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64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26" Type="http://schemas.openxmlformats.org/officeDocument/2006/relationships/tableStyles" Target="tableStyle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printerSettings" Target="printerSettings/printerSettings1.bin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BE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64B8-E0FD-6D46-BD11-53454E8F1F79}" type="datetimeFigureOut">
              <a:rPr lang="en-US" smtClean="0"/>
              <a:t>10/28/10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E47D-36EC-BA4F-80A2-D5232A49B9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64B8-E0FD-6D46-BD11-53454E8F1F79}" type="datetimeFigureOut">
              <a:rPr lang="en-US" smtClean="0"/>
              <a:t>10/28/10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E47D-36EC-BA4F-80A2-D5232A49B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64B8-E0FD-6D46-BD11-53454E8F1F79}" type="datetimeFigureOut">
              <a:rPr lang="en-US" smtClean="0"/>
              <a:t>10/28/10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E47D-36EC-BA4F-80A2-D5232A49B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64B8-E0FD-6D46-BD11-53454E8F1F79}" type="datetimeFigureOut">
              <a:rPr lang="en-US" smtClean="0"/>
              <a:t>10/28/10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E47D-36EC-BA4F-80A2-D5232A49B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64B8-E0FD-6D46-BD11-53454E8F1F79}" type="datetimeFigureOut">
              <a:rPr lang="en-US" smtClean="0"/>
              <a:t>10/28/10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E47D-36EC-BA4F-80A2-D5232A49B9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64B8-E0FD-6D46-BD11-53454E8F1F79}" type="datetimeFigureOut">
              <a:rPr lang="en-US" smtClean="0"/>
              <a:t>10/28/10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E47D-36EC-BA4F-80A2-D5232A49B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64B8-E0FD-6D46-BD11-53454E8F1F79}" type="datetimeFigureOut">
              <a:rPr lang="en-US" smtClean="0"/>
              <a:t>10/28/10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E47D-36EC-BA4F-80A2-D5232A49B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64B8-E0FD-6D46-BD11-53454E8F1F79}" type="datetimeFigureOut">
              <a:rPr lang="en-US" smtClean="0"/>
              <a:t>10/28/10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E47D-36EC-BA4F-80A2-D5232A49B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64B8-E0FD-6D46-BD11-53454E8F1F79}" type="datetimeFigureOut">
              <a:rPr lang="en-US" smtClean="0"/>
              <a:t>10/28/10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E47D-36EC-BA4F-80A2-D5232A49B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64B8-E0FD-6D46-BD11-53454E8F1F79}" type="datetimeFigureOut">
              <a:rPr lang="en-US" smtClean="0"/>
              <a:t>10/28/10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E47D-36EC-BA4F-80A2-D5232A49B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64B8-E0FD-6D46-BD11-53454E8F1F79}" type="datetimeFigureOut">
              <a:rPr lang="en-US" smtClean="0"/>
              <a:t>10/28/10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94E47D-36EC-BA4F-80A2-D5232A49B91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BE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BE" smtClean="0"/>
              <a:t>Click to edit Master text styles</a:t>
            </a:r>
          </a:p>
          <a:p>
            <a:pPr lvl="1" eaLnBrk="1" latinLnBrk="0" hangingPunct="1"/>
            <a:r>
              <a:rPr kumimoji="0" lang="nl-BE" smtClean="0"/>
              <a:t>Second level</a:t>
            </a:r>
          </a:p>
          <a:p>
            <a:pPr lvl="2" eaLnBrk="1" latinLnBrk="0" hangingPunct="1"/>
            <a:r>
              <a:rPr kumimoji="0" lang="nl-BE" smtClean="0"/>
              <a:t>Third level</a:t>
            </a:r>
          </a:p>
          <a:p>
            <a:pPr lvl="3" eaLnBrk="1" latinLnBrk="0" hangingPunct="1"/>
            <a:r>
              <a:rPr kumimoji="0" lang="nl-BE" smtClean="0"/>
              <a:t>Fourth level</a:t>
            </a:r>
          </a:p>
          <a:p>
            <a:pPr lvl="4" eaLnBrk="1" latinLnBrk="0" hangingPunct="1"/>
            <a:r>
              <a:rPr kumimoji="0" lang="nl-BE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EF64B8-E0FD-6D46-BD11-53454E8F1F79}" type="datetimeFigureOut">
              <a:rPr lang="en-US" smtClean="0"/>
              <a:t>10/28/10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4E47D-36EC-BA4F-80A2-D5232A49B91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64249"/>
            <a:ext cx="7772400" cy="2421951"/>
          </a:xfrm>
        </p:spPr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nouvelles</a:t>
            </a:r>
            <a:r>
              <a:rPr lang="en-US" dirty="0" smtClean="0"/>
              <a:t> </a:t>
            </a:r>
            <a:r>
              <a:rPr lang="en-US" dirty="0" err="1" smtClean="0"/>
              <a:t>autorités</a:t>
            </a:r>
            <a:r>
              <a:rPr lang="en-US" dirty="0" smtClean="0"/>
              <a:t> </a:t>
            </a:r>
            <a:r>
              <a:rPr lang="en-US" dirty="0" err="1" smtClean="0"/>
              <a:t>financières</a:t>
            </a:r>
            <a:r>
              <a:rPr lang="en-US" dirty="0" smtClean="0"/>
              <a:t> </a:t>
            </a:r>
            <a:r>
              <a:rPr lang="en-US" dirty="0" err="1" smtClean="0"/>
              <a:t>européennes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ddy  </a:t>
            </a:r>
            <a:r>
              <a:rPr lang="en-US" dirty="0" err="1" smtClean="0"/>
              <a:t>Wymeersch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Compétences</a:t>
            </a:r>
            <a:r>
              <a:rPr lang="en-US" dirty="0" smtClean="0"/>
              <a:t> </a:t>
            </a:r>
            <a:r>
              <a:rPr lang="en-US" dirty="0" err="1" smtClean="0"/>
              <a:t>juridiques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compétence</a:t>
            </a:r>
            <a:r>
              <a:rPr lang="en-US" dirty="0" smtClean="0"/>
              <a:t> normative</a:t>
            </a:r>
          </a:p>
          <a:p>
            <a:r>
              <a:rPr lang="en-US" dirty="0" smtClean="0"/>
              <a:t>surveillance de </a:t>
            </a:r>
            <a:r>
              <a:rPr lang="en-US" dirty="0" err="1" smtClean="0"/>
              <a:t>l’action</a:t>
            </a:r>
            <a:r>
              <a:rPr lang="en-US" dirty="0" smtClean="0"/>
              <a:t> </a:t>
            </a:r>
            <a:r>
              <a:rPr lang="en-US" dirty="0" err="1" smtClean="0"/>
              <a:t>nationale</a:t>
            </a:r>
            <a:endParaRPr lang="en-US" dirty="0" smtClean="0"/>
          </a:p>
          <a:p>
            <a:r>
              <a:rPr lang="en-US" dirty="0" smtClean="0"/>
              <a:t>interventions en </a:t>
            </a:r>
            <a:r>
              <a:rPr lang="en-US" dirty="0" err="1" smtClean="0"/>
              <a:t>cas</a:t>
            </a:r>
            <a:r>
              <a:rPr lang="en-US" dirty="0" smtClean="0"/>
              <a:t> de </a:t>
            </a:r>
            <a:r>
              <a:rPr lang="en-US" dirty="0" err="1" smtClean="0"/>
              <a:t>crise</a:t>
            </a:r>
            <a:endParaRPr lang="en-US" dirty="0" smtClean="0"/>
          </a:p>
          <a:p>
            <a:r>
              <a:rPr lang="en-US" dirty="0" err="1" smtClean="0"/>
              <a:t>médiation</a:t>
            </a:r>
            <a:r>
              <a:rPr lang="en-US" dirty="0" smtClean="0"/>
              <a:t>: </a:t>
            </a:r>
            <a:r>
              <a:rPr lang="en-US" dirty="0" err="1" smtClean="0"/>
              <a:t>résolution</a:t>
            </a:r>
            <a:r>
              <a:rPr lang="en-US" dirty="0" smtClean="0"/>
              <a:t> des conflicts entre </a:t>
            </a:r>
            <a:r>
              <a:rPr lang="en-US" dirty="0" err="1" smtClean="0"/>
              <a:t>superviseurs</a:t>
            </a:r>
            <a:endParaRPr lang="en-US" dirty="0" smtClean="0"/>
          </a:p>
          <a:p>
            <a:r>
              <a:rPr lang="en-US" dirty="0" smtClean="0"/>
              <a:t>surveillance des </a:t>
            </a:r>
            <a:r>
              <a:rPr lang="en-US" dirty="0" err="1" smtClean="0"/>
              <a:t>produits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1° - </a:t>
            </a:r>
            <a:r>
              <a:rPr lang="en-US" dirty="0" err="1" smtClean="0"/>
              <a:t>Compétence</a:t>
            </a:r>
            <a:r>
              <a:rPr lang="en-US" dirty="0" smtClean="0"/>
              <a:t> normative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règlements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r>
              <a:rPr lang="en-US" dirty="0" smtClean="0"/>
              <a:t> </a:t>
            </a:r>
            <a:r>
              <a:rPr lang="en-US" dirty="0" err="1" smtClean="0"/>
              <a:t>trois</a:t>
            </a:r>
            <a:r>
              <a:rPr lang="en-US" dirty="0" smtClean="0"/>
              <a:t>: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préparer</a:t>
            </a:r>
            <a:r>
              <a:rPr lang="en-US" dirty="0" smtClean="0"/>
              <a:t> par </a:t>
            </a:r>
            <a:r>
              <a:rPr lang="en-US" dirty="0" err="1" smtClean="0"/>
              <a:t>l’autorité</a:t>
            </a:r>
            <a:endParaRPr lang="en-US" dirty="0" smtClean="0"/>
          </a:p>
          <a:p>
            <a:r>
              <a:rPr lang="en-US" dirty="0" smtClean="0"/>
              <a:t>approbation par la Commission, </a:t>
            </a:r>
            <a:r>
              <a:rPr lang="en-US" dirty="0" err="1" smtClean="0"/>
              <a:t>pouvoir</a:t>
            </a:r>
            <a:r>
              <a:rPr lang="en-US" dirty="0" smtClean="0"/>
              <a:t> </a:t>
            </a:r>
            <a:r>
              <a:rPr lang="en-US" dirty="0" err="1" smtClean="0"/>
              <a:t>d’amendement</a:t>
            </a:r>
            <a:r>
              <a:rPr lang="en-US" dirty="0" smtClean="0"/>
              <a:t>, de substitution, de </a:t>
            </a:r>
            <a:r>
              <a:rPr lang="en-US" dirty="0" err="1" smtClean="0"/>
              <a:t>refus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règlements</a:t>
            </a:r>
            <a:r>
              <a:rPr lang="en-US" dirty="0" smtClean="0"/>
              <a:t>” </a:t>
            </a:r>
            <a:r>
              <a:rPr lang="en-US" dirty="0" err="1" smtClean="0"/>
              <a:t>dans</a:t>
            </a:r>
            <a:r>
              <a:rPr lang="en-US" dirty="0" smtClean="0"/>
              <a:t> le </a:t>
            </a:r>
            <a:r>
              <a:rPr lang="en-US" dirty="0" err="1" smtClean="0"/>
              <a:t>sens</a:t>
            </a:r>
            <a:r>
              <a:rPr lang="en-US" dirty="0" smtClean="0"/>
              <a:t> technique</a:t>
            </a:r>
          </a:p>
          <a:p>
            <a:pPr lvl="1"/>
            <a:r>
              <a:rPr lang="en-US" dirty="0" err="1" smtClean="0"/>
              <a:t>directement</a:t>
            </a:r>
            <a:r>
              <a:rPr lang="en-US" dirty="0" smtClean="0"/>
              <a:t> </a:t>
            </a:r>
            <a:r>
              <a:rPr lang="en-US" dirty="0" err="1" smtClean="0"/>
              <a:t>applicables</a:t>
            </a:r>
            <a:endParaRPr lang="en-US" dirty="0" smtClean="0"/>
          </a:p>
          <a:p>
            <a:pPr lvl="1"/>
            <a:r>
              <a:rPr lang="en-US" dirty="0" err="1" smtClean="0"/>
              <a:t>adressés</a:t>
            </a:r>
            <a:r>
              <a:rPr lang="en-US" dirty="0" smtClean="0"/>
              <a:t> aux </a:t>
            </a:r>
            <a:r>
              <a:rPr lang="en-US" dirty="0" err="1" smtClean="0"/>
              <a:t>autorités</a:t>
            </a:r>
            <a:r>
              <a:rPr lang="en-US" dirty="0" smtClean="0"/>
              <a:t> </a:t>
            </a:r>
            <a:r>
              <a:rPr lang="en-US" dirty="0" err="1" smtClean="0"/>
              <a:t>nationales</a:t>
            </a:r>
            <a:endParaRPr lang="en-US" dirty="0" smtClean="0"/>
          </a:p>
          <a:p>
            <a:pPr lvl="1"/>
            <a:r>
              <a:rPr lang="en-US" dirty="0" smtClean="0"/>
              <a:t>event: </a:t>
            </a:r>
            <a:r>
              <a:rPr lang="en-US" dirty="0" err="1" smtClean="0"/>
              <a:t>effets</a:t>
            </a:r>
            <a:r>
              <a:rPr lang="en-US" dirty="0" smtClean="0"/>
              <a:t> entre parties </a:t>
            </a:r>
            <a:r>
              <a:rPr lang="en-US" dirty="0" err="1" smtClean="0"/>
              <a:t>contractantes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2° - S</a:t>
            </a:r>
            <a:r>
              <a:rPr lang="en-US" dirty="0" smtClean="0"/>
              <a:t>urveillance de </a:t>
            </a:r>
            <a:r>
              <a:rPr lang="en-US" dirty="0" err="1" smtClean="0"/>
              <a:t>l’action</a:t>
            </a:r>
            <a:r>
              <a:rPr lang="en-US" dirty="0" smtClean="0"/>
              <a:t> </a:t>
            </a:r>
            <a:r>
              <a:rPr lang="en-US" dirty="0" err="1" smtClean="0"/>
              <a:t>nationale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Autorité</a:t>
            </a:r>
            <a:r>
              <a:rPr lang="en-US" dirty="0" smtClean="0"/>
              <a:t> </a:t>
            </a:r>
            <a:r>
              <a:rPr lang="en-US" dirty="0" err="1" smtClean="0"/>
              <a:t>peut</a:t>
            </a:r>
            <a:r>
              <a:rPr lang="en-US" dirty="0" smtClean="0"/>
              <a:t> </a:t>
            </a:r>
            <a:r>
              <a:rPr lang="en-US" dirty="0" err="1" smtClean="0"/>
              <a:t>agir</a:t>
            </a:r>
            <a:r>
              <a:rPr lang="en-US" dirty="0" smtClean="0"/>
              <a:t> </a:t>
            </a:r>
            <a:r>
              <a:rPr lang="en-US" dirty="0" err="1" smtClean="0"/>
              <a:t>contre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autorité</a:t>
            </a:r>
            <a:r>
              <a:rPr lang="en-US" dirty="0" smtClean="0"/>
              <a:t> </a:t>
            </a:r>
            <a:r>
              <a:rPr lang="en-US" dirty="0" err="1" smtClean="0"/>
              <a:t>nationale</a:t>
            </a:r>
            <a:r>
              <a:rPr lang="en-US" dirty="0" smtClean="0"/>
              <a:t> qui ne </a:t>
            </a:r>
            <a:r>
              <a:rPr lang="en-US" dirty="0" err="1" smtClean="0"/>
              <a:t>respecte</a:t>
            </a:r>
            <a:r>
              <a:rPr lang="en-US" dirty="0" smtClean="0"/>
              <a:t> pas les </a:t>
            </a:r>
            <a:r>
              <a:rPr lang="en-US" dirty="0" err="1" smtClean="0"/>
              <a:t>règles</a:t>
            </a:r>
            <a:r>
              <a:rPr lang="en-US" dirty="0" smtClean="0"/>
              <a:t> des directives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règlements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r>
              <a:rPr lang="en-US" dirty="0" smtClean="0"/>
              <a:t> 1–2-3</a:t>
            </a:r>
          </a:p>
          <a:p>
            <a:r>
              <a:rPr lang="en-US" dirty="0" err="1" smtClean="0"/>
              <a:t>Implique</a:t>
            </a:r>
            <a:r>
              <a:rPr lang="en-US" dirty="0" smtClean="0"/>
              <a:t> </a:t>
            </a:r>
            <a:r>
              <a:rPr lang="en-US" dirty="0" err="1" smtClean="0"/>
              <a:t>vérifications</a:t>
            </a:r>
            <a:r>
              <a:rPr lang="en-US" dirty="0" smtClean="0"/>
              <a:t> de la </a:t>
            </a:r>
            <a:r>
              <a:rPr lang="en-US" dirty="0" err="1" smtClean="0"/>
              <a:t>réglemen</a:t>
            </a:r>
            <a:r>
              <a:rPr lang="en-US" dirty="0" err="1"/>
              <a:t>t</a:t>
            </a:r>
            <a:r>
              <a:rPr lang="en-US" dirty="0" err="1" smtClean="0"/>
              <a:t>ation</a:t>
            </a:r>
            <a:r>
              <a:rPr lang="en-US" dirty="0" smtClean="0"/>
              <a:t> </a:t>
            </a:r>
            <a:r>
              <a:rPr lang="en-US" dirty="0" err="1" smtClean="0"/>
              <a:t>nationale</a:t>
            </a:r>
            <a:r>
              <a:rPr lang="en-US" dirty="0" smtClean="0"/>
              <a:t>,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également</a:t>
            </a:r>
            <a:r>
              <a:rPr lang="en-US" dirty="0" smtClean="0"/>
              <a:t> des </a:t>
            </a:r>
            <a:r>
              <a:rPr lang="en-US" dirty="0" err="1" smtClean="0"/>
              <a:t>pratiques</a:t>
            </a:r>
            <a:r>
              <a:rPr lang="en-US" dirty="0" smtClean="0"/>
              <a:t> de supervision: </a:t>
            </a:r>
            <a:r>
              <a:rPr lang="en-US" dirty="0" err="1" smtClean="0"/>
              <a:t>systématiquement</a:t>
            </a:r>
            <a:r>
              <a:rPr lang="en-US" dirty="0" smtClean="0"/>
              <a:t>/</a:t>
            </a:r>
            <a:r>
              <a:rPr lang="en-US" dirty="0" smtClean="0"/>
              <a:t>par exception?</a:t>
            </a:r>
            <a:endParaRPr lang="en-US" dirty="0" smtClean="0"/>
          </a:p>
          <a:p>
            <a:r>
              <a:rPr lang="en-US" dirty="0" smtClean="0"/>
              <a:t>en </a:t>
            </a:r>
            <a:r>
              <a:rPr lang="en-US" dirty="0" err="1" smtClean="0"/>
              <a:t>cas</a:t>
            </a:r>
            <a:r>
              <a:rPr lang="en-US" dirty="0" smtClean="0"/>
              <a:t> de non-respect: </a:t>
            </a:r>
            <a:r>
              <a:rPr lang="en-US" dirty="0" err="1" smtClean="0"/>
              <a:t>recommandation</a:t>
            </a:r>
            <a:r>
              <a:rPr lang="en-US" dirty="0" smtClean="0"/>
              <a:t>, </a:t>
            </a:r>
            <a:r>
              <a:rPr lang="en-US" dirty="0" err="1" smtClean="0"/>
              <a:t>constatation</a:t>
            </a:r>
            <a:r>
              <a:rPr lang="en-US" dirty="0" smtClean="0"/>
              <a:t> par la Commission, et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refus</a:t>
            </a:r>
            <a:r>
              <a:rPr lang="en-US" dirty="0" smtClean="0"/>
              <a:t>: </a:t>
            </a:r>
            <a:r>
              <a:rPr lang="en-US" dirty="0" err="1" smtClean="0"/>
              <a:t>injonction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l’autorité</a:t>
            </a:r>
            <a:r>
              <a:rPr lang="en-US" dirty="0" smtClean="0"/>
              <a:t> </a:t>
            </a:r>
            <a:r>
              <a:rPr lang="en-US" dirty="0" err="1" smtClean="0"/>
              <a:t>nationale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2° - S</a:t>
            </a:r>
            <a:r>
              <a:rPr lang="en-US" dirty="0" smtClean="0"/>
              <a:t>urveillance de </a:t>
            </a:r>
            <a:r>
              <a:rPr lang="en-US" dirty="0" err="1" smtClean="0"/>
              <a:t>l’action</a:t>
            </a:r>
            <a:r>
              <a:rPr lang="en-US" dirty="0" smtClean="0"/>
              <a:t> </a:t>
            </a:r>
            <a:r>
              <a:rPr lang="en-US" dirty="0" err="1" smtClean="0"/>
              <a:t>nationale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Exceptionnellement</a:t>
            </a:r>
            <a:r>
              <a:rPr lang="en-US" dirty="0" smtClean="0"/>
              <a:t>: en </a:t>
            </a:r>
            <a:r>
              <a:rPr lang="en-US" dirty="0" err="1" smtClean="0"/>
              <a:t>cas</a:t>
            </a:r>
            <a:r>
              <a:rPr lang="en-US" dirty="0" smtClean="0"/>
              <a:t> de </a:t>
            </a:r>
            <a:r>
              <a:rPr lang="en-US" dirty="0" err="1" smtClean="0"/>
              <a:t>refus</a:t>
            </a:r>
            <a:r>
              <a:rPr lang="en-US" dirty="0" smtClean="0"/>
              <a:t>, action </a:t>
            </a:r>
            <a:r>
              <a:rPr lang="en-US" dirty="0" err="1" smtClean="0"/>
              <a:t>directement</a:t>
            </a:r>
            <a:r>
              <a:rPr lang="en-US" dirty="0" smtClean="0"/>
              <a:t> </a:t>
            </a:r>
            <a:r>
              <a:rPr lang="en-US" dirty="0" err="1" smtClean="0"/>
              <a:t>adressée</a:t>
            </a:r>
            <a:r>
              <a:rPr lang="en-US" dirty="0" smtClean="0"/>
              <a:t> aux </a:t>
            </a:r>
            <a:r>
              <a:rPr lang="en-US" dirty="0" err="1" smtClean="0"/>
              <a:t>entreprises</a:t>
            </a:r>
            <a:r>
              <a:rPr lang="en-US" dirty="0" smtClean="0"/>
              <a:t> </a:t>
            </a:r>
            <a:r>
              <a:rPr lang="en-US" dirty="0" err="1" smtClean="0"/>
              <a:t>sous</a:t>
            </a:r>
            <a:r>
              <a:rPr lang="en-US" dirty="0" smtClean="0"/>
              <a:t> </a:t>
            </a:r>
            <a:r>
              <a:rPr lang="en-US" dirty="0" err="1" smtClean="0"/>
              <a:t>contr</a:t>
            </a:r>
            <a:r>
              <a:rPr lang="en-US" dirty="0" err="1" smtClean="0"/>
              <a:t>ôle</a:t>
            </a:r>
            <a:endParaRPr lang="en-US" dirty="0" smtClean="0"/>
          </a:p>
          <a:p>
            <a:pPr lvl="1"/>
            <a:r>
              <a:rPr lang="en-US" dirty="0" err="1" smtClean="0"/>
              <a:t>limité</a:t>
            </a:r>
            <a:r>
              <a:rPr lang="en-US" dirty="0" smtClean="0"/>
              <a:t> aux </a:t>
            </a:r>
            <a:r>
              <a:rPr lang="en-US" dirty="0" err="1" smtClean="0"/>
              <a:t>règles</a:t>
            </a:r>
            <a:r>
              <a:rPr lang="en-US" dirty="0" smtClean="0"/>
              <a:t> </a:t>
            </a:r>
            <a:r>
              <a:rPr lang="en-US" dirty="0" err="1" smtClean="0"/>
              <a:t>directement</a:t>
            </a:r>
            <a:r>
              <a:rPr lang="en-US" dirty="0" smtClean="0"/>
              <a:t> </a:t>
            </a:r>
            <a:r>
              <a:rPr lang="en-US" dirty="0" err="1" smtClean="0"/>
              <a:t>applicables</a:t>
            </a:r>
            <a:endParaRPr lang="en-US" dirty="0" smtClean="0"/>
          </a:p>
          <a:p>
            <a:pPr lvl="1"/>
            <a:r>
              <a:rPr lang="en-US" dirty="0" err="1" smtClean="0"/>
              <a:t>si</a:t>
            </a:r>
            <a:r>
              <a:rPr lang="en-US" dirty="0" smtClean="0"/>
              <a:t> danger pour </a:t>
            </a:r>
            <a:r>
              <a:rPr lang="en-US" dirty="0" err="1" smtClean="0"/>
              <a:t>stabilité</a:t>
            </a:r>
            <a:r>
              <a:rPr lang="en-US" dirty="0" smtClean="0"/>
              <a:t> et </a:t>
            </a:r>
            <a:r>
              <a:rPr lang="en-US" dirty="0" err="1" smtClean="0"/>
              <a:t>fonctionnement</a:t>
            </a:r>
            <a:r>
              <a:rPr lang="en-US" dirty="0" smtClean="0"/>
              <a:t> du </a:t>
            </a:r>
            <a:r>
              <a:rPr lang="en-US" dirty="0" err="1" smtClean="0"/>
              <a:t>marché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3° - </a:t>
            </a:r>
            <a:r>
              <a:rPr lang="en-US" dirty="0" err="1" smtClean="0"/>
              <a:t>Mesures</a:t>
            </a:r>
            <a:r>
              <a:rPr lang="en-US" dirty="0" smtClean="0"/>
              <a:t> </a:t>
            </a:r>
            <a:r>
              <a:rPr lang="en-US" dirty="0" err="1" smtClean="0"/>
              <a:t>d’exception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Etat</a:t>
            </a:r>
            <a:r>
              <a:rPr lang="en-US" dirty="0" smtClean="0"/>
              <a:t> </a:t>
            </a:r>
            <a:r>
              <a:rPr lang="en-US" dirty="0" err="1" smtClean="0"/>
              <a:t>d’exception</a:t>
            </a:r>
            <a:r>
              <a:rPr lang="en-US" dirty="0" smtClean="0"/>
              <a:t> </a:t>
            </a:r>
            <a:r>
              <a:rPr lang="en-US" dirty="0" err="1" smtClean="0"/>
              <a:t>constaté</a:t>
            </a:r>
            <a:r>
              <a:rPr lang="en-US" dirty="0" smtClean="0"/>
              <a:t> par le </a:t>
            </a:r>
            <a:r>
              <a:rPr lang="en-US" dirty="0" err="1" smtClean="0"/>
              <a:t>Conseil</a:t>
            </a:r>
            <a:endParaRPr lang="en-US" dirty="0" smtClean="0"/>
          </a:p>
          <a:p>
            <a:pPr lvl="1"/>
            <a:r>
              <a:rPr lang="en-US" dirty="0" err="1" smtClean="0"/>
              <a:t>décision</a:t>
            </a:r>
            <a:r>
              <a:rPr lang="en-US" dirty="0" smtClean="0"/>
              <a:t> </a:t>
            </a:r>
            <a:r>
              <a:rPr lang="en-US" dirty="0" err="1" smtClean="0"/>
              <a:t>adressée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l’autorité</a:t>
            </a:r>
            <a:endParaRPr lang="en-US" dirty="0" smtClean="0"/>
          </a:p>
          <a:p>
            <a:r>
              <a:rPr lang="en-US" dirty="0" err="1" smtClean="0"/>
              <a:t>Autorités</a:t>
            </a:r>
            <a:r>
              <a:rPr lang="en-US" dirty="0" smtClean="0"/>
              <a:t> </a:t>
            </a:r>
            <a:r>
              <a:rPr lang="en-US" dirty="0" err="1" smtClean="0"/>
              <a:t>peuvent</a:t>
            </a:r>
            <a:r>
              <a:rPr lang="en-US" dirty="0" smtClean="0"/>
              <a:t> </a:t>
            </a:r>
            <a:r>
              <a:rPr lang="en-US" dirty="0" err="1" smtClean="0"/>
              <a:t>prendre</a:t>
            </a:r>
            <a:r>
              <a:rPr lang="en-US" dirty="0" smtClean="0"/>
              <a:t> des </a:t>
            </a:r>
            <a:r>
              <a:rPr lang="en-US" dirty="0" err="1" smtClean="0"/>
              <a:t>mesures</a:t>
            </a:r>
            <a:endParaRPr lang="en-US" dirty="0" smtClean="0"/>
          </a:p>
          <a:p>
            <a:pPr lvl="2"/>
            <a:r>
              <a:rPr lang="en-US" dirty="0" err="1" smtClean="0"/>
              <a:t>stabilité</a:t>
            </a:r>
            <a:r>
              <a:rPr lang="en-US" dirty="0" smtClean="0"/>
              <a:t> </a:t>
            </a:r>
            <a:r>
              <a:rPr lang="en-US" dirty="0" err="1" smtClean="0"/>
              <a:t>financière</a:t>
            </a:r>
            <a:r>
              <a:rPr lang="en-US" dirty="0" smtClean="0"/>
              <a:t> et </a:t>
            </a:r>
            <a:r>
              <a:rPr lang="en-US" dirty="0" err="1" smtClean="0"/>
              <a:t>fonctionnement</a:t>
            </a:r>
            <a:r>
              <a:rPr lang="en-US" dirty="0" smtClean="0"/>
              <a:t> </a:t>
            </a:r>
            <a:r>
              <a:rPr lang="en-US" dirty="0" err="1" smtClean="0"/>
              <a:t>régulier</a:t>
            </a:r>
            <a:r>
              <a:rPr lang="en-US" dirty="0" smtClean="0"/>
              <a:t> des </a:t>
            </a:r>
            <a:r>
              <a:rPr lang="en-US" dirty="0" err="1" smtClean="0"/>
              <a:t>marchés</a:t>
            </a:r>
            <a:endParaRPr lang="en-US" dirty="0" smtClean="0"/>
          </a:p>
          <a:p>
            <a:pPr lvl="1"/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l’adresse</a:t>
            </a:r>
            <a:r>
              <a:rPr lang="en-US" dirty="0" smtClean="0"/>
              <a:t> de </a:t>
            </a:r>
            <a:r>
              <a:rPr lang="en-US" dirty="0" err="1" smtClean="0"/>
              <a:t>autorités</a:t>
            </a:r>
            <a:r>
              <a:rPr lang="en-US" dirty="0" smtClean="0"/>
              <a:t> </a:t>
            </a:r>
            <a:r>
              <a:rPr lang="en-US" dirty="0" err="1" smtClean="0"/>
              <a:t>nationales</a:t>
            </a:r>
            <a:endParaRPr lang="en-US" dirty="0" smtClean="0"/>
          </a:p>
          <a:p>
            <a:pPr lvl="1"/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l’adresse</a:t>
            </a:r>
            <a:r>
              <a:rPr lang="en-US" dirty="0" smtClean="0"/>
              <a:t> de </a:t>
            </a:r>
            <a:r>
              <a:rPr lang="en-US" dirty="0" err="1" smtClean="0"/>
              <a:t>entreprises</a:t>
            </a:r>
            <a:r>
              <a:rPr lang="en-US" dirty="0" smtClean="0"/>
              <a:t>	</a:t>
            </a:r>
          </a:p>
          <a:p>
            <a:pPr lvl="2"/>
            <a:r>
              <a:rPr lang="en-US" sz="2000" dirty="0" err="1" smtClean="0"/>
              <a:t>règles</a:t>
            </a:r>
            <a:r>
              <a:rPr lang="en-US" sz="2000" dirty="0" smtClean="0"/>
              <a:t> </a:t>
            </a:r>
            <a:r>
              <a:rPr lang="en-US" sz="2000" dirty="0" err="1" smtClean="0"/>
              <a:t>directement</a:t>
            </a:r>
            <a:r>
              <a:rPr lang="en-US" sz="2000" dirty="0" smtClean="0"/>
              <a:t> </a:t>
            </a:r>
            <a:r>
              <a:rPr lang="en-US" sz="2000" dirty="0" err="1" smtClean="0"/>
              <a:t>applicables</a:t>
            </a:r>
            <a:endParaRPr lang="en-US" sz="2000" dirty="0" smtClean="0"/>
          </a:p>
          <a:p>
            <a:pPr lvl="2"/>
            <a:r>
              <a:rPr lang="en-US" sz="2000" dirty="0" err="1" smtClean="0"/>
              <a:t>refus</a:t>
            </a:r>
            <a:r>
              <a:rPr lang="en-US" sz="2000" dirty="0" smtClean="0"/>
              <a:t> de </a:t>
            </a:r>
            <a:r>
              <a:rPr lang="en-US" sz="2000" dirty="0" err="1" smtClean="0"/>
              <a:t>l’autorité</a:t>
            </a:r>
            <a:r>
              <a:rPr lang="en-US" sz="2000" dirty="0" smtClean="0"/>
              <a:t> </a:t>
            </a:r>
            <a:r>
              <a:rPr lang="en-US" sz="2000" dirty="0" err="1" smtClean="0"/>
              <a:t>nationale</a:t>
            </a:r>
            <a:r>
              <a:rPr lang="en-US" sz="2000" dirty="0" smtClean="0"/>
              <a:t>: infraction </a:t>
            </a:r>
            <a:r>
              <a:rPr lang="en-US" sz="2000" dirty="0" err="1" smtClean="0"/>
              <a:t>manifeste</a:t>
            </a:r>
            <a:endParaRPr lang="en-US" sz="2000" dirty="0" smtClean="0"/>
          </a:p>
          <a:p>
            <a:pPr lvl="2"/>
            <a:r>
              <a:rPr lang="en-US" sz="2000" dirty="0" err="1" smtClean="0"/>
              <a:t>stabilité</a:t>
            </a:r>
            <a:r>
              <a:rPr lang="en-US" sz="2000" dirty="0" smtClean="0"/>
              <a:t> </a:t>
            </a:r>
            <a:r>
              <a:rPr lang="en-US" sz="2000" dirty="0" err="1" smtClean="0"/>
              <a:t>financière</a:t>
            </a:r>
            <a:r>
              <a:rPr lang="en-US" sz="2000" dirty="0" smtClean="0"/>
              <a:t> et </a:t>
            </a:r>
            <a:r>
              <a:rPr lang="en-US" sz="2000" dirty="0" err="1" smtClean="0"/>
              <a:t>fonctionnement</a:t>
            </a:r>
            <a:r>
              <a:rPr lang="en-US" sz="2000" dirty="0" smtClean="0"/>
              <a:t> </a:t>
            </a:r>
            <a:r>
              <a:rPr lang="en-US" sz="2000" dirty="0" err="1" smtClean="0"/>
              <a:t>régulier</a:t>
            </a: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4° - </a:t>
            </a:r>
            <a:r>
              <a:rPr lang="en-US" dirty="0" err="1" smtClean="0"/>
              <a:t>Médiation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Conflits</a:t>
            </a:r>
            <a:r>
              <a:rPr lang="en-US" dirty="0" smtClean="0"/>
              <a:t> entre </a:t>
            </a:r>
            <a:r>
              <a:rPr lang="en-US" dirty="0" err="1" smtClean="0"/>
              <a:t>autorités</a:t>
            </a:r>
            <a:r>
              <a:rPr lang="en-US" dirty="0" smtClean="0"/>
              <a:t> </a:t>
            </a:r>
            <a:r>
              <a:rPr lang="en-US" dirty="0" err="1" smtClean="0"/>
              <a:t>nationales</a:t>
            </a:r>
            <a:endParaRPr lang="en-US" dirty="0" smtClean="0"/>
          </a:p>
          <a:p>
            <a:r>
              <a:rPr lang="en-US" dirty="0" err="1" smtClean="0"/>
              <a:t>Médiation</a:t>
            </a:r>
            <a:r>
              <a:rPr lang="en-US" dirty="0" smtClean="0"/>
              <a:t> par panel  interne </a:t>
            </a:r>
            <a:r>
              <a:rPr lang="en-US" dirty="0" err="1" smtClean="0"/>
              <a:t>spécial</a:t>
            </a:r>
            <a:endParaRPr lang="en-US" dirty="0" smtClean="0"/>
          </a:p>
          <a:p>
            <a:r>
              <a:rPr lang="en-US" dirty="0" err="1" smtClean="0"/>
              <a:t>Uniquement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les </a:t>
            </a:r>
            <a:r>
              <a:rPr lang="en-US" dirty="0" err="1" smtClean="0"/>
              <a:t>cas</a:t>
            </a:r>
            <a:r>
              <a:rPr lang="en-US" dirty="0" smtClean="0"/>
              <a:t> </a:t>
            </a:r>
            <a:r>
              <a:rPr lang="en-US" dirty="0" err="1" smtClean="0"/>
              <a:t>spécifiés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N.1 </a:t>
            </a:r>
            <a:r>
              <a:rPr lang="en-US" dirty="0" err="1" smtClean="0"/>
              <a:t>ou</a:t>
            </a:r>
            <a:r>
              <a:rPr lang="en-US" dirty="0" smtClean="0"/>
              <a:t> 2 – directives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règlements</a:t>
            </a:r>
            <a:endParaRPr lang="en-US" dirty="0" smtClean="0"/>
          </a:p>
          <a:p>
            <a:r>
              <a:rPr lang="en-US" dirty="0" err="1" smtClean="0"/>
              <a:t>Sinon</a:t>
            </a:r>
            <a:r>
              <a:rPr lang="en-US" dirty="0" smtClean="0"/>
              <a:t>: </a:t>
            </a:r>
            <a:r>
              <a:rPr lang="en-US" dirty="0" err="1" smtClean="0"/>
              <a:t>décision</a:t>
            </a:r>
            <a:r>
              <a:rPr lang="en-US" dirty="0" smtClean="0"/>
              <a:t> </a:t>
            </a:r>
            <a:r>
              <a:rPr lang="en-US" dirty="0" err="1" smtClean="0"/>
              <a:t>juridiquement</a:t>
            </a:r>
            <a:r>
              <a:rPr lang="en-US" dirty="0" smtClean="0"/>
              <a:t> </a:t>
            </a:r>
            <a:r>
              <a:rPr lang="en-US" dirty="0" err="1" smtClean="0"/>
              <a:t>obligatoire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pour les </a:t>
            </a:r>
            <a:r>
              <a:rPr lang="en-US" dirty="0" err="1" smtClean="0"/>
              <a:t>autorités</a:t>
            </a:r>
            <a:r>
              <a:rPr lang="en-US" dirty="0" smtClean="0"/>
              <a:t> </a:t>
            </a:r>
            <a:r>
              <a:rPr lang="en-US" dirty="0" err="1" smtClean="0"/>
              <a:t>nationales</a:t>
            </a:r>
            <a:endParaRPr lang="en-US" dirty="0" smtClean="0"/>
          </a:p>
          <a:p>
            <a:r>
              <a:rPr lang="en-US" dirty="0" smtClean="0"/>
              <a:t>En </a:t>
            </a:r>
            <a:r>
              <a:rPr lang="en-US" dirty="0" err="1" smtClean="0"/>
              <a:t>cas</a:t>
            </a:r>
            <a:r>
              <a:rPr lang="en-US" dirty="0" smtClean="0"/>
              <a:t> de </a:t>
            </a:r>
            <a:r>
              <a:rPr lang="en-US" dirty="0" err="1" smtClean="0"/>
              <a:t>refus</a:t>
            </a:r>
            <a:r>
              <a:rPr lang="en-US" dirty="0" smtClean="0"/>
              <a:t>: </a:t>
            </a:r>
            <a:r>
              <a:rPr lang="en-US" dirty="0" err="1" smtClean="0"/>
              <a:t>effet</a:t>
            </a:r>
            <a:r>
              <a:rPr lang="en-US" dirty="0" smtClean="0"/>
              <a:t> direct </a:t>
            </a:r>
            <a:r>
              <a:rPr lang="en-US" dirty="0" err="1" smtClean="0"/>
              <a:t>v.à.v</a:t>
            </a:r>
            <a:r>
              <a:rPr lang="en-US" dirty="0" smtClean="0"/>
              <a:t> des </a:t>
            </a:r>
            <a:r>
              <a:rPr lang="en-US" dirty="0" err="1" smtClean="0"/>
              <a:t>entreprises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Contr</a:t>
            </a:r>
            <a:r>
              <a:rPr lang="en-US" dirty="0" err="1" smtClean="0"/>
              <a:t>ôle</a:t>
            </a:r>
            <a:r>
              <a:rPr lang="en-US" dirty="0" smtClean="0"/>
              <a:t> des </a:t>
            </a:r>
            <a:r>
              <a:rPr lang="en-US" dirty="0" err="1" smtClean="0"/>
              <a:t>produits</a:t>
            </a:r>
            <a:r>
              <a:rPr lang="en-US" dirty="0" smtClean="0"/>
              <a:t> et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Interdiction </a:t>
            </a:r>
            <a:r>
              <a:rPr lang="en-US" dirty="0" err="1" smtClean="0"/>
              <a:t>temporaire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restrictions pour </a:t>
            </a:r>
            <a:r>
              <a:rPr lang="en-US" dirty="0" err="1" smtClean="0">
                <a:solidFill>
                  <a:srgbClr val="FF0000"/>
                </a:solidFill>
              </a:rPr>
              <a:t>certains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produits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ou</a:t>
            </a:r>
            <a:r>
              <a:rPr lang="en-US" dirty="0" smtClean="0">
                <a:solidFill>
                  <a:srgbClr val="FF0000"/>
                </a:solidFill>
              </a:rPr>
              <a:t> services</a:t>
            </a:r>
          </a:p>
          <a:p>
            <a:pPr lvl="1"/>
            <a:r>
              <a:rPr lang="en-US" dirty="0" err="1" smtClean="0"/>
              <a:t>mise</a:t>
            </a:r>
            <a:r>
              <a:rPr lang="en-US" dirty="0" smtClean="0"/>
              <a:t> en danger de la </a:t>
            </a:r>
            <a:r>
              <a:rPr lang="en-US" dirty="0" err="1" smtClean="0"/>
              <a:t>stabilité</a:t>
            </a:r>
            <a:r>
              <a:rPr lang="en-US" dirty="0" smtClean="0"/>
              <a:t> </a:t>
            </a:r>
            <a:r>
              <a:rPr lang="en-US" dirty="0" err="1" smtClean="0"/>
              <a:t>financière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de </a:t>
            </a:r>
            <a:r>
              <a:rPr lang="en-US" dirty="0" err="1" smtClean="0"/>
              <a:t>l</a:t>
            </a:r>
            <a:r>
              <a:rPr lang="en-US" dirty="0" smtClean="0"/>
              <a:t>’ </a:t>
            </a:r>
            <a:r>
              <a:rPr lang="en-US" dirty="0" err="1" smtClean="0"/>
              <a:t>intégrité</a:t>
            </a:r>
            <a:r>
              <a:rPr lang="en-US" dirty="0" smtClean="0"/>
              <a:t> des </a:t>
            </a:r>
            <a:r>
              <a:rPr lang="en-US" dirty="0" err="1" smtClean="0"/>
              <a:t>marchés</a:t>
            </a:r>
            <a:endParaRPr lang="en-US" dirty="0" smtClean="0"/>
          </a:p>
          <a:p>
            <a:pPr lvl="2"/>
            <a:r>
              <a:rPr lang="en-US" dirty="0" smtClean="0"/>
              <a:t>conditions </a:t>
            </a:r>
            <a:r>
              <a:rPr lang="en-US" dirty="0" err="1" smtClean="0"/>
              <a:t>dans</a:t>
            </a:r>
            <a:r>
              <a:rPr lang="en-US" dirty="0" smtClean="0"/>
              <a:t> N. 1 </a:t>
            </a:r>
            <a:r>
              <a:rPr lang="en-US" dirty="0" err="1" smtClean="0"/>
              <a:t>ou</a:t>
            </a:r>
            <a:r>
              <a:rPr lang="en-US" dirty="0" smtClean="0"/>
              <a:t> 2</a:t>
            </a:r>
          </a:p>
          <a:p>
            <a:pPr lvl="2"/>
            <a:r>
              <a:rPr lang="en-US" dirty="0" err="1" smtClean="0"/>
              <a:t>ou</a:t>
            </a:r>
            <a:r>
              <a:rPr lang="en-US" dirty="0" smtClean="0"/>
              <a:t> encore: en </a:t>
            </a:r>
            <a:r>
              <a:rPr lang="en-US" dirty="0" err="1" smtClean="0"/>
              <a:t>cas</a:t>
            </a:r>
            <a:r>
              <a:rPr lang="en-US" dirty="0" smtClean="0"/>
              <a:t> </a:t>
            </a:r>
            <a:r>
              <a:rPr lang="en-US" dirty="0" err="1" smtClean="0"/>
              <a:t>d’urgence</a:t>
            </a:r>
            <a:endParaRPr lang="en-US" dirty="0" smtClean="0"/>
          </a:p>
          <a:p>
            <a:r>
              <a:rPr lang="en-US" dirty="0" smtClean="0"/>
              <a:t>Pas pour des raisons de protectio</a:t>
            </a:r>
            <a:r>
              <a:rPr lang="en-US" dirty="0"/>
              <a:t>n</a:t>
            </a:r>
            <a:r>
              <a:rPr lang="en-US" dirty="0" smtClean="0"/>
              <a:t> des </a:t>
            </a:r>
            <a:r>
              <a:rPr lang="en-US" dirty="0" err="1" smtClean="0"/>
              <a:t>investisseurs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(?)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Compétences</a:t>
            </a:r>
            <a:r>
              <a:rPr lang="en-US" dirty="0" smtClean="0"/>
              <a:t> de supervision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 </a:t>
            </a:r>
            <a:r>
              <a:rPr lang="en-US" dirty="0" err="1" smtClean="0"/>
              <a:t>principe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national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Densité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centrale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forte </a:t>
            </a:r>
            <a:r>
              <a:rPr lang="en-US" dirty="0" err="1" smtClean="0"/>
              <a:t>est</a:t>
            </a:r>
            <a:r>
              <a:rPr lang="en-US" dirty="0" smtClean="0"/>
              <a:t> un </a:t>
            </a:r>
            <a:r>
              <a:rPr lang="en-US" dirty="0" err="1" smtClean="0"/>
              <a:t>préalable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l’organisation</a:t>
            </a:r>
            <a:r>
              <a:rPr lang="en-US" dirty="0" smtClean="0"/>
              <a:t> de la supervision au </a:t>
            </a:r>
            <a:r>
              <a:rPr lang="en-US" dirty="0" err="1" smtClean="0"/>
              <a:t>niveau</a:t>
            </a:r>
            <a:r>
              <a:rPr lang="en-US" dirty="0" smtClean="0"/>
              <a:t> </a:t>
            </a:r>
            <a:r>
              <a:rPr lang="en-US" dirty="0" err="1" smtClean="0"/>
              <a:t>européen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Agences</a:t>
            </a:r>
            <a:r>
              <a:rPr lang="en-US" dirty="0" smtClean="0"/>
              <a:t> de notation: supervision par ESMA</a:t>
            </a:r>
          </a:p>
          <a:p>
            <a:r>
              <a:rPr lang="en-US" dirty="0" err="1" smtClean="0"/>
              <a:t>Contreparties</a:t>
            </a:r>
            <a:r>
              <a:rPr lang="en-US" dirty="0" smtClean="0"/>
              <a:t> </a:t>
            </a:r>
            <a:r>
              <a:rPr lang="en-US" dirty="0" err="1" smtClean="0"/>
              <a:t>centrales</a:t>
            </a:r>
            <a:r>
              <a:rPr lang="en-US" dirty="0" smtClean="0"/>
              <a:t> pour </a:t>
            </a:r>
            <a:r>
              <a:rPr lang="en-US" dirty="0" err="1" smtClean="0"/>
              <a:t>dérivés</a:t>
            </a:r>
            <a:r>
              <a:rPr lang="en-US" dirty="0" smtClean="0"/>
              <a:t>: ESMA proposition de la Commission</a:t>
            </a:r>
          </a:p>
          <a:p>
            <a:r>
              <a:rPr lang="en-US" dirty="0" smtClean="0"/>
              <a:t>“Trade repositories”: ESMA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Gouvernance</a:t>
            </a:r>
            <a:r>
              <a:rPr lang="en-US" dirty="0" smtClean="0"/>
              <a:t> des </a:t>
            </a:r>
            <a:r>
              <a:rPr lang="en-US" dirty="0" err="1" smtClean="0"/>
              <a:t>autorités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omparable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S.A.</a:t>
            </a:r>
          </a:p>
          <a:p>
            <a:r>
              <a:rPr lang="en-US" dirty="0" err="1" smtClean="0"/>
              <a:t>Assemblée</a:t>
            </a:r>
            <a:r>
              <a:rPr lang="en-US" dirty="0" smtClean="0"/>
              <a:t>: 27 + 2 </a:t>
            </a:r>
            <a:r>
              <a:rPr lang="en-US" dirty="0" err="1" smtClean="0"/>
              <a:t>membres</a:t>
            </a:r>
            <a:r>
              <a:rPr lang="en-US" dirty="0" smtClean="0"/>
              <a:t> </a:t>
            </a:r>
            <a:r>
              <a:rPr lang="en-US" dirty="0" err="1" smtClean="0"/>
              <a:t>observateurs</a:t>
            </a:r>
            <a:endParaRPr lang="en-US" dirty="0" smtClean="0"/>
          </a:p>
          <a:p>
            <a:r>
              <a:rPr lang="en-US" dirty="0" err="1" smtClean="0"/>
              <a:t>Conseil</a:t>
            </a:r>
            <a:r>
              <a:rPr lang="en-US" dirty="0" smtClean="0"/>
              <a:t>: 6 </a:t>
            </a:r>
            <a:r>
              <a:rPr lang="en-US" dirty="0" err="1" smtClean="0"/>
              <a:t>élus</a:t>
            </a:r>
            <a:endParaRPr lang="en-US" dirty="0" smtClean="0"/>
          </a:p>
          <a:p>
            <a:r>
              <a:rPr lang="en-US" dirty="0" err="1" smtClean="0"/>
              <a:t>Président</a:t>
            </a:r>
            <a:r>
              <a:rPr lang="en-US" dirty="0" smtClean="0"/>
              <a:t>: </a:t>
            </a:r>
            <a:r>
              <a:rPr lang="en-US" dirty="0" err="1" smtClean="0"/>
              <a:t>externe</a:t>
            </a:r>
            <a:r>
              <a:rPr lang="en-US" dirty="0" smtClean="0"/>
              <a:t>, </a:t>
            </a:r>
            <a:r>
              <a:rPr lang="en-US" dirty="0" err="1" smtClean="0"/>
              <a:t>élu</a:t>
            </a:r>
            <a:r>
              <a:rPr lang="en-US" dirty="0" smtClean="0"/>
              <a:t>, </a:t>
            </a:r>
            <a:r>
              <a:rPr lang="en-US" dirty="0" err="1" smtClean="0"/>
              <a:t>indépendant</a:t>
            </a:r>
            <a:r>
              <a:rPr lang="en-US" dirty="0" smtClean="0"/>
              <a:t>, </a:t>
            </a:r>
            <a:r>
              <a:rPr lang="en-US" dirty="0" err="1" smtClean="0"/>
              <a:t>confirmé</a:t>
            </a:r>
            <a:r>
              <a:rPr lang="en-US" dirty="0" smtClean="0"/>
              <a:t> par le PE.</a:t>
            </a:r>
          </a:p>
          <a:p>
            <a:r>
              <a:rPr lang="en-US" dirty="0" err="1" smtClean="0"/>
              <a:t>Directeur</a:t>
            </a:r>
            <a:r>
              <a:rPr lang="en-US" dirty="0" smtClean="0"/>
              <a:t> </a:t>
            </a:r>
            <a:r>
              <a:rPr lang="en-US" dirty="0" err="1" smtClean="0"/>
              <a:t>exécutif</a:t>
            </a:r>
            <a:r>
              <a:rPr lang="en-US" dirty="0" smtClean="0"/>
              <a:t>: </a:t>
            </a:r>
            <a:r>
              <a:rPr lang="en-US" dirty="0" err="1" smtClean="0"/>
              <a:t>élu</a:t>
            </a:r>
            <a:r>
              <a:rPr lang="en-US" dirty="0" smtClean="0"/>
              <a:t> par les </a:t>
            </a:r>
            <a:r>
              <a:rPr lang="en-US" dirty="0" err="1" smtClean="0"/>
              <a:t>membres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Moyens</a:t>
            </a:r>
            <a:r>
              <a:rPr lang="en-US" dirty="0" smtClean="0"/>
              <a:t> et </a:t>
            </a:r>
            <a:r>
              <a:rPr lang="en-US" dirty="0" err="1" smtClean="0"/>
              <a:t>Financement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Personnels</a:t>
            </a:r>
            <a:r>
              <a:rPr lang="en-US" dirty="0" smtClean="0"/>
              <a:t>: régime </a:t>
            </a:r>
            <a:r>
              <a:rPr lang="en-US" dirty="0" err="1" smtClean="0"/>
              <a:t>communautaire</a:t>
            </a:r>
            <a:r>
              <a:rPr lang="en-US" dirty="0" smtClean="0"/>
              <a:t> applicable aux </a:t>
            </a:r>
            <a:r>
              <a:rPr lang="en-US" dirty="0" err="1" smtClean="0"/>
              <a:t>agences</a:t>
            </a:r>
            <a:endParaRPr lang="en-US" dirty="0" smtClean="0"/>
          </a:p>
          <a:p>
            <a:r>
              <a:rPr lang="en-US" dirty="0" smtClean="0"/>
              <a:t>A augmenter de +/- 45 </a:t>
            </a:r>
            <a:r>
              <a:rPr lang="en-US" dirty="0" err="1" smtClean="0"/>
              <a:t>à</a:t>
            </a:r>
            <a:r>
              <a:rPr lang="en-US" dirty="0" smtClean="0"/>
              <a:t> 100 +</a:t>
            </a:r>
          </a:p>
          <a:p>
            <a:r>
              <a:rPr lang="en-US" dirty="0" smtClean="0"/>
              <a:t>Budget 60 N/ 40 EU, </a:t>
            </a:r>
            <a:r>
              <a:rPr lang="en-US" dirty="0" err="1" smtClean="0"/>
              <a:t>à</a:t>
            </a:r>
            <a:r>
              <a:rPr lang="en-US" dirty="0" smtClean="0"/>
              <a:t> faire </a:t>
            </a:r>
            <a:r>
              <a:rPr lang="en-US" dirty="0" err="1" smtClean="0"/>
              <a:t>évoluer</a:t>
            </a:r>
            <a:endParaRPr lang="en-US" dirty="0" smtClean="0"/>
          </a:p>
          <a:p>
            <a:r>
              <a:rPr lang="en-US" dirty="0" smtClean="0"/>
              <a:t>pas de duplication des </a:t>
            </a:r>
            <a:r>
              <a:rPr lang="en-US" dirty="0" err="1" smtClean="0"/>
              <a:t>moyens</a:t>
            </a:r>
            <a:r>
              <a:rPr lang="en-US" dirty="0" smtClean="0"/>
              <a:t> des </a:t>
            </a:r>
            <a:r>
              <a:rPr lang="en-US" dirty="0" err="1" smtClean="0"/>
              <a:t>autorités</a:t>
            </a:r>
            <a:r>
              <a:rPr lang="en-US" dirty="0" smtClean="0"/>
              <a:t>  </a:t>
            </a:r>
            <a:r>
              <a:rPr lang="en-US" dirty="0" err="1" smtClean="0"/>
              <a:t>nationales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pas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d’économies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nationales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</a:t>
            </a:r>
            <a:r>
              <a:rPr lang="en-US" dirty="0" err="1" smtClean="0"/>
              <a:t>omplexité</a:t>
            </a:r>
            <a:r>
              <a:rPr lang="en-US" dirty="0" smtClean="0"/>
              <a:t> du </a:t>
            </a:r>
            <a:r>
              <a:rPr lang="en-US" dirty="0" err="1" smtClean="0"/>
              <a:t>système</a:t>
            </a:r>
            <a:r>
              <a:rPr lang="en-US" dirty="0" smtClean="0"/>
              <a:t> </a:t>
            </a:r>
            <a:r>
              <a:rPr lang="en-US" dirty="0" err="1" smtClean="0"/>
              <a:t>réglementaire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différentes</a:t>
            </a:r>
            <a:r>
              <a:rPr lang="en-US" dirty="0" smtClean="0"/>
              <a:t> </a:t>
            </a:r>
            <a:r>
              <a:rPr lang="en-US" dirty="0" err="1" smtClean="0"/>
              <a:t>formes</a:t>
            </a:r>
            <a:r>
              <a:rPr lang="en-US" dirty="0" smtClean="0"/>
              <a:t> de </a:t>
            </a:r>
            <a:r>
              <a:rPr lang="en-US" dirty="0" err="1" smtClean="0"/>
              <a:t>régulation</a:t>
            </a:r>
            <a:endParaRPr lang="en-US" dirty="0" smtClean="0"/>
          </a:p>
          <a:p>
            <a:r>
              <a:rPr lang="en-US" dirty="0" err="1" smtClean="0"/>
              <a:t>approche</a:t>
            </a:r>
            <a:r>
              <a:rPr lang="en-US" dirty="0" smtClean="0"/>
              <a:t> </a:t>
            </a:r>
            <a:r>
              <a:rPr lang="en-US" dirty="0" err="1" smtClean="0"/>
              <a:t>sectorielle</a:t>
            </a:r>
            <a:r>
              <a:rPr lang="en-US" dirty="0" smtClean="0"/>
              <a:t>: </a:t>
            </a:r>
            <a:r>
              <a:rPr lang="en-US" dirty="0" err="1" smtClean="0"/>
              <a:t>banques</a:t>
            </a:r>
            <a:r>
              <a:rPr lang="en-US" dirty="0" smtClean="0"/>
              <a:t>, assurances et </a:t>
            </a:r>
            <a:r>
              <a:rPr lang="en-US" dirty="0" err="1" smtClean="0"/>
              <a:t>fonds</a:t>
            </a:r>
            <a:r>
              <a:rPr lang="en-US" dirty="0" smtClean="0"/>
              <a:t> de pension, </a:t>
            </a:r>
            <a:r>
              <a:rPr lang="en-US" dirty="0" err="1" smtClean="0"/>
              <a:t>marché</a:t>
            </a:r>
            <a:r>
              <a:rPr lang="en-US" dirty="0" smtClean="0"/>
              <a:t> et </a:t>
            </a:r>
            <a:r>
              <a:rPr lang="en-US" dirty="0" err="1" smtClean="0"/>
              <a:t>titres</a:t>
            </a:r>
            <a:r>
              <a:rPr lang="en-US" dirty="0" smtClean="0"/>
              <a:t>: </a:t>
            </a:r>
          </a:p>
          <a:p>
            <a:pPr lvl="2"/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fusionner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autres</a:t>
            </a:r>
            <a:r>
              <a:rPr lang="en-US" dirty="0" smtClean="0"/>
              <a:t> sources:</a:t>
            </a:r>
          </a:p>
          <a:p>
            <a:pPr lvl="1"/>
            <a:r>
              <a:rPr lang="en-US" dirty="0" err="1" smtClean="0"/>
              <a:t>règles</a:t>
            </a:r>
            <a:r>
              <a:rPr lang="en-US" dirty="0" smtClean="0"/>
              <a:t> </a:t>
            </a:r>
            <a:r>
              <a:rPr lang="en-US" dirty="0" err="1" smtClean="0"/>
              <a:t>spécifiques</a:t>
            </a:r>
            <a:r>
              <a:rPr lang="en-US" dirty="0" smtClean="0"/>
              <a:t>, </a:t>
            </a:r>
            <a:r>
              <a:rPr lang="en-US" dirty="0" err="1" smtClean="0"/>
              <a:t>blanchiment</a:t>
            </a:r>
            <a:r>
              <a:rPr lang="en-US" dirty="0" smtClean="0"/>
              <a:t>, protection des </a:t>
            </a:r>
            <a:r>
              <a:rPr lang="en-US" dirty="0" err="1" smtClean="0"/>
              <a:t>consommateurs</a:t>
            </a:r>
            <a:r>
              <a:rPr lang="en-US" dirty="0" smtClean="0"/>
              <a:t>, </a:t>
            </a:r>
            <a:r>
              <a:rPr lang="en-US" dirty="0" err="1" smtClean="0"/>
              <a:t>vente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distance, etc.</a:t>
            </a:r>
          </a:p>
          <a:p>
            <a:pPr lvl="1"/>
            <a:r>
              <a:rPr lang="en-US" dirty="0" err="1" smtClean="0"/>
              <a:t>règles</a:t>
            </a:r>
            <a:r>
              <a:rPr lang="en-US" dirty="0" smtClean="0"/>
              <a:t> </a:t>
            </a:r>
            <a:r>
              <a:rPr lang="en-US" dirty="0" err="1" smtClean="0"/>
              <a:t>fiscales</a:t>
            </a:r>
            <a:endParaRPr lang="en-US" dirty="0" smtClean="0"/>
          </a:p>
          <a:p>
            <a:pPr lvl="1"/>
            <a:r>
              <a:rPr lang="en-US" dirty="0" err="1" smtClean="0"/>
              <a:t>droit</a:t>
            </a:r>
            <a:r>
              <a:rPr lang="en-US" dirty="0" smtClean="0"/>
              <a:t> </a:t>
            </a:r>
            <a:r>
              <a:rPr lang="en-US" dirty="0" err="1" smtClean="0"/>
              <a:t>commun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 important </a:t>
            </a:r>
            <a:r>
              <a:rPr lang="en-US" dirty="0" err="1" smtClean="0"/>
              <a:t>dans</a:t>
            </a:r>
            <a:r>
              <a:rPr lang="en-US" dirty="0" smtClean="0"/>
              <a:t> la construction du </a:t>
            </a:r>
            <a:r>
              <a:rPr lang="en-US" dirty="0" err="1" smtClean="0"/>
              <a:t>marché</a:t>
            </a:r>
            <a:r>
              <a:rPr lang="en-US" dirty="0" smtClean="0"/>
              <a:t> financier </a:t>
            </a:r>
            <a:r>
              <a:rPr lang="en-US" dirty="0" err="1" smtClean="0"/>
              <a:t>européen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l’outil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est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là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il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faut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le faire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fonctionner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dirty="0" smtClean="0"/>
              <a:t>Danger de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surcharg</a:t>
            </a:r>
            <a:r>
              <a:rPr lang="en-US" dirty="0" smtClean="0">
                <a:solidFill>
                  <a:srgbClr val="953735"/>
                </a:solidFill>
              </a:rPr>
              <a:t>e</a:t>
            </a:r>
          </a:p>
          <a:p>
            <a:r>
              <a:rPr lang="en-US" dirty="0" smtClean="0"/>
              <a:t>Pas de </a:t>
            </a:r>
            <a:r>
              <a:rPr lang="en-US" dirty="0" err="1" smtClean="0"/>
              <a:t>superviseur</a:t>
            </a:r>
            <a:r>
              <a:rPr lang="en-US" dirty="0" smtClean="0"/>
              <a:t> des </a:t>
            </a:r>
            <a:r>
              <a:rPr lang="en-US" dirty="0" err="1" smtClean="0"/>
              <a:t>superviseurs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Assez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faible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 plan des </a:t>
            </a:r>
            <a:r>
              <a:rPr lang="en-US" dirty="0" err="1" smtClean="0"/>
              <a:t>compétences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motifs </a:t>
            </a:r>
            <a:r>
              <a:rPr lang="en-US" dirty="0" err="1" smtClean="0"/>
              <a:t>juridiques</a:t>
            </a:r>
            <a:r>
              <a:rPr lang="en-US" dirty="0" smtClean="0"/>
              <a:t>: </a:t>
            </a:r>
            <a:r>
              <a:rPr lang="en-US" dirty="0" err="1" smtClean="0"/>
              <a:t>arr</a:t>
            </a:r>
            <a:r>
              <a:rPr lang="en-US" dirty="0" err="1" smtClean="0"/>
              <a:t>êt</a:t>
            </a:r>
            <a:r>
              <a:rPr lang="en-US" dirty="0" smtClean="0"/>
              <a:t> </a:t>
            </a:r>
            <a:r>
              <a:rPr lang="en-US" dirty="0" err="1" smtClean="0"/>
              <a:t>Meroni</a:t>
            </a:r>
            <a:r>
              <a:rPr lang="en-US" dirty="0" smtClean="0"/>
              <a:t>, 1956 (!) </a:t>
            </a:r>
          </a:p>
          <a:p>
            <a:pPr lvl="1"/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revoir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</a:t>
            </a:r>
            <a:r>
              <a:rPr lang="en-US" dirty="0" err="1" smtClean="0"/>
              <a:t>Traité</a:t>
            </a:r>
            <a:endParaRPr lang="en-US" dirty="0" smtClean="0"/>
          </a:p>
          <a:p>
            <a:pPr lvl="1"/>
            <a:r>
              <a:rPr lang="en-US" dirty="0" err="1" smtClean="0"/>
              <a:t>procédures</a:t>
            </a:r>
            <a:r>
              <a:rPr lang="en-US" dirty="0" smtClean="0"/>
              <a:t> </a:t>
            </a:r>
            <a:r>
              <a:rPr lang="en-US" dirty="0" err="1" smtClean="0"/>
              <a:t>normatives</a:t>
            </a:r>
            <a:r>
              <a:rPr lang="en-US" dirty="0" smtClean="0"/>
              <a:t> </a:t>
            </a:r>
            <a:r>
              <a:rPr lang="en-US" dirty="0" err="1" smtClean="0"/>
              <a:t>lourdes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craintes</a:t>
            </a:r>
            <a:r>
              <a:rPr lang="en-US" dirty="0" smtClean="0"/>
              <a:t> des </a:t>
            </a:r>
            <a:r>
              <a:rPr lang="en-US" dirty="0" err="1" smtClean="0"/>
              <a:t>états</a:t>
            </a:r>
            <a:r>
              <a:rPr lang="en-US" dirty="0" smtClean="0"/>
              <a:t>: </a:t>
            </a:r>
            <a:r>
              <a:rPr lang="en-US" dirty="0" err="1" smtClean="0"/>
              <a:t>souveraineté</a:t>
            </a:r>
            <a:r>
              <a:rPr lang="en-US" dirty="0" smtClean="0"/>
              <a:t> +</a:t>
            </a:r>
            <a:r>
              <a:rPr lang="en-US" dirty="0" err="1" smtClean="0"/>
              <a:t>risque</a:t>
            </a:r>
            <a:r>
              <a:rPr lang="en-US" dirty="0" smtClean="0"/>
              <a:t> </a:t>
            </a:r>
            <a:r>
              <a:rPr lang="en-US" dirty="0" err="1" smtClean="0"/>
              <a:t>budgétaire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Complexité</a:t>
            </a:r>
            <a:r>
              <a:rPr lang="en-US" dirty="0" smtClean="0"/>
              <a:t>: </a:t>
            </a:r>
            <a:r>
              <a:rPr lang="en-US" dirty="0" err="1" smtClean="0"/>
              <a:t>multiplicité</a:t>
            </a:r>
            <a:r>
              <a:rPr lang="en-US" dirty="0" smtClean="0"/>
              <a:t> des sources </a:t>
            </a:r>
            <a:r>
              <a:rPr lang="en-US" dirty="0" err="1" smtClean="0"/>
              <a:t>réglementaires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Règles</a:t>
            </a:r>
            <a:r>
              <a:rPr lang="en-US" dirty="0" smtClean="0"/>
              <a:t> </a:t>
            </a:r>
            <a:r>
              <a:rPr lang="en-US" dirty="0" err="1" smtClean="0"/>
              <a:t>nationales</a:t>
            </a:r>
            <a:r>
              <a:rPr lang="en-US" dirty="0" smtClean="0"/>
              <a:t>, </a:t>
            </a:r>
            <a:r>
              <a:rPr lang="en-US" dirty="0" err="1" smtClean="0"/>
              <a:t>autonomes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de source </a:t>
            </a:r>
            <a:r>
              <a:rPr lang="en-US" dirty="0" err="1" smtClean="0"/>
              <a:t>européenne</a:t>
            </a:r>
            <a:endParaRPr lang="en-US" dirty="0" smtClean="0"/>
          </a:p>
          <a:p>
            <a:r>
              <a:rPr lang="en-US" dirty="0" err="1" smtClean="0"/>
              <a:t>Règles</a:t>
            </a:r>
            <a:r>
              <a:rPr lang="en-US" dirty="0" smtClean="0"/>
              <a:t> </a:t>
            </a:r>
            <a:r>
              <a:rPr lang="en-US" dirty="0" err="1" smtClean="0"/>
              <a:t>européennes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effet</a:t>
            </a:r>
            <a:r>
              <a:rPr lang="en-US" dirty="0" smtClean="0"/>
              <a:t> direct</a:t>
            </a:r>
          </a:p>
          <a:p>
            <a:r>
              <a:rPr lang="en-US" dirty="0" smtClean="0"/>
              <a:t>Bonne </a:t>
            </a:r>
            <a:r>
              <a:rPr lang="en-US" dirty="0" err="1" smtClean="0"/>
              <a:t>pratiques</a:t>
            </a:r>
            <a:r>
              <a:rPr lang="en-US" dirty="0" smtClean="0"/>
              <a:t> </a:t>
            </a:r>
            <a:r>
              <a:rPr lang="en-US" dirty="0" err="1" smtClean="0"/>
              <a:t>européennes</a:t>
            </a:r>
            <a:r>
              <a:rPr lang="en-US" dirty="0" smtClean="0"/>
              <a:t>, not. des </a:t>
            </a:r>
            <a:r>
              <a:rPr lang="en-US" dirty="0" err="1" smtClean="0"/>
              <a:t>Comité</a:t>
            </a:r>
            <a:r>
              <a:rPr lang="en-US" dirty="0" smtClean="0"/>
              <a:t> </a:t>
            </a:r>
            <a:r>
              <a:rPr lang="en-US" dirty="0" err="1" smtClean="0"/>
              <a:t>européens</a:t>
            </a:r>
            <a:endParaRPr lang="en-US" dirty="0" smtClean="0"/>
          </a:p>
          <a:p>
            <a:r>
              <a:rPr lang="en-US" dirty="0" err="1" smtClean="0"/>
              <a:t>Recommandations</a:t>
            </a:r>
            <a:r>
              <a:rPr lang="en-US" dirty="0" smtClean="0"/>
              <a:t> des </a:t>
            </a:r>
            <a:r>
              <a:rPr lang="en-US" dirty="0" err="1" smtClean="0"/>
              <a:t>autorités</a:t>
            </a:r>
            <a:r>
              <a:rPr lang="en-US" dirty="0" smtClean="0"/>
              <a:t> de </a:t>
            </a:r>
            <a:r>
              <a:rPr lang="en-US" dirty="0" err="1" smtClean="0"/>
              <a:t>risque</a:t>
            </a:r>
            <a:r>
              <a:rPr lang="en-US" dirty="0" smtClean="0"/>
              <a:t> </a:t>
            </a:r>
            <a:r>
              <a:rPr lang="en-US" dirty="0" err="1" smtClean="0"/>
              <a:t>systémique</a:t>
            </a:r>
            <a:r>
              <a:rPr lang="en-US" dirty="0" smtClean="0"/>
              <a:t> ( ESRB-CERS), du </a:t>
            </a:r>
            <a:r>
              <a:rPr lang="en-US" dirty="0" err="1" smtClean="0"/>
              <a:t>Comité</a:t>
            </a:r>
            <a:r>
              <a:rPr lang="en-US" dirty="0" smtClean="0"/>
              <a:t> de </a:t>
            </a:r>
            <a:r>
              <a:rPr lang="en-US" dirty="0" err="1" smtClean="0"/>
              <a:t>B</a:t>
            </a:r>
            <a:r>
              <a:rPr lang="en-US" dirty="0" err="1" smtClean="0"/>
              <a:t>âle</a:t>
            </a:r>
            <a:r>
              <a:rPr lang="en-US" dirty="0" smtClean="0"/>
              <a:t>, de </a:t>
            </a:r>
            <a:r>
              <a:rPr lang="en-US" dirty="0" err="1" smtClean="0"/>
              <a:t>l’OICV</a:t>
            </a:r>
            <a:r>
              <a:rPr lang="en-US" dirty="0" smtClean="0"/>
              <a:t>, du FSB, du G 20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schéma</a:t>
            </a:r>
            <a:r>
              <a:rPr lang="en-US" dirty="0" smtClean="0"/>
              <a:t> </a:t>
            </a:r>
            <a:r>
              <a:rPr lang="en-US" dirty="0" err="1" smtClean="0"/>
              <a:t>européen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Fonction</a:t>
            </a:r>
            <a:r>
              <a:rPr lang="en-US" dirty="0" smtClean="0"/>
              <a:t> du </a:t>
            </a:r>
            <a:r>
              <a:rPr lang="en-US" dirty="0" err="1" smtClean="0"/>
              <a:t>schéma</a:t>
            </a:r>
            <a:r>
              <a:rPr lang="en-US" dirty="0" smtClean="0"/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fédéraliste</a:t>
            </a:r>
            <a:r>
              <a:rPr lang="en-US" dirty="0" smtClean="0"/>
              <a:t>” </a:t>
            </a:r>
            <a:r>
              <a:rPr lang="en-US" dirty="0" err="1" smtClean="0"/>
              <a:t>européen</a:t>
            </a:r>
            <a:endParaRPr lang="en-US" dirty="0" smtClean="0"/>
          </a:p>
          <a:p>
            <a:r>
              <a:rPr lang="en-US" dirty="0" smtClean="0"/>
              <a:t>27 </a:t>
            </a:r>
            <a:r>
              <a:rPr lang="en-US" dirty="0" err="1" smtClean="0"/>
              <a:t>Etats</a:t>
            </a:r>
            <a:r>
              <a:rPr lang="en-US" dirty="0" smtClean="0"/>
              <a:t> </a:t>
            </a:r>
            <a:r>
              <a:rPr lang="en-US" dirty="0" err="1" smtClean="0"/>
              <a:t>coopèrent</a:t>
            </a:r>
            <a:r>
              <a:rPr lang="en-US" dirty="0" smtClean="0"/>
              <a:t> au </a:t>
            </a:r>
            <a:r>
              <a:rPr lang="en-US" dirty="0" err="1" smtClean="0"/>
              <a:t>sein</a:t>
            </a:r>
            <a:r>
              <a:rPr lang="en-US" dirty="0" smtClean="0"/>
              <a:t> des institutions </a:t>
            </a:r>
            <a:r>
              <a:rPr lang="en-US" dirty="0" err="1" smtClean="0"/>
              <a:t>européennes</a:t>
            </a:r>
            <a:endParaRPr lang="en-US" dirty="0" smtClean="0"/>
          </a:p>
          <a:p>
            <a:r>
              <a:rPr lang="en-US" dirty="0" err="1" smtClean="0"/>
              <a:t>Législation</a:t>
            </a:r>
            <a:r>
              <a:rPr lang="en-US" dirty="0" smtClean="0"/>
              <a:t>: </a:t>
            </a:r>
            <a:r>
              <a:rPr lang="en-US" dirty="0" err="1" smtClean="0"/>
              <a:t>Niveau</a:t>
            </a:r>
            <a:r>
              <a:rPr lang="en-US" dirty="0" smtClean="0"/>
              <a:t> 1, 2 et 3 (technique)</a:t>
            </a:r>
          </a:p>
          <a:p>
            <a:r>
              <a:rPr lang="en-US" dirty="0" err="1" smtClean="0"/>
              <a:t>Schéma</a:t>
            </a:r>
            <a:r>
              <a:rPr lang="en-US" dirty="0" smtClean="0"/>
              <a:t> </a:t>
            </a:r>
            <a:r>
              <a:rPr lang="en-US" dirty="0" err="1" smtClean="0"/>
              <a:t>Lamfalussy</a:t>
            </a:r>
            <a:r>
              <a:rPr lang="en-US" dirty="0" smtClean="0"/>
              <a:t> 2001</a:t>
            </a:r>
          </a:p>
          <a:p>
            <a:pPr lvl="1"/>
            <a:r>
              <a:rPr lang="en-US" dirty="0" err="1" smtClean="0"/>
              <a:t>niveau</a:t>
            </a:r>
            <a:r>
              <a:rPr lang="en-US" dirty="0" smtClean="0"/>
              <a:t> 3: </a:t>
            </a:r>
            <a:r>
              <a:rPr lang="en-US" dirty="0" err="1" smtClean="0"/>
              <a:t>limites</a:t>
            </a:r>
            <a:r>
              <a:rPr lang="en-US" dirty="0" smtClean="0"/>
              <a:t> </a:t>
            </a:r>
            <a:r>
              <a:rPr lang="en-US" dirty="0" err="1" smtClean="0"/>
              <a:t>atteintes</a:t>
            </a:r>
            <a:endParaRPr lang="en-US" dirty="0" smtClean="0"/>
          </a:p>
          <a:p>
            <a:pPr lvl="1"/>
            <a:r>
              <a:rPr lang="en-US" dirty="0" smtClean="0"/>
              <a:t>“Action plus forte </a:t>
            </a:r>
            <a:r>
              <a:rPr lang="en-US" dirty="0" err="1" smtClean="0"/>
              <a:t>nécessaire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Rapport de </a:t>
            </a:r>
            <a:r>
              <a:rPr lang="en-US" dirty="0" err="1" smtClean="0"/>
              <a:t>Larosière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Réaction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la </a:t>
            </a:r>
            <a:r>
              <a:rPr lang="en-US" dirty="0" err="1" smtClean="0"/>
              <a:t>crise</a:t>
            </a:r>
            <a:r>
              <a:rPr lang="en-US" dirty="0" smtClean="0"/>
              <a:t>: “</a:t>
            </a:r>
            <a:r>
              <a:rPr lang="en-US" dirty="0" err="1" smtClean="0"/>
              <a:t>réparations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Ligne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systémique</a:t>
            </a:r>
            <a:r>
              <a:rPr lang="en-US" dirty="0" smtClean="0"/>
              <a:t>: </a:t>
            </a:r>
          </a:p>
          <a:p>
            <a:pPr lvl="2"/>
            <a:r>
              <a:rPr lang="en-US" dirty="0" err="1" smtClean="0"/>
              <a:t>Conseil</a:t>
            </a:r>
            <a:r>
              <a:rPr lang="en-US" dirty="0" smtClean="0"/>
              <a:t> </a:t>
            </a:r>
            <a:r>
              <a:rPr lang="en-US" dirty="0" err="1" smtClean="0"/>
              <a:t>européen</a:t>
            </a:r>
            <a:r>
              <a:rPr lang="en-US" dirty="0" smtClean="0"/>
              <a:t> du </a:t>
            </a:r>
            <a:r>
              <a:rPr lang="en-US" dirty="0" err="1" smtClean="0"/>
              <a:t>Risque</a:t>
            </a:r>
            <a:r>
              <a:rPr lang="en-US" dirty="0" smtClean="0"/>
              <a:t> </a:t>
            </a:r>
            <a:r>
              <a:rPr lang="en-US" dirty="0" err="1" smtClean="0"/>
              <a:t>systémique</a:t>
            </a:r>
            <a:r>
              <a:rPr lang="en-US" dirty="0" smtClean="0"/>
              <a:t>  </a:t>
            </a:r>
          </a:p>
          <a:p>
            <a:pPr lvl="2"/>
            <a:r>
              <a:rPr lang="en-US" dirty="0" err="1" smtClean="0"/>
              <a:t>banques</a:t>
            </a:r>
            <a:r>
              <a:rPr lang="en-US" dirty="0" smtClean="0"/>
              <a:t> </a:t>
            </a:r>
            <a:r>
              <a:rPr lang="en-US" dirty="0" err="1" smtClean="0"/>
              <a:t>centrales</a:t>
            </a:r>
            <a:r>
              <a:rPr lang="en-US" dirty="0" smtClean="0"/>
              <a:t> + </a:t>
            </a:r>
            <a:r>
              <a:rPr lang="en-US" dirty="0" err="1" smtClean="0"/>
              <a:t>superviseurs</a:t>
            </a:r>
            <a:endParaRPr lang="en-US" dirty="0" smtClean="0"/>
          </a:p>
          <a:p>
            <a:r>
              <a:rPr lang="en-US" dirty="0" err="1" smtClean="0"/>
              <a:t>Ligne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régulation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</a:t>
            </a:r>
            <a:r>
              <a:rPr lang="en-US" dirty="0" err="1" smtClean="0"/>
              <a:t>Système</a:t>
            </a:r>
            <a:r>
              <a:rPr lang="en-US" dirty="0" smtClean="0"/>
              <a:t> </a:t>
            </a:r>
            <a:r>
              <a:rPr lang="en-US" dirty="0" err="1" smtClean="0"/>
              <a:t>européen</a:t>
            </a:r>
            <a:r>
              <a:rPr lang="en-US" dirty="0" smtClean="0"/>
              <a:t> de supervisio</a:t>
            </a:r>
            <a:r>
              <a:rPr lang="en-US" dirty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financière</a:t>
            </a:r>
            <a:r>
              <a:rPr lang="en-US" dirty="0" smtClean="0"/>
              <a:t> (EFSF)</a:t>
            </a:r>
          </a:p>
          <a:p>
            <a:pPr lvl="1"/>
            <a:r>
              <a:rPr lang="en-US" dirty="0" err="1" smtClean="0"/>
              <a:t>Mise</a:t>
            </a:r>
            <a:r>
              <a:rPr lang="en-US" dirty="0" smtClean="0"/>
              <a:t> en place de 3 </a:t>
            </a:r>
            <a:r>
              <a:rPr lang="en-US" dirty="0" err="1" smtClean="0"/>
              <a:t>agences</a:t>
            </a:r>
            <a:r>
              <a:rPr lang="en-US" dirty="0" smtClean="0"/>
              <a:t> </a:t>
            </a:r>
            <a:r>
              <a:rPr lang="en-US" dirty="0" err="1" smtClean="0"/>
              <a:t>européennes</a:t>
            </a:r>
            <a:endParaRPr lang="en-US" dirty="0" smtClean="0"/>
          </a:p>
          <a:p>
            <a:pPr lvl="1"/>
            <a:r>
              <a:rPr lang="en-US" dirty="0" err="1" smtClean="0"/>
              <a:t>compétences</a:t>
            </a:r>
            <a:r>
              <a:rPr lang="en-US" dirty="0" smtClean="0"/>
              <a:t> de </a:t>
            </a:r>
            <a:r>
              <a:rPr lang="en-US" dirty="0" err="1" smtClean="0"/>
              <a:t>régulation</a:t>
            </a:r>
            <a:r>
              <a:rPr lang="en-US" dirty="0" smtClean="0"/>
              <a:t> et de </a:t>
            </a:r>
            <a:r>
              <a:rPr lang="en-US" dirty="0" err="1" smtClean="0"/>
              <a:t>vérification</a:t>
            </a:r>
            <a:endParaRPr lang="en-US" dirty="0" smtClean="0"/>
          </a:p>
          <a:p>
            <a:pPr lvl="1"/>
            <a:r>
              <a:rPr lang="en-US" dirty="0" err="1" smtClean="0"/>
              <a:t>compétences</a:t>
            </a:r>
            <a:r>
              <a:rPr lang="en-US" dirty="0" smtClean="0"/>
              <a:t> </a:t>
            </a:r>
            <a:r>
              <a:rPr lang="en-US" dirty="0" err="1" smtClean="0"/>
              <a:t>spéciales</a:t>
            </a:r>
            <a:r>
              <a:rPr lang="en-US" dirty="0" smtClean="0"/>
              <a:t>: </a:t>
            </a:r>
            <a:r>
              <a:rPr lang="en-US" dirty="0" err="1" smtClean="0"/>
              <a:t>crise</a:t>
            </a:r>
            <a:r>
              <a:rPr lang="en-US" dirty="0" smtClean="0"/>
              <a:t> et </a:t>
            </a:r>
            <a:r>
              <a:rPr lang="en-US" dirty="0" err="1" smtClean="0"/>
              <a:t>médiation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Rapport de </a:t>
            </a:r>
            <a:r>
              <a:rPr lang="en-US" dirty="0" err="1" smtClean="0"/>
              <a:t>Larosière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Régulation</a:t>
            </a:r>
            <a:r>
              <a:rPr lang="en-US" dirty="0" smtClean="0"/>
              <a:t> </a:t>
            </a:r>
            <a:r>
              <a:rPr lang="en-US" dirty="0" err="1" smtClean="0"/>
              <a:t>c</a:t>
            </a:r>
            <a:r>
              <a:rPr lang="en-US" dirty="0" smtClean="0"/>
              <a:t>.  Supervision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Régulation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activité</a:t>
            </a:r>
            <a:r>
              <a:rPr lang="en-US" dirty="0" smtClean="0"/>
              <a:t> normative: </a:t>
            </a:r>
            <a:r>
              <a:rPr lang="en-US" dirty="0" err="1" smtClean="0"/>
              <a:t>règles</a:t>
            </a:r>
            <a:r>
              <a:rPr lang="en-US" dirty="0" smtClean="0"/>
              <a:t> </a:t>
            </a:r>
            <a:r>
              <a:rPr lang="en-US" dirty="0" err="1" smtClean="0"/>
              <a:t>obligatoire</a:t>
            </a:r>
            <a:r>
              <a:rPr lang="en-US" dirty="0" err="1"/>
              <a:t>s</a:t>
            </a:r>
            <a:r>
              <a:rPr lang="en-US" dirty="0" smtClean="0"/>
              <a:t> </a:t>
            </a:r>
            <a:r>
              <a:rPr lang="en-US" dirty="0" err="1" smtClean="0"/>
              <a:t>recommandations</a:t>
            </a:r>
            <a:r>
              <a:rPr lang="en-US" dirty="0" smtClean="0"/>
              <a:t>, guidance, standards etc.</a:t>
            </a:r>
          </a:p>
          <a:p>
            <a:pPr lvl="2"/>
            <a:r>
              <a:rPr lang="en-US" dirty="0" err="1" smtClean="0"/>
              <a:t>Devient</a:t>
            </a:r>
            <a:r>
              <a:rPr lang="en-US" dirty="0" smtClean="0"/>
              <a:t> </a:t>
            </a:r>
            <a:r>
              <a:rPr lang="en-US" dirty="0" err="1" smtClean="0"/>
              <a:t>compétence</a:t>
            </a:r>
            <a:r>
              <a:rPr lang="en-US" dirty="0" smtClean="0"/>
              <a:t> </a:t>
            </a:r>
            <a:r>
              <a:rPr lang="en-US" dirty="0" err="1" smtClean="0"/>
              <a:t>européenne</a:t>
            </a:r>
            <a:r>
              <a:rPr lang="en-US" dirty="0" smtClean="0"/>
              <a:t>: “</a:t>
            </a:r>
            <a:r>
              <a:rPr lang="en-US" dirty="0" err="1" smtClean="0"/>
              <a:t>autorités</a:t>
            </a:r>
            <a:r>
              <a:rPr lang="en-US" dirty="0" smtClean="0"/>
              <a:t>”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Supervision</a:t>
            </a:r>
          </a:p>
          <a:p>
            <a:pPr lvl="2"/>
            <a:r>
              <a:rPr lang="en-US" dirty="0" smtClean="0"/>
              <a:t>action </a:t>
            </a:r>
            <a:r>
              <a:rPr lang="en-US" dirty="0" err="1" smtClean="0"/>
              <a:t>journalière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l’égard</a:t>
            </a:r>
            <a:r>
              <a:rPr lang="en-US" dirty="0" smtClean="0"/>
              <a:t> des </a:t>
            </a:r>
            <a:r>
              <a:rPr lang="en-US" dirty="0" err="1" smtClean="0"/>
              <a:t>établissements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opérations</a:t>
            </a:r>
            <a:endParaRPr lang="en-US" dirty="0" smtClean="0"/>
          </a:p>
          <a:p>
            <a:pPr lvl="2"/>
            <a:r>
              <a:rPr lang="en-US" dirty="0" err="1" smtClean="0"/>
              <a:t>reste</a:t>
            </a:r>
            <a:r>
              <a:rPr lang="en-US" dirty="0" smtClean="0"/>
              <a:t> </a:t>
            </a:r>
            <a:r>
              <a:rPr lang="en-US" dirty="0" err="1" smtClean="0"/>
              <a:t>compétence</a:t>
            </a:r>
            <a:r>
              <a:rPr lang="en-US" dirty="0" smtClean="0"/>
              <a:t> </a:t>
            </a:r>
            <a:r>
              <a:rPr lang="en-US" dirty="0" err="1" smtClean="0"/>
              <a:t>nationale</a:t>
            </a:r>
            <a:r>
              <a:rPr lang="en-US" dirty="0" smtClean="0"/>
              <a:t> – </a:t>
            </a:r>
            <a:r>
              <a:rPr lang="en-US" dirty="0" err="1" smtClean="0"/>
              <a:t>sauf</a:t>
            </a:r>
            <a:r>
              <a:rPr lang="en-US" dirty="0" smtClean="0"/>
              <a:t> exceptions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règlement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Maintien</a:t>
            </a:r>
            <a:r>
              <a:rPr lang="en-US" dirty="0" smtClean="0"/>
              <a:t> des </a:t>
            </a:r>
            <a:r>
              <a:rPr lang="en-US" dirty="0" err="1" smtClean="0"/>
              <a:t>trois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dirty="0" err="1" smtClean="0"/>
              <a:t>ôles</a:t>
            </a:r>
            <a:r>
              <a:rPr lang="en-US" dirty="0" smtClean="0"/>
              <a:t>: </a:t>
            </a:r>
            <a:r>
              <a:rPr lang="en-US" dirty="0" err="1" smtClean="0"/>
              <a:t>continuité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ESMA</a:t>
            </a:r>
            <a:r>
              <a:rPr lang="en-US" dirty="0" smtClean="0"/>
              <a:t>: </a:t>
            </a:r>
            <a:r>
              <a:rPr lang="en-US" dirty="0" err="1" smtClean="0"/>
              <a:t>marchés</a:t>
            </a:r>
            <a:r>
              <a:rPr lang="en-US" dirty="0" smtClean="0"/>
              <a:t>: Paris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EBA</a:t>
            </a:r>
            <a:r>
              <a:rPr lang="en-US" dirty="0" smtClean="0"/>
              <a:t>: </a:t>
            </a:r>
            <a:r>
              <a:rPr lang="en-US" dirty="0" err="1" smtClean="0"/>
              <a:t>banque</a:t>
            </a:r>
            <a:r>
              <a:rPr lang="en-US" dirty="0" smtClean="0"/>
              <a:t>: </a:t>
            </a:r>
            <a:r>
              <a:rPr lang="en-US" dirty="0" err="1" smtClean="0"/>
              <a:t>Londres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EIOPA:</a:t>
            </a:r>
            <a:r>
              <a:rPr lang="en-US" dirty="0" smtClean="0"/>
              <a:t> assurance et </a:t>
            </a:r>
            <a:r>
              <a:rPr lang="en-US" dirty="0" err="1" smtClean="0"/>
              <a:t>fonds</a:t>
            </a:r>
            <a:r>
              <a:rPr lang="en-US" dirty="0" smtClean="0"/>
              <a:t> de pension: </a:t>
            </a:r>
            <a:r>
              <a:rPr lang="en-US" dirty="0" err="1" smtClean="0"/>
              <a:t>Francfort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Organe</a:t>
            </a:r>
            <a:r>
              <a:rPr lang="en-US" dirty="0" smtClean="0"/>
              <a:t> de </a:t>
            </a:r>
            <a:r>
              <a:rPr lang="en-US" dirty="0" err="1" smtClean="0"/>
              <a:t>coopération</a:t>
            </a:r>
            <a:r>
              <a:rPr lang="en-US" dirty="0" smtClean="0"/>
              <a:t>: </a:t>
            </a:r>
            <a:r>
              <a:rPr lang="en-US" dirty="0" err="1" smtClean="0"/>
              <a:t>comité</a:t>
            </a:r>
            <a:r>
              <a:rPr lang="en-US" dirty="0" smtClean="0"/>
              <a:t> conjoint</a:t>
            </a:r>
          </a:p>
          <a:p>
            <a:pPr>
              <a:buNone/>
            </a:pPr>
            <a:r>
              <a:rPr lang="en-US" dirty="0" smtClean="0"/>
              <a:t>Structure </a:t>
            </a:r>
            <a:r>
              <a:rPr lang="en-US" dirty="0" err="1" smtClean="0"/>
              <a:t>juridique</a:t>
            </a:r>
            <a:r>
              <a:rPr lang="en-US" dirty="0" smtClean="0"/>
              <a:t> de source </a:t>
            </a:r>
            <a:r>
              <a:rPr lang="en-US" dirty="0" err="1" smtClean="0"/>
              <a:t>européenne</a:t>
            </a:r>
            <a:r>
              <a:rPr lang="en-US" dirty="0" smtClean="0"/>
              <a:t>: </a:t>
            </a:r>
            <a:r>
              <a:rPr lang="en-US" dirty="0" err="1" smtClean="0"/>
              <a:t>agences</a:t>
            </a:r>
            <a:r>
              <a:rPr lang="en-US" dirty="0" smtClean="0"/>
              <a:t> </a:t>
            </a:r>
            <a:r>
              <a:rPr lang="en-US" dirty="0" err="1" smtClean="0"/>
              <a:t>appelées</a:t>
            </a:r>
            <a:r>
              <a:rPr lang="en-US" dirty="0" smtClean="0"/>
              <a:t> “</a:t>
            </a:r>
            <a:r>
              <a:rPr lang="en-US" dirty="0" err="1" smtClean="0"/>
              <a:t>autorités</a:t>
            </a:r>
            <a:r>
              <a:rPr lang="en-US" dirty="0" smtClean="0"/>
              <a:t>”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Objectifs</a:t>
            </a:r>
            <a:r>
              <a:rPr lang="en-US" dirty="0" smtClean="0"/>
              <a:t> </a:t>
            </a:r>
            <a:r>
              <a:rPr lang="en-US" dirty="0" err="1" smtClean="0"/>
              <a:t>réglementaires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Création</a:t>
            </a:r>
            <a:r>
              <a:rPr lang="en-US" dirty="0" smtClean="0"/>
              <a:t> d’un </a:t>
            </a:r>
            <a:r>
              <a:rPr lang="en-US" dirty="0" err="1" smtClean="0"/>
              <a:t>marché</a:t>
            </a:r>
            <a:r>
              <a:rPr lang="en-US" dirty="0" smtClean="0"/>
              <a:t> financier interne</a:t>
            </a:r>
          </a:p>
          <a:p>
            <a:r>
              <a:rPr lang="en-US" dirty="0" err="1" smtClean="0"/>
              <a:t>Abolir</a:t>
            </a:r>
            <a:r>
              <a:rPr lang="en-US" dirty="0" smtClean="0"/>
              <a:t> les </a:t>
            </a:r>
            <a:r>
              <a:rPr lang="en-US" dirty="0" err="1" smtClean="0"/>
              <a:t>barrières</a:t>
            </a:r>
            <a:r>
              <a:rPr lang="en-US" dirty="0" smtClean="0"/>
              <a:t>, not. </a:t>
            </a:r>
            <a:r>
              <a:rPr lang="en-US" dirty="0" err="1" smtClean="0"/>
              <a:t>normatives</a:t>
            </a:r>
            <a:endParaRPr lang="en-US" dirty="0" smtClean="0"/>
          </a:p>
          <a:p>
            <a:r>
              <a:rPr lang="en-US" dirty="0" smtClean="0"/>
              <a:t>Assurer </a:t>
            </a:r>
            <a:r>
              <a:rPr lang="en-US" dirty="0" err="1" smtClean="0"/>
              <a:t>que</a:t>
            </a:r>
            <a:r>
              <a:rPr lang="en-US" dirty="0" smtClean="0"/>
              <a:t> les </a:t>
            </a:r>
            <a:r>
              <a:rPr lang="en-US" dirty="0" err="1" smtClean="0"/>
              <a:t>opérateurs</a:t>
            </a:r>
            <a:r>
              <a:rPr lang="en-US" dirty="0" smtClean="0"/>
              <a:t> </a:t>
            </a:r>
            <a:r>
              <a:rPr lang="en-US" dirty="0" err="1" smtClean="0"/>
              <a:t>puissent</a:t>
            </a:r>
            <a:r>
              <a:rPr lang="en-US" dirty="0" smtClean="0"/>
              <a:t> </a:t>
            </a:r>
            <a:r>
              <a:rPr lang="en-US" dirty="0" err="1" smtClean="0"/>
              <a:t>agir</a:t>
            </a:r>
            <a:r>
              <a:rPr lang="en-US" dirty="0" smtClean="0"/>
              <a:t> </a:t>
            </a:r>
            <a:r>
              <a:rPr lang="en-US" dirty="0" err="1" smtClean="0"/>
              <a:t>sous</a:t>
            </a:r>
            <a:r>
              <a:rPr lang="en-US" dirty="0" smtClean="0"/>
              <a:t> un régime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travers</a:t>
            </a:r>
            <a:r>
              <a:rPr lang="en-US" dirty="0" smtClean="0"/>
              <a:t> </a:t>
            </a:r>
            <a:r>
              <a:rPr lang="en-US" dirty="0" err="1" smtClean="0"/>
              <a:t>l’Europe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as </a:t>
            </a:r>
            <a:r>
              <a:rPr lang="en-US" dirty="0" err="1" smtClean="0"/>
              <a:t>d’entraves</a:t>
            </a:r>
            <a:r>
              <a:rPr lang="en-US" dirty="0" smtClean="0"/>
              <a:t> </a:t>
            </a:r>
            <a:r>
              <a:rPr lang="en-US" dirty="0" err="1" smtClean="0"/>
              <a:t>nationales</a:t>
            </a:r>
            <a:endParaRPr lang="en-US" dirty="0" smtClean="0"/>
          </a:p>
          <a:p>
            <a:pPr lvl="1"/>
            <a:r>
              <a:rPr lang="en-US" dirty="0" err="1" smtClean="0"/>
              <a:t>règles</a:t>
            </a:r>
            <a:r>
              <a:rPr lang="en-US" dirty="0" smtClean="0"/>
              <a:t> </a:t>
            </a:r>
            <a:r>
              <a:rPr lang="en-US" dirty="0" err="1" smtClean="0"/>
              <a:t>nationales</a:t>
            </a:r>
            <a:r>
              <a:rPr lang="en-US" dirty="0" smtClean="0"/>
              <a:t> pour raisons </a:t>
            </a:r>
            <a:r>
              <a:rPr lang="en-US" dirty="0" err="1" smtClean="0"/>
              <a:t>d’ordre</a:t>
            </a:r>
            <a:r>
              <a:rPr lang="en-US" dirty="0" smtClean="0"/>
              <a:t> public: “protection” des </a:t>
            </a:r>
            <a:r>
              <a:rPr lang="en-US" dirty="0" err="1" smtClean="0"/>
              <a:t>consommateurs</a:t>
            </a:r>
            <a:endParaRPr lang="en-US" dirty="0" smtClean="0"/>
          </a:p>
          <a:p>
            <a:pPr lvl="1"/>
            <a:r>
              <a:rPr lang="en-US" dirty="0" smtClean="0"/>
              <a:t>“options et régimes </a:t>
            </a:r>
            <a:r>
              <a:rPr lang="en-US" dirty="0" err="1" smtClean="0"/>
              <a:t>nationaux</a:t>
            </a:r>
            <a:r>
              <a:rPr lang="en-US" dirty="0" smtClean="0"/>
              <a:t>” </a:t>
            </a:r>
            <a:r>
              <a:rPr lang="en-US" dirty="0" err="1" smtClean="0"/>
              <a:t>dans</a:t>
            </a:r>
            <a:r>
              <a:rPr lang="en-US" dirty="0" smtClean="0"/>
              <a:t> les directives</a:t>
            </a:r>
          </a:p>
          <a:p>
            <a:pPr lvl="1"/>
            <a:r>
              <a:rPr lang="en-US" dirty="0" err="1" smtClean="0"/>
              <a:t>différences</a:t>
            </a:r>
            <a:r>
              <a:rPr lang="en-US" dirty="0" smtClean="0"/>
              <a:t> </a:t>
            </a:r>
            <a:r>
              <a:rPr lang="en-US" dirty="0" err="1" smtClean="0"/>
              <a:t>nationales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</a:t>
            </a:r>
            <a:r>
              <a:rPr lang="en-US" dirty="0" err="1" smtClean="0"/>
              <a:t>mise</a:t>
            </a:r>
            <a:r>
              <a:rPr lang="en-US" dirty="0" smtClean="0"/>
              <a:t> en oeuvre: </a:t>
            </a:r>
            <a:r>
              <a:rPr lang="en-US" dirty="0" err="1" smtClean="0"/>
              <a:t>pratiques</a:t>
            </a:r>
            <a:r>
              <a:rPr lang="en-US" dirty="0" smtClean="0"/>
              <a:t> </a:t>
            </a:r>
            <a:r>
              <a:rPr lang="en-US" dirty="0" err="1" smtClean="0"/>
              <a:t>discriminatoires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Réponses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Règles</a:t>
            </a:r>
            <a:r>
              <a:rPr lang="en-US" dirty="0" smtClean="0"/>
              <a:t> </a:t>
            </a:r>
            <a:r>
              <a:rPr lang="en-US" dirty="0" err="1" smtClean="0"/>
              <a:t>européennes</a:t>
            </a:r>
            <a:r>
              <a:rPr lang="en-US" dirty="0" smtClean="0"/>
              <a:t> de </a:t>
            </a:r>
            <a:r>
              <a:rPr lang="en-US" dirty="0" err="1"/>
              <a:t>n</a:t>
            </a:r>
            <a:r>
              <a:rPr lang="en-US" dirty="0" err="1" smtClean="0"/>
              <a:t>iveau</a:t>
            </a:r>
            <a:r>
              <a:rPr lang="en-US" dirty="0" smtClean="0"/>
              <a:t> technique plus </a:t>
            </a:r>
            <a:r>
              <a:rPr lang="en-US" dirty="0" err="1" smtClean="0"/>
              <a:t>détailleés</a:t>
            </a:r>
            <a:r>
              <a:rPr lang="en-US" dirty="0" smtClean="0"/>
              <a:t> ( 2+3)</a:t>
            </a:r>
          </a:p>
          <a:p>
            <a:r>
              <a:rPr lang="en-US" dirty="0" err="1" smtClean="0"/>
              <a:t>Compétence</a:t>
            </a:r>
            <a:r>
              <a:rPr lang="en-US" dirty="0" smtClean="0"/>
              <a:t> normative </a:t>
            </a:r>
            <a:r>
              <a:rPr lang="en-US" dirty="0" err="1" smtClean="0"/>
              <a:t>déléguée</a:t>
            </a:r>
            <a:r>
              <a:rPr lang="en-US" dirty="0" smtClean="0"/>
              <a:t> aux </a:t>
            </a:r>
            <a:r>
              <a:rPr lang="en-US" dirty="0" err="1" smtClean="0"/>
              <a:t>autorités</a:t>
            </a:r>
            <a:r>
              <a:rPr lang="en-US" dirty="0" smtClean="0"/>
              <a:t> </a:t>
            </a:r>
            <a:r>
              <a:rPr lang="en-US" dirty="0" err="1" smtClean="0"/>
              <a:t>sectorielles</a:t>
            </a:r>
            <a:endParaRPr lang="en-US" dirty="0" smtClean="0"/>
          </a:p>
          <a:p>
            <a:r>
              <a:rPr lang="en-US" dirty="0" err="1" smtClean="0"/>
              <a:t>Contr</a:t>
            </a:r>
            <a:r>
              <a:rPr lang="en-US" dirty="0" err="1" smtClean="0"/>
              <a:t>ôle</a:t>
            </a:r>
            <a:r>
              <a:rPr lang="en-US" dirty="0" smtClean="0"/>
              <a:t> </a:t>
            </a:r>
            <a:r>
              <a:rPr lang="en-US" dirty="0" err="1" smtClean="0"/>
              <a:t>européen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la </a:t>
            </a:r>
            <a:r>
              <a:rPr lang="en-US" dirty="0" err="1" smtClean="0"/>
              <a:t>mise</a:t>
            </a:r>
            <a:r>
              <a:rPr lang="en-US" dirty="0" smtClean="0"/>
              <a:t> en oeuvre et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 err="1" smtClean="0"/>
              <a:t>l’application</a:t>
            </a:r>
            <a:r>
              <a:rPr lang="en-US" dirty="0" smtClean="0"/>
              <a:t> </a:t>
            </a:r>
            <a:r>
              <a:rPr lang="en-US" dirty="0" err="1" smtClean="0"/>
              <a:t>nationale</a:t>
            </a:r>
            <a:endParaRPr lang="en-US" dirty="0" smtClean="0"/>
          </a:p>
          <a:p>
            <a:r>
              <a:rPr lang="en-US" dirty="0" err="1" smtClean="0"/>
              <a:t>Mécanisme</a:t>
            </a:r>
            <a:r>
              <a:rPr lang="en-US" dirty="0" smtClean="0"/>
              <a:t> de solution des </a:t>
            </a:r>
            <a:r>
              <a:rPr lang="en-US" dirty="0" err="1" smtClean="0"/>
              <a:t>conflits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96</TotalTime>
  <Words>913</Words>
  <Application>Microsoft Macintosh PowerPoint</Application>
  <PresentationFormat>On-screen Show (4:3)</PresentationFormat>
  <Paragraphs>130</Paragraphs>
  <Slides>20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Les nouvelles autorités financières européennes</vt:lpstr>
      <vt:lpstr>Complexité du système réglementaire</vt:lpstr>
      <vt:lpstr>Complexité: multiplicité des sources réglementaires</vt:lpstr>
      <vt:lpstr>Le schéma européen</vt:lpstr>
      <vt:lpstr>Le Rapport de Larosière 2009</vt:lpstr>
      <vt:lpstr>Le Rapport de Larosière</vt:lpstr>
      <vt:lpstr>Le règlement</vt:lpstr>
      <vt:lpstr>Objectifs réglementaires</vt:lpstr>
      <vt:lpstr>Réponses</vt:lpstr>
      <vt:lpstr>Compétences juridiques</vt:lpstr>
      <vt:lpstr>1° - Compétence normative</vt:lpstr>
      <vt:lpstr>2° - Surveillance de l’action nationale</vt:lpstr>
      <vt:lpstr>2° - Surveillance de l’action nationale</vt:lpstr>
      <vt:lpstr>3° - Mesures d’exception</vt:lpstr>
      <vt:lpstr>4° - Médiation</vt:lpstr>
      <vt:lpstr>Contrôle des produits et services</vt:lpstr>
      <vt:lpstr>Compétences de supervision </vt:lpstr>
      <vt:lpstr>Gouvernance des autorités</vt:lpstr>
      <vt:lpstr>Moyens et Financement</vt:lpstr>
      <vt:lpstr>Conclusion </vt:lpstr>
    </vt:vector>
  </TitlesOfParts>
  <Company>UGent-FLI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fli</dc:creator>
  <cp:lastModifiedBy>fli</cp:lastModifiedBy>
  <cp:revision>6</cp:revision>
  <dcterms:created xsi:type="dcterms:W3CDTF">2010-10-28T18:37:09Z</dcterms:created>
  <dcterms:modified xsi:type="dcterms:W3CDTF">2010-10-28T20:13:48Z</dcterms:modified>
</cp:coreProperties>
</file>