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7" r:id="rId2"/>
    <p:sldId id="464" r:id="rId3"/>
    <p:sldId id="465" r:id="rId4"/>
    <p:sldId id="451" r:id="rId5"/>
    <p:sldId id="449" r:id="rId6"/>
    <p:sldId id="466" r:id="rId7"/>
    <p:sldId id="453" r:id="rId8"/>
    <p:sldId id="452" r:id="rId9"/>
    <p:sldId id="454" r:id="rId10"/>
    <p:sldId id="467" r:id="rId11"/>
    <p:sldId id="496" r:id="rId12"/>
    <p:sldId id="474" r:id="rId13"/>
    <p:sldId id="487" r:id="rId14"/>
    <p:sldId id="488" r:id="rId15"/>
    <p:sldId id="489" r:id="rId16"/>
    <p:sldId id="490" r:id="rId17"/>
    <p:sldId id="491" r:id="rId18"/>
    <p:sldId id="494" r:id="rId19"/>
    <p:sldId id="470" r:id="rId20"/>
    <p:sldId id="495" r:id="rId21"/>
    <p:sldId id="346" r:id="rId22"/>
  </p:sldIdLst>
  <p:sldSz cx="9144000" cy="6858000" type="screen4x3"/>
  <p:notesSz cx="6735763" cy="986948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ADD4"/>
    <a:srgbClr val="162A71"/>
    <a:srgbClr val="F7C765"/>
    <a:srgbClr val="262673"/>
    <a:srgbClr val="DADFEE"/>
    <a:srgbClr val="FCE6BA"/>
    <a:srgbClr val="CCCCFF"/>
    <a:srgbClr val="C8CCE6"/>
    <a:srgbClr val="FDF0D7"/>
    <a:srgbClr val="F9B62D"/>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75820" autoAdjust="0"/>
  </p:normalViewPr>
  <p:slideViewPr>
    <p:cSldViewPr>
      <p:cViewPr>
        <p:scale>
          <a:sx n="78" d="100"/>
          <a:sy n="78" d="100"/>
        </p:scale>
        <p:origin x="-798" y="-6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890" y="642"/>
      </p:cViewPr>
      <p:guideLst>
        <p:guide orient="horz" pos="3109"/>
        <p:guide pos="212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2"/>
            <a:ext cx="2918830" cy="493217"/>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defRPr sz="1200"/>
            </a:lvl1pPr>
          </a:lstStyle>
          <a:p>
            <a:pPr>
              <a:defRPr/>
            </a:pPr>
            <a:endParaRPr lang="fr-FR" dirty="0"/>
          </a:p>
        </p:txBody>
      </p:sp>
      <p:sp>
        <p:nvSpPr>
          <p:cNvPr id="10243" name="Rectangle 3"/>
          <p:cNvSpPr>
            <a:spLocks noGrp="1" noChangeArrowheads="1"/>
          </p:cNvSpPr>
          <p:nvPr>
            <p:ph type="dt" sz="quarter" idx="1"/>
          </p:nvPr>
        </p:nvSpPr>
        <p:spPr bwMode="auto">
          <a:xfrm>
            <a:off x="3815375" y="2"/>
            <a:ext cx="2918830" cy="493217"/>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lgn="r">
              <a:defRPr sz="1200"/>
            </a:lvl1pPr>
          </a:lstStyle>
          <a:p>
            <a:pPr>
              <a:defRPr/>
            </a:pPr>
            <a:endParaRPr lang="fr-FR" dirty="0"/>
          </a:p>
        </p:txBody>
      </p:sp>
      <p:sp>
        <p:nvSpPr>
          <p:cNvPr id="10244" name="Rectangle 4"/>
          <p:cNvSpPr>
            <a:spLocks noGrp="1" noChangeArrowheads="1"/>
          </p:cNvSpPr>
          <p:nvPr>
            <p:ph type="ftr" sz="quarter" idx="2"/>
          </p:nvPr>
        </p:nvSpPr>
        <p:spPr bwMode="auto">
          <a:xfrm>
            <a:off x="1" y="9374554"/>
            <a:ext cx="2918830" cy="493216"/>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defRPr sz="1200"/>
            </a:lvl1pPr>
          </a:lstStyle>
          <a:p>
            <a:pPr>
              <a:defRPr/>
            </a:pPr>
            <a:endParaRPr lang="fr-FR" dirty="0"/>
          </a:p>
        </p:txBody>
      </p:sp>
      <p:sp>
        <p:nvSpPr>
          <p:cNvPr id="10245" name="Rectangle 5"/>
          <p:cNvSpPr>
            <a:spLocks noGrp="1" noChangeArrowheads="1"/>
          </p:cNvSpPr>
          <p:nvPr>
            <p:ph type="sldNum" sz="quarter" idx="3"/>
          </p:nvPr>
        </p:nvSpPr>
        <p:spPr bwMode="auto">
          <a:xfrm>
            <a:off x="3815375" y="9374554"/>
            <a:ext cx="2918830" cy="493216"/>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sz="1200"/>
            </a:lvl1pPr>
          </a:lstStyle>
          <a:p>
            <a:pPr>
              <a:defRPr/>
            </a:pPr>
            <a:fld id="{F4A81DA4-D2F0-4248-A972-B6BD4CA0C31D}" type="slidenum">
              <a:rPr lang="fr-FR"/>
              <a:pPr>
                <a:defRPr/>
              </a:pPr>
              <a:t>‹N°›</a:t>
            </a:fld>
            <a:endParaRPr lang="fr-FR"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2"/>
            <a:ext cx="2918830" cy="493217"/>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lvl1pPr>
              <a:defRPr sz="1200"/>
            </a:lvl1pPr>
          </a:lstStyle>
          <a:p>
            <a:pPr>
              <a:defRPr/>
            </a:pPr>
            <a:endParaRPr lang="fr-FR" dirty="0"/>
          </a:p>
        </p:txBody>
      </p:sp>
      <p:sp>
        <p:nvSpPr>
          <p:cNvPr id="37892" name="Rectangle 4"/>
          <p:cNvSpPr>
            <a:spLocks noGrp="1" noRot="1" noChangeAspect="1" noChangeArrowheads="1" noTextEdit="1"/>
          </p:cNvSpPr>
          <p:nvPr>
            <p:ph type="sldImg" idx="2"/>
          </p:nvPr>
        </p:nvSpPr>
        <p:spPr bwMode="auto">
          <a:xfrm>
            <a:off x="896938" y="736600"/>
            <a:ext cx="4943475" cy="370681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3577" y="4688136"/>
            <a:ext cx="5388610" cy="4442387"/>
          </a:xfrm>
          <a:prstGeom prst="rect">
            <a:avLst/>
          </a:prstGeom>
          <a:noFill/>
          <a:ln w="9525">
            <a:noFill/>
            <a:miter lim="800000"/>
            <a:headEnd/>
            <a:tailEnd/>
          </a:ln>
          <a:effectLst/>
        </p:spPr>
        <p:txBody>
          <a:bodyPr vert="horz" wrap="square" lIns="90763" tIns="45382" rIns="90763" bIns="4538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8199" name="Rectangle 7"/>
          <p:cNvSpPr>
            <a:spLocks noGrp="1" noChangeArrowheads="1"/>
          </p:cNvSpPr>
          <p:nvPr>
            <p:ph type="sldNum" sz="quarter" idx="5"/>
          </p:nvPr>
        </p:nvSpPr>
        <p:spPr bwMode="auto">
          <a:xfrm>
            <a:off x="3815375" y="9374554"/>
            <a:ext cx="2918830" cy="493216"/>
          </a:xfrm>
          <a:prstGeom prst="rect">
            <a:avLst/>
          </a:prstGeom>
          <a:noFill/>
          <a:ln w="9525">
            <a:noFill/>
            <a:miter lim="800000"/>
            <a:headEnd/>
            <a:tailEnd/>
          </a:ln>
          <a:effectLst/>
        </p:spPr>
        <p:txBody>
          <a:bodyPr vert="horz" wrap="square" lIns="90763" tIns="45382" rIns="90763" bIns="45382" numCol="1" anchor="b" anchorCtr="0" compatLnSpc="1">
            <a:prstTxWarp prst="textNoShape">
              <a:avLst/>
            </a:prstTxWarp>
          </a:bodyPr>
          <a:lstStyle>
            <a:lvl1pPr algn="r">
              <a:defRPr sz="1200"/>
            </a:lvl1pPr>
          </a:lstStyle>
          <a:p>
            <a:pPr>
              <a:defRPr/>
            </a:pPr>
            <a:fld id="{925C7EC1-F111-4E28-AAE8-0643FFD33E23}" type="slidenum">
              <a:rPr lang="fr-FR"/>
              <a:pPr>
                <a:defRPr/>
              </a:pPr>
              <a:t>‹N°›</a:t>
            </a:fld>
            <a:endParaRPr lang="fr-FR"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en-GB" dirty="0" smtClean="0"/>
          </a:p>
        </p:txBody>
      </p:sp>
      <p:sp>
        <p:nvSpPr>
          <p:cNvPr id="38916" name="Espace réservé du numéro de diapositive 3"/>
          <p:cNvSpPr>
            <a:spLocks noGrp="1"/>
          </p:cNvSpPr>
          <p:nvPr>
            <p:ph type="sldNum" sz="quarter" idx="5"/>
          </p:nvPr>
        </p:nvSpPr>
        <p:spPr>
          <a:noFill/>
        </p:spPr>
        <p:txBody>
          <a:bodyPr/>
          <a:lstStyle/>
          <a:p>
            <a:fld id="{73FB82EF-A51A-46C3-98BE-FBD66A43335A}" type="slidenum">
              <a:rPr lang="fr-FR" smtClean="0"/>
              <a:pPr/>
              <a:t>1</a:t>
            </a:fld>
            <a:endParaRPr lang="fr-F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pPr>
              <a:lnSpc>
                <a:spcPct val="200000"/>
              </a:lnSpc>
            </a:pPr>
            <a:endParaRPr lang="en-GB" dirty="0" smtClean="0"/>
          </a:p>
        </p:txBody>
      </p:sp>
      <p:sp>
        <p:nvSpPr>
          <p:cNvPr id="39940" name="Espace réservé du numéro de diapositive 3"/>
          <p:cNvSpPr>
            <a:spLocks noGrp="1"/>
          </p:cNvSpPr>
          <p:nvPr>
            <p:ph type="sldNum" sz="quarter" idx="5"/>
          </p:nvPr>
        </p:nvSpPr>
        <p:spPr>
          <a:noFill/>
        </p:spPr>
        <p:txBody>
          <a:bodyPr/>
          <a:lstStyle/>
          <a:p>
            <a:fld id="{48CEEBD7-9A6D-424F-9756-24D336B68BD7}" type="slidenum">
              <a:rPr lang="fr-FR" smtClean="0"/>
              <a:pPr/>
              <a:t>10</a:t>
            </a:fld>
            <a:endParaRPr lang="fr-FR"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pPr>
              <a:lnSpc>
                <a:spcPct val="200000"/>
              </a:lnSpc>
            </a:pPr>
            <a:endParaRPr lang="en-GB" dirty="0" smtClean="0"/>
          </a:p>
        </p:txBody>
      </p:sp>
      <p:sp>
        <p:nvSpPr>
          <p:cNvPr id="39940" name="Espace réservé du numéro de diapositive 3"/>
          <p:cNvSpPr>
            <a:spLocks noGrp="1"/>
          </p:cNvSpPr>
          <p:nvPr>
            <p:ph type="sldNum" sz="quarter" idx="5"/>
          </p:nvPr>
        </p:nvSpPr>
        <p:spPr>
          <a:noFill/>
        </p:spPr>
        <p:txBody>
          <a:bodyPr/>
          <a:lstStyle/>
          <a:p>
            <a:fld id="{48CEEBD7-9A6D-424F-9756-24D336B68BD7}" type="slidenum">
              <a:rPr lang="fr-FR" smtClean="0"/>
              <a:pPr/>
              <a:t>11</a:t>
            </a:fld>
            <a:endParaRPr lang="fr-FR"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a:ln/>
        </p:spPr>
      </p:sp>
      <p:sp>
        <p:nvSpPr>
          <p:cNvPr id="29699" name="Espace réservé des commentaires 2"/>
          <p:cNvSpPr>
            <a:spLocks noGrp="1"/>
          </p:cNvSpPr>
          <p:nvPr>
            <p:ph type="body" idx="1"/>
          </p:nvPr>
        </p:nvSpPr>
        <p:spPr>
          <a:noFill/>
          <a:ln/>
        </p:spPr>
        <p:txBody>
          <a:bodyPr/>
          <a:lstStyle/>
          <a:p>
            <a:pPr>
              <a:spcBef>
                <a:spcPts val="0"/>
              </a:spcBef>
            </a:pPr>
            <a:endParaRPr lang="fr-FR" sz="1000" dirty="0" smtClean="0">
              <a:latin typeface="Arial" pitchFamily="34" charset="0"/>
            </a:endParaRPr>
          </a:p>
        </p:txBody>
      </p:sp>
      <p:sp>
        <p:nvSpPr>
          <p:cNvPr id="29700" name="Espace réservé du numéro de diapositive 3"/>
          <p:cNvSpPr>
            <a:spLocks noGrp="1"/>
          </p:cNvSpPr>
          <p:nvPr>
            <p:ph type="sldNum" sz="quarter" idx="5"/>
          </p:nvPr>
        </p:nvSpPr>
        <p:spPr>
          <a:noFill/>
        </p:spPr>
        <p:txBody>
          <a:bodyPr/>
          <a:lstStyle/>
          <a:p>
            <a:fld id="{FF960E1E-A375-4EB9-B855-F64D8EB1EA04}" type="slidenum">
              <a:rPr lang="fr-FR" smtClean="0">
                <a:latin typeface="Arial" pitchFamily="34" charset="0"/>
              </a:rPr>
              <a:pPr/>
              <a:t>12</a:t>
            </a:fld>
            <a:endParaRPr lang="fr-FR" dirty="0" smtClean="0">
              <a:latin typeface="Arial" pitchFamily="34" charset="0"/>
            </a:endParaRPr>
          </a:p>
        </p:txBody>
      </p:sp>
      <p:sp>
        <p:nvSpPr>
          <p:cNvPr id="29702" name="Espace réservé de l'en-tête 6"/>
          <p:cNvSpPr>
            <a:spLocks noGrp="1"/>
          </p:cNvSpPr>
          <p:nvPr>
            <p:ph type="hdr" sz="quarter"/>
          </p:nvPr>
        </p:nvSpPr>
        <p:spPr>
          <a:noFill/>
        </p:spPr>
        <p:txBody>
          <a:bodyPr/>
          <a:lstStyle/>
          <a:p>
            <a:endParaRPr lang="fr-FR"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xfrm>
            <a:off x="919163" y="327025"/>
            <a:ext cx="4943475" cy="3706813"/>
          </a:xfrm>
          <a:ln/>
        </p:spPr>
      </p:sp>
      <p:sp>
        <p:nvSpPr>
          <p:cNvPr id="38915" name="Espace réservé des commentaires 2"/>
          <p:cNvSpPr>
            <a:spLocks noGrp="1"/>
          </p:cNvSpPr>
          <p:nvPr>
            <p:ph type="body" idx="1"/>
          </p:nvPr>
        </p:nvSpPr>
        <p:spPr>
          <a:xfrm>
            <a:off x="673577" y="4142656"/>
            <a:ext cx="5388610" cy="4987867"/>
          </a:xfrm>
          <a:noFill/>
          <a:ln/>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endParaRPr lang="fr-FR" sz="10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13</a:t>
            </a:fld>
            <a:endParaRPr lang="fr-FR"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z="10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14</a:t>
            </a:fld>
            <a:endParaRPr lang="fr-FR"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xfrm>
            <a:off x="342832" y="4574646"/>
            <a:ext cx="6122123" cy="4442387"/>
          </a:xfrm>
          <a:noFill/>
          <a:ln/>
        </p:spPr>
        <p:txBody>
          <a:bodyPr/>
          <a:lstStyle/>
          <a:p>
            <a:pPr>
              <a:spcBef>
                <a:spcPts val="0"/>
              </a:spcBef>
            </a:pPr>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15</a:t>
            </a:fld>
            <a:endParaRPr lang="fr-FR"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xfrm>
            <a:off x="558907" y="4688136"/>
            <a:ext cx="5689973" cy="4442387"/>
          </a:xfrm>
          <a:noFill/>
          <a:ln/>
        </p:spPr>
        <p:txBody>
          <a:bodyPr/>
          <a:lstStyle/>
          <a:p>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16</a:t>
            </a:fld>
            <a:endParaRPr lang="fr-FR"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xfrm>
            <a:off x="919163" y="254000"/>
            <a:ext cx="3838575" cy="2879725"/>
          </a:xfrm>
          <a:ln/>
        </p:spPr>
      </p:sp>
      <p:sp>
        <p:nvSpPr>
          <p:cNvPr id="38915" name="Espace réservé des commentaires 2"/>
          <p:cNvSpPr>
            <a:spLocks noGrp="1"/>
          </p:cNvSpPr>
          <p:nvPr>
            <p:ph type="body" idx="1"/>
          </p:nvPr>
        </p:nvSpPr>
        <p:spPr>
          <a:xfrm>
            <a:off x="343545" y="3134544"/>
            <a:ext cx="6122123" cy="5306344"/>
          </a:xfrm>
          <a:noFill/>
          <a:ln/>
        </p:spPr>
        <p:txBody>
          <a:bodyPr/>
          <a:lstStyle/>
          <a:p>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17</a:t>
            </a:fld>
            <a:endParaRPr lang="fr-FR"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xfrm>
            <a:off x="673577" y="4502556"/>
            <a:ext cx="5388610" cy="4627967"/>
          </a:xfrm>
          <a:noFill/>
          <a:ln/>
        </p:spPr>
        <p:txBody>
          <a:bodyPr/>
          <a:lstStyle/>
          <a:p>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18</a:t>
            </a:fld>
            <a:endParaRPr lang="fr-FR"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xfrm>
            <a:off x="673577" y="4502556"/>
            <a:ext cx="5388610" cy="4627967"/>
          </a:xfrm>
          <a:noFill/>
          <a:ln/>
        </p:spPr>
        <p:txBody>
          <a:bodyPr/>
          <a:lstStyle/>
          <a:p>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19</a:t>
            </a:fld>
            <a:endParaRPr lang="fr-FR"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xfrm>
            <a:off x="1265238" y="541338"/>
            <a:ext cx="4251325" cy="3189287"/>
          </a:xfrm>
          <a:ln/>
        </p:spPr>
      </p:sp>
      <p:sp>
        <p:nvSpPr>
          <p:cNvPr id="39939" name="Espace réservé des commentaires 2"/>
          <p:cNvSpPr>
            <a:spLocks noGrp="1"/>
          </p:cNvSpPr>
          <p:nvPr>
            <p:ph type="body" idx="1"/>
          </p:nvPr>
        </p:nvSpPr>
        <p:spPr>
          <a:xfrm>
            <a:off x="270807" y="3782430"/>
            <a:ext cx="6194148" cy="5348093"/>
          </a:xfrm>
          <a:noFill/>
          <a:ln/>
        </p:spPr>
        <p:txBody>
          <a:bodyPr/>
          <a:lstStyle/>
          <a:p>
            <a:pPr>
              <a:spcBef>
                <a:spcPts val="0"/>
              </a:spcBef>
            </a:pPr>
            <a:endParaRPr lang="fr-FR" sz="1000" dirty="0" smtClean="0"/>
          </a:p>
        </p:txBody>
      </p:sp>
      <p:sp>
        <p:nvSpPr>
          <p:cNvPr id="39940" name="Espace réservé du numéro de diapositive 3"/>
          <p:cNvSpPr>
            <a:spLocks noGrp="1"/>
          </p:cNvSpPr>
          <p:nvPr>
            <p:ph type="sldNum" sz="quarter" idx="5"/>
          </p:nvPr>
        </p:nvSpPr>
        <p:spPr>
          <a:noFill/>
        </p:spPr>
        <p:txBody>
          <a:bodyPr/>
          <a:lstStyle/>
          <a:p>
            <a:fld id="{48CEEBD7-9A6D-424F-9756-24D336B68BD7}" type="slidenum">
              <a:rPr lang="fr-FR" smtClean="0"/>
              <a:pPr/>
              <a:t>2</a:t>
            </a:fld>
            <a:endParaRPr lang="fr-FR"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xfrm>
            <a:off x="896938" y="736600"/>
            <a:ext cx="3840162" cy="2879725"/>
          </a:xfrm>
          <a:ln/>
        </p:spPr>
      </p:sp>
      <p:sp>
        <p:nvSpPr>
          <p:cNvPr id="38915" name="Espace réservé des commentaires 2"/>
          <p:cNvSpPr>
            <a:spLocks noGrp="1"/>
          </p:cNvSpPr>
          <p:nvPr>
            <p:ph type="body" idx="1"/>
          </p:nvPr>
        </p:nvSpPr>
        <p:spPr>
          <a:xfrm>
            <a:off x="271537" y="3710608"/>
            <a:ext cx="6120680" cy="4627967"/>
          </a:xfrm>
          <a:noFill/>
          <a:ln/>
        </p:spPr>
        <p:txBody>
          <a:bodyPr/>
          <a:lstStyle/>
          <a:p>
            <a:endParaRPr lang="fr-FR" sz="900"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20</a:t>
            </a:fld>
            <a:endParaRPr lang="fr-FR" dirty="0"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FA691B4D-7978-4FFC-9B31-00532F44F1FB}" type="slidenum">
              <a:rPr lang="fr-FR" smtClean="0"/>
              <a:pPr/>
              <a:t>21</a:t>
            </a:fld>
            <a:endParaRPr lang="fr-FR" dirty="0" smtClean="0"/>
          </a:p>
        </p:txBody>
      </p:sp>
      <p:sp>
        <p:nvSpPr>
          <p:cNvPr id="72707" name="Espace réservé de l'image des diapositives 1"/>
          <p:cNvSpPr>
            <a:spLocks noGrp="1" noRot="1" noChangeAspect="1" noTextEdit="1"/>
          </p:cNvSpPr>
          <p:nvPr>
            <p:ph type="sldImg"/>
          </p:nvPr>
        </p:nvSpPr>
        <p:spPr>
          <a:ln/>
        </p:spPr>
      </p:sp>
      <p:sp>
        <p:nvSpPr>
          <p:cNvPr id="72708" name="Espace réservé des commentaires 2"/>
          <p:cNvSpPr>
            <a:spLocks noGrp="1"/>
          </p:cNvSpPr>
          <p:nvPr>
            <p:ph type="body" idx="1"/>
          </p:nvPr>
        </p:nvSpPr>
        <p:spPr>
          <a:xfrm>
            <a:off x="672020" y="4688136"/>
            <a:ext cx="5391729" cy="4442387"/>
          </a:xfrm>
          <a:noFill/>
          <a:ln/>
        </p:spPr>
        <p:txBody>
          <a:bodyPr lIns="90918" tIns="45460" rIns="90918" bIns="45460"/>
          <a:lstStyle/>
          <a:p>
            <a:pPr eaLnBrk="1" hangingPunct="1"/>
            <a:endParaRPr lang="fr-FR" baseline="0" dirty="0" smtClean="0"/>
          </a:p>
        </p:txBody>
      </p:sp>
      <p:sp>
        <p:nvSpPr>
          <p:cNvPr id="72709" name="Espace réservé du numéro de diapositive 3"/>
          <p:cNvSpPr txBox="1">
            <a:spLocks noGrp="1"/>
          </p:cNvSpPr>
          <p:nvPr/>
        </p:nvSpPr>
        <p:spPr bwMode="auto">
          <a:xfrm>
            <a:off x="3815375" y="9374554"/>
            <a:ext cx="2918830" cy="493216"/>
          </a:xfrm>
          <a:prstGeom prst="rect">
            <a:avLst/>
          </a:prstGeom>
          <a:noFill/>
          <a:ln w="9525">
            <a:noFill/>
            <a:miter lim="800000"/>
            <a:headEnd/>
            <a:tailEnd/>
          </a:ln>
        </p:spPr>
        <p:txBody>
          <a:bodyPr lIns="90918" tIns="45460" rIns="90918" bIns="45460" anchor="b"/>
          <a:lstStyle/>
          <a:p>
            <a:pPr algn="r" defTabSz="909209"/>
            <a:fld id="{80C5D39A-773D-4E56-9C87-0DB9CDCED4BE}" type="slidenum">
              <a:rPr lang="fr-FR" sz="1200"/>
              <a:pPr algn="r" defTabSz="909209"/>
              <a:t>21</a:t>
            </a:fld>
            <a:endParaRPr lang="fr-FR"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p:spPr>
        <p:txBody>
          <a:bodyPr/>
          <a:lstStyle/>
          <a:p>
            <a:pPr>
              <a:spcBef>
                <a:spcPts val="0"/>
              </a:spcBef>
            </a:pPr>
            <a:endParaRPr lang="fr-FR" baseline="0" dirty="0" smtClean="0"/>
          </a:p>
        </p:txBody>
      </p:sp>
      <p:sp>
        <p:nvSpPr>
          <p:cNvPr id="39940" name="Espace réservé du numéro de diapositive 3"/>
          <p:cNvSpPr>
            <a:spLocks noGrp="1"/>
          </p:cNvSpPr>
          <p:nvPr>
            <p:ph type="sldNum" sz="quarter" idx="5"/>
          </p:nvPr>
        </p:nvSpPr>
        <p:spPr>
          <a:noFill/>
        </p:spPr>
        <p:txBody>
          <a:bodyPr/>
          <a:lstStyle/>
          <a:p>
            <a:fld id="{48CEEBD7-9A6D-424F-9756-24D336B68BD7}" type="slidenum">
              <a:rPr lang="fr-FR" smtClean="0"/>
              <a:pPr/>
              <a:t>3</a:t>
            </a:fld>
            <a:endParaRPr lang="fr-F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eaLnBrk="1" hangingPunct="1"/>
            <a:endParaRPr lang="fr-FR"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4</a:t>
            </a:fld>
            <a:endParaRPr lang="fr-FR"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eaLnBrk="1" hangingPunct="1"/>
            <a:endParaRPr lang="fr-FR" dirty="0" smtClean="0"/>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5</a:t>
            </a:fld>
            <a:endParaRPr lang="fr-FR"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marL="228623" indent="-228623" eaLnBrk="1" hangingPunct="1">
              <a:buFont typeface="Arial" pitchFamily="34" charset="0"/>
              <a:buChar char="•"/>
            </a:pPr>
            <a:endParaRPr lang="fr-FR"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6</a:t>
            </a:fld>
            <a:endParaRPr lang="fr-FR"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z="1000" dirty="0" smtClean="0"/>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7</a:t>
            </a:fld>
            <a:endParaRPr lang="fr-FR"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endParaRPr lang="fr-FR" sz="1000" dirty="0" smtClean="0"/>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8</a:t>
            </a:fld>
            <a:endParaRPr lang="fr-FR"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eaLnBrk="1" hangingPunct="1"/>
            <a:endParaRPr lang="fr-FR" dirty="0" smtClean="0">
              <a:latin typeface="Arial" pitchFamily="34" charset="0"/>
            </a:endParaRPr>
          </a:p>
        </p:txBody>
      </p:sp>
      <p:sp>
        <p:nvSpPr>
          <p:cNvPr id="38916" name="Espace réservé du numéro de diapositive 3"/>
          <p:cNvSpPr>
            <a:spLocks noGrp="1"/>
          </p:cNvSpPr>
          <p:nvPr>
            <p:ph type="sldNum" sz="quarter" idx="5"/>
          </p:nvPr>
        </p:nvSpPr>
        <p:spPr>
          <a:noFill/>
        </p:spPr>
        <p:txBody>
          <a:bodyPr/>
          <a:lstStyle/>
          <a:p>
            <a:pPr defTabSz="909792"/>
            <a:fld id="{F8CD9044-A25F-47CD-B7E1-53E8D310F067}" type="slidenum">
              <a:rPr lang="fr-FR" smtClean="0">
                <a:latin typeface="Arial" pitchFamily="34" charset="0"/>
              </a:rPr>
              <a:pPr defTabSz="909792"/>
              <a:t>9</a:t>
            </a:fld>
            <a:endParaRPr lang="fr-FR"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717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fr-FR"/>
              <a:t>Cliquez pour modifier le style des sous-titres du masque</a:t>
            </a:r>
          </a:p>
        </p:txBody>
      </p:sp>
      <p:sp>
        <p:nvSpPr>
          <p:cNvPr id="7" name="ZoneTexte 6"/>
          <p:cNvSpPr txBox="1"/>
          <p:nvPr userDrawn="1"/>
        </p:nvSpPr>
        <p:spPr>
          <a:xfrm>
            <a:off x="0" y="6381328"/>
            <a:ext cx="3131840" cy="246221"/>
          </a:xfrm>
          <a:prstGeom prst="rect">
            <a:avLst/>
          </a:prstGeom>
          <a:noFill/>
        </p:spPr>
        <p:txBody>
          <a:bodyPr wrap="square" rtlCol="0">
            <a:spAutoFit/>
          </a:bodyPr>
          <a:lstStyle/>
          <a:p>
            <a:r>
              <a:rPr lang="fr-FR" sz="1000" baseline="0" dirty="0" smtClean="0">
                <a:solidFill>
                  <a:schemeClr val="bg1"/>
                </a:solidFill>
              </a:rPr>
              <a:t>Banque de France - Autorité de Contrôle Prudentiel</a:t>
            </a:r>
            <a:endParaRPr lang="fr-FR" sz="1000" dirty="0">
              <a:solidFill>
                <a:schemeClr val="bg1"/>
              </a:solidFill>
            </a:endParaRPr>
          </a:p>
        </p:txBody>
      </p:sp>
      <p:sp>
        <p:nvSpPr>
          <p:cNvPr id="10" name="Rectangle 15"/>
          <p:cNvSpPr/>
          <p:nvPr userDrawn="1"/>
        </p:nvSpPr>
        <p:spPr bwMode="auto">
          <a:xfrm>
            <a:off x="71438" y="6286500"/>
            <a:ext cx="8915400" cy="304800"/>
          </a:xfrm>
          <a:prstGeom prst="rect">
            <a:avLst/>
          </a:prstGeom>
          <a:solidFill>
            <a:srgbClr val="F7C765"/>
          </a:solidFill>
          <a:ln w="9525" cap="flat" cmpd="sng" algn="ctr">
            <a:noFill/>
            <a:prstDash val="solid"/>
            <a:round/>
            <a:headEnd type="none" w="med" len="med"/>
            <a:tailEnd type="none" w="med" len="med"/>
          </a:ln>
          <a:effectLst/>
        </p:spPr>
        <p:txBody>
          <a:bodyPr anchor="ctr"/>
          <a:lstStyle/>
          <a:p>
            <a:pPr>
              <a:defRPr/>
            </a:pPr>
            <a:endParaRPr lang="fr-FR" dirty="0"/>
          </a:p>
        </p:txBody>
      </p:sp>
      <p:pic>
        <p:nvPicPr>
          <p:cNvPr id="12" name="Image 5" descr="courbe.jpg"/>
          <p:cNvPicPr>
            <a:picLocks noChangeAspect="1"/>
          </p:cNvPicPr>
          <p:nvPr userDrawn="1"/>
        </p:nvPicPr>
        <p:blipFill>
          <a:blip r:embed="rId2" cstate="print"/>
          <a:srcRect/>
          <a:stretch>
            <a:fillRect/>
          </a:stretch>
        </p:blipFill>
        <p:spPr bwMode="auto">
          <a:xfrm>
            <a:off x="0" y="914400"/>
            <a:ext cx="8686800" cy="1223963"/>
          </a:xfrm>
          <a:prstGeom prst="rect">
            <a:avLst/>
          </a:prstGeom>
          <a:noFill/>
          <a:ln w="9525">
            <a:noFill/>
            <a:miter lim="800000"/>
            <a:headEnd/>
            <a:tailEnd/>
          </a:ln>
        </p:spPr>
      </p:pic>
      <p:sp>
        <p:nvSpPr>
          <p:cNvPr id="13" name="Espace réservé du pied de page 8"/>
          <p:cNvSpPr>
            <a:spLocks noGrp="1"/>
          </p:cNvSpPr>
          <p:nvPr>
            <p:ph type="ftr" sz="quarter" idx="11"/>
          </p:nvPr>
        </p:nvSpPr>
        <p:spPr>
          <a:xfrm>
            <a:off x="3071813" y="6278563"/>
            <a:ext cx="2895600" cy="293687"/>
          </a:xfrm>
          <a:prstGeom prst="rect">
            <a:avLst/>
          </a:prstGeom>
        </p:spPr>
        <p:txBody>
          <a:bodyPr/>
          <a:lstStyle>
            <a:lvl1pPr>
              <a:defRPr dirty="0" smtClean="0">
                <a:solidFill>
                  <a:srgbClr val="002060"/>
                </a:solidFill>
              </a:defRPr>
            </a:lvl1pPr>
          </a:lstStyle>
          <a:p>
            <a:pPr>
              <a:defRPr/>
            </a:pPr>
            <a:endParaRPr lang="fr-FR" dirty="0"/>
          </a:p>
        </p:txBody>
      </p:sp>
      <p:sp>
        <p:nvSpPr>
          <p:cNvPr id="14" name="Espace réservé de la date 7"/>
          <p:cNvSpPr>
            <a:spLocks noGrp="1"/>
          </p:cNvSpPr>
          <p:nvPr>
            <p:ph type="dt" sz="half" idx="10"/>
          </p:nvPr>
        </p:nvSpPr>
        <p:spPr>
          <a:xfrm>
            <a:off x="214313" y="6286500"/>
            <a:ext cx="2133600" cy="293688"/>
          </a:xfrm>
          <a:prstGeom prst="rect">
            <a:avLst/>
          </a:prstGeom>
        </p:spPr>
        <p:txBody>
          <a:bodyPr/>
          <a:lstStyle>
            <a:lvl1pPr>
              <a:defRPr sz="1400" smtClean="0">
                <a:solidFill>
                  <a:srgbClr val="002060"/>
                </a:solidFill>
              </a:defRPr>
            </a:lvl1pPr>
          </a:lstStyle>
          <a:p>
            <a:pPr>
              <a:defRPr/>
            </a:pPr>
            <a:r>
              <a:rPr lang="fr-FR" dirty="0" smtClean="0"/>
              <a:t>12/10/2010</a:t>
            </a:r>
            <a:endParaRPr lang="fr-FR" dirty="0"/>
          </a:p>
        </p:txBody>
      </p:sp>
      <p:sp>
        <p:nvSpPr>
          <p:cNvPr id="15" name="Espace réservé du numéro de diapositive 9"/>
          <p:cNvSpPr>
            <a:spLocks noGrp="1"/>
          </p:cNvSpPr>
          <p:nvPr>
            <p:ph type="sldNum" sz="quarter" idx="12"/>
          </p:nvPr>
        </p:nvSpPr>
        <p:spPr>
          <a:xfrm>
            <a:off x="6553200" y="6286500"/>
            <a:ext cx="1590675" cy="285750"/>
          </a:xfrm>
          <a:prstGeom prst="rect">
            <a:avLst/>
          </a:prstGeom>
        </p:spPr>
        <p:txBody>
          <a:bodyPr/>
          <a:lstStyle>
            <a:lvl1pPr>
              <a:defRPr dirty="0" smtClean="0">
                <a:solidFill>
                  <a:srgbClr val="002060"/>
                </a:solidFill>
              </a:defRPr>
            </a:lvl1pPr>
          </a:lstStyle>
          <a:p>
            <a:pPr>
              <a:defRPr/>
            </a:pPr>
            <a:r>
              <a:rPr lang="fr-FR" dirty="0"/>
              <a:t>&lt;#&gt;</a:t>
            </a:r>
          </a:p>
        </p:txBody>
      </p:sp>
      <p:pic>
        <p:nvPicPr>
          <p:cNvPr id="16" name="Image 11" descr="logo.jpg"/>
          <p:cNvPicPr>
            <a:picLocks noChangeAspect="1"/>
          </p:cNvPicPr>
          <p:nvPr userDrawn="1"/>
        </p:nvPicPr>
        <p:blipFill>
          <a:blip r:embed="rId3" cstate="print"/>
          <a:srcRect/>
          <a:stretch>
            <a:fillRect/>
          </a:stretch>
        </p:blipFill>
        <p:spPr bwMode="auto">
          <a:xfrm>
            <a:off x="228600" y="381000"/>
            <a:ext cx="1638300" cy="9144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3"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7"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6"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8"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8" name="Espace réservé du numéro de diapositive 11"/>
          <p:cNvSpPr>
            <a:spLocks noGrp="1"/>
          </p:cNvSpPr>
          <p:nvPr>
            <p:ph type="sldNum" sz="quarter" idx="12"/>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
        <p:nvSpPr>
          <p:cNvPr id="1031" name="Text Box 7"/>
          <p:cNvSpPr txBox="1">
            <a:spLocks noChangeArrowheads="1"/>
          </p:cNvSpPr>
          <p:nvPr/>
        </p:nvSpPr>
        <p:spPr bwMode="auto">
          <a:xfrm>
            <a:off x="0" y="6381750"/>
            <a:ext cx="5003800" cy="244475"/>
          </a:xfrm>
          <a:prstGeom prst="rect">
            <a:avLst/>
          </a:prstGeom>
          <a:noFill/>
          <a:ln w="9525">
            <a:noFill/>
            <a:miter lim="800000"/>
            <a:headEnd/>
            <a:tailEnd/>
          </a:ln>
          <a:effectLst/>
        </p:spPr>
        <p:txBody>
          <a:bodyPr>
            <a:spAutoFit/>
          </a:bodyPr>
          <a:lstStyle/>
          <a:p>
            <a:pPr eaLnBrk="0" hangingPunct="0">
              <a:defRPr/>
            </a:pPr>
            <a:r>
              <a:rPr lang="fr-FR" sz="1000" dirty="0">
                <a:solidFill>
                  <a:schemeClr val="bg1"/>
                </a:solidFill>
              </a:rPr>
              <a:t>Banque de France – Secrétariat général de la Commission bancaire </a:t>
            </a:r>
          </a:p>
        </p:txBody>
      </p:sp>
      <p:sp>
        <p:nvSpPr>
          <p:cNvPr id="1032" name="Line 8"/>
          <p:cNvSpPr>
            <a:spLocks noChangeShapeType="1"/>
          </p:cNvSpPr>
          <p:nvPr/>
        </p:nvSpPr>
        <p:spPr bwMode="auto">
          <a:xfrm>
            <a:off x="539750" y="0"/>
            <a:ext cx="0" cy="765175"/>
          </a:xfrm>
          <a:prstGeom prst="line">
            <a:avLst/>
          </a:prstGeom>
          <a:noFill/>
          <a:ln w="34925">
            <a:solidFill>
              <a:srgbClr val="F9B641"/>
            </a:solidFill>
            <a:round/>
            <a:headEnd/>
            <a:tailEnd/>
          </a:ln>
          <a:effectLst/>
        </p:spPr>
        <p:txBody>
          <a:bodyPr/>
          <a:lstStyle/>
          <a:p>
            <a:pPr>
              <a:defRPr/>
            </a:pPr>
            <a:endParaRPr lang="fr-FR" dirty="0"/>
          </a:p>
        </p:txBody>
      </p:sp>
      <p:sp>
        <p:nvSpPr>
          <p:cNvPr id="14" name="ZoneTexte 13"/>
          <p:cNvSpPr txBox="1"/>
          <p:nvPr userDrawn="1"/>
        </p:nvSpPr>
        <p:spPr>
          <a:xfrm>
            <a:off x="0" y="6381328"/>
            <a:ext cx="3131840" cy="246221"/>
          </a:xfrm>
          <a:prstGeom prst="rect">
            <a:avLst/>
          </a:prstGeom>
          <a:noFill/>
        </p:spPr>
        <p:txBody>
          <a:bodyPr wrap="square" rtlCol="0">
            <a:spAutoFit/>
          </a:bodyPr>
          <a:lstStyle/>
          <a:p>
            <a:r>
              <a:rPr lang="fr-FR" sz="1000" dirty="0" smtClean="0">
                <a:solidFill>
                  <a:schemeClr val="bg1"/>
                </a:solidFill>
              </a:rPr>
              <a:t>Banque</a:t>
            </a:r>
            <a:r>
              <a:rPr lang="fr-FR" sz="1000" baseline="0" dirty="0" smtClean="0">
                <a:solidFill>
                  <a:schemeClr val="bg1"/>
                </a:solidFill>
              </a:rPr>
              <a:t> de France – Autorité de Contrôle Prudentiel</a:t>
            </a:r>
            <a:endParaRPr lang="fr-FR" sz="1000" dirty="0">
              <a:solidFill>
                <a:schemeClr val="bg1"/>
              </a:solidFill>
            </a:endParaRPr>
          </a:p>
        </p:txBody>
      </p:sp>
      <p:sp>
        <p:nvSpPr>
          <p:cNvPr id="13" name="Rectangle 6"/>
          <p:cNvSpPr/>
          <p:nvPr userDrawn="1"/>
        </p:nvSpPr>
        <p:spPr bwMode="auto">
          <a:xfrm>
            <a:off x="72000" y="6285600"/>
            <a:ext cx="8915400" cy="304800"/>
          </a:xfrm>
          <a:prstGeom prst="rect">
            <a:avLst/>
          </a:prstGeom>
          <a:solidFill>
            <a:srgbClr val="F7C765"/>
          </a:solidFill>
          <a:ln w="9525" cap="flat" cmpd="sng" algn="ctr">
            <a:noFill/>
            <a:prstDash val="solid"/>
            <a:round/>
            <a:headEnd type="none" w="med" len="med"/>
            <a:tailEnd type="none" w="med" len="med"/>
          </a:ln>
          <a:effectLst/>
        </p:spPr>
        <p:txBody>
          <a:bodyPr anchor="ctr"/>
          <a:lstStyle/>
          <a:p>
            <a:pPr>
              <a:defRPr/>
            </a:pPr>
            <a:endParaRPr lang="fr-FR" dirty="0"/>
          </a:p>
        </p:txBody>
      </p:sp>
      <p:pic>
        <p:nvPicPr>
          <p:cNvPr id="15" name="Image 11" descr="logo.jpg"/>
          <p:cNvPicPr>
            <a:picLocks noChangeAspect="1"/>
          </p:cNvPicPr>
          <p:nvPr userDrawn="1"/>
        </p:nvPicPr>
        <p:blipFill>
          <a:blip r:embed="rId14" cstate="print"/>
          <a:srcRect/>
          <a:stretch>
            <a:fillRect/>
          </a:stretch>
        </p:blipFill>
        <p:spPr bwMode="auto">
          <a:xfrm>
            <a:off x="8077200" y="6248400"/>
            <a:ext cx="914400" cy="511175"/>
          </a:xfrm>
          <a:prstGeom prst="rect">
            <a:avLst/>
          </a:prstGeom>
          <a:noFill/>
          <a:ln w="9525">
            <a:noFill/>
            <a:miter lim="800000"/>
            <a:headEnd/>
            <a:tailEnd/>
          </a:ln>
        </p:spPr>
      </p:pic>
      <p:sp>
        <p:nvSpPr>
          <p:cNvPr id="19" name="Espace réservé du numéro de diapositive 11"/>
          <p:cNvSpPr>
            <a:spLocks noGrp="1"/>
          </p:cNvSpPr>
          <p:nvPr>
            <p:ph type="sldNum" sz="quarter" idx="4"/>
          </p:nvPr>
        </p:nvSpPr>
        <p:spPr>
          <a:xfrm>
            <a:off x="6553200" y="6286500"/>
            <a:ext cx="1519238" cy="285750"/>
          </a:xfrm>
          <a:prstGeom prst="rect">
            <a:avLst/>
          </a:prstGeom>
        </p:spPr>
        <p:txBody>
          <a:bodyPr/>
          <a:lstStyle>
            <a:lvl1pPr algn="r">
              <a:defRPr sz="1400" smtClean="0">
                <a:solidFill>
                  <a:srgbClr val="002060"/>
                </a:solidFill>
              </a:defRPr>
            </a:lvl1pPr>
          </a:lstStyle>
          <a:p>
            <a:pPr>
              <a:defRPr/>
            </a:pPr>
            <a:fld id="{E07FFD69-070D-46AA-A7D0-1332D8937284}"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855"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6"/>
          <p:cNvSpPr>
            <a:spLocks noGrp="1" noChangeArrowheads="1"/>
          </p:cNvSpPr>
          <p:nvPr>
            <p:ph type="subTitle" idx="1"/>
          </p:nvPr>
        </p:nvSpPr>
        <p:spPr>
          <a:xfrm>
            <a:off x="468313" y="2492375"/>
            <a:ext cx="8389967" cy="3097213"/>
          </a:xfrm>
        </p:spPr>
        <p:txBody>
          <a:bodyPr/>
          <a:lstStyle/>
          <a:p>
            <a:pPr eaLnBrk="1" hangingPunct="1"/>
            <a:r>
              <a:rPr lang="en-HK" sz="2800" b="1" dirty="0" smtClean="0">
                <a:solidFill>
                  <a:srgbClr val="262673"/>
                </a:solidFill>
              </a:rPr>
              <a:t>REGULATION BANCAIRE ET FINANCIERE :</a:t>
            </a:r>
          </a:p>
          <a:p>
            <a:pPr eaLnBrk="1" hangingPunct="1"/>
            <a:r>
              <a:rPr lang="en-HK" sz="2800" b="1" i="1" dirty="0" smtClean="0">
                <a:solidFill>
                  <a:srgbClr val="262673"/>
                </a:solidFill>
              </a:rPr>
              <a:t>UNE NOUVELLE DONNE POST-CRISE ?</a:t>
            </a:r>
          </a:p>
          <a:p>
            <a:pPr eaLnBrk="1" hangingPunct="1"/>
            <a:endParaRPr lang="en-HK" b="1" dirty="0" smtClean="0"/>
          </a:p>
          <a:p>
            <a:pPr eaLnBrk="1" hangingPunct="1"/>
            <a:r>
              <a:rPr lang="en-HK" sz="2400" b="1" i="1" dirty="0" smtClean="0">
                <a:solidFill>
                  <a:srgbClr val="262673"/>
                </a:solidFill>
              </a:rPr>
              <a:t>AEBDF – 29 octobre 2010</a:t>
            </a:r>
          </a:p>
          <a:p>
            <a:pPr eaLnBrk="1" hangingPunct="1"/>
            <a:endParaRPr lang="en-HK" sz="2000" b="1" dirty="0" smtClean="0"/>
          </a:p>
          <a:p>
            <a:pPr eaLnBrk="1" hangingPunct="1"/>
            <a:endParaRPr lang="en-HK" sz="2000" b="1" dirty="0" smtClean="0"/>
          </a:p>
          <a:p>
            <a:pPr eaLnBrk="1" hangingPunct="1"/>
            <a:endParaRPr lang="en-HK" b="1" i="1" dirty="0" smtClean="0">
              <a:solidFill>
                <a:srgbClr val="262673"/>
              </a:solidFill>
            </a:endParaRPr>
          </a:p>
        </p:txBody>
      </p:sp>
      <p:sp>
        <p:nvSpPr>
          <p:cNvPr id="3079" name="Rectangle 8"/>
          <p:cNvSpPr>
            <a:spLocks noChangeArrowheads="1"/>
          </p:cNvSpPr>
          <p:nvPr/>
        </p:nvSpPr>
        <p:spPr bwMode="auto">
          <a:xfrm>
            <a:off x="3419475" y="288925"/>
            <a:ext cx="5689600" cy="908050"/>
          </a:xfrm>
          <a:prstGeom prst="rect">
            <a:avLst/>
          </a:prstGeom>
          <a:noFill/>
          <a:ln w="9525">
            <a:noFill/>
            <a:miter lim="800000"/>
            <a:headEnd/>
            <a:tailEnd/>
          </a:ln>
        </p:spPr>
        <p:txBody>
          <a:bodyPr anchor="ctr"/>
          <a:lstStyle/>
          <a:p>
            <a:endParaRPr lang="fr-FR" sz="1400" dirty="0">
              <a:latin typeface="Arial MT Bd" charset="0"/>
            </a:endParaRPr>
          </a:p>
        </p:txBody>
      </p:sp>
      <p:sp>
        <p:nvSpPr>
          <p:cNvPr id="11" name="Espace réservé du pied de page 10"/>
          <p:cNvSpPr>
            <a:spLocks noGrp="1"/>
          </p:cNvSpPr>
          <p:nvPr>
            <p:ph type="ftr" sz="quarter" idx="11"/>
          </p:nvPr>
        </p:nvSpPr>
        <p:spPr bwMode="auto">
          <a:xfrm>
            <a:off x="2639765" y="6278563"/>
            <a:ext cx="5964683" cy="293687"/>
          </a:xfrm>
          <a:noFill/>
          <a:ln>
            <a:miter lim="800000"/>
            <a:headEnd/>
            <a:tailEnd/>
          </a:ln>
        </p:spPr>
        <p:txBody>
          <a:bodyPr wrap="square" numCol="1" anchorCtr="0" compatLnSpc="1">
            <a:prstTxWarp prst="textNoShape">
              <a:avLst/>
            </a:prstTxWarp>
          </a:bodyPr>
          <a:lstStyle/>
          <a:p>
            <a:r>
              <a:rPr lang="fr-FR" sz="1400" dirty="0" smtClean="0"/>
              <a:t>Danièle NOUY, Secrétaire général de l’Autorité de Contrôle Prudentiel</a:t>
            </a:r>
            <a:endParaRPr lang="fr-FR" sz="1400" dirty="0"/>
          </a:p>
        </p:txBody>
      </p:sp>
      <p:sp>
        <p:nvSpPr>
          <p:cNvPr id="12" name="Espace réservé de la date 9"/>
          <p:cNvSpPr>
            <a:spLocks noGrp="1"/>
          </p:cNvSpPr>
          <p:nvPr>
            <p:ph type="dt" sz="quarter" idx="10"/>
          </p:nvPr>
        </p:nvSpPr>
        <p:spPr bwMode="auto">
          <a:xfrm>
            <a:off x="214313" y="6286500"/>
            <a:ext cx="2133600" cy="293688"/>
          </a:xfrm>
          <a:noFill/>
          <a:ln>
            <a:miter lim="800000"/>
            <a:headEnd/>
            <a:tailEnd/>
          </a:ln>
        </p:spPr>
        <p:txBody>
          <a:bodyPr wrap="square" numCol="1" anchorCtr="0" compatLnSpc="1">
            <a:prstTxWarp prst="textNoShape">
              <a:avLst/>
            </a:prstTxWarp>
          </a:bodyPr>
          <a:lstStyle/>
          <a:p>
            <a:r>
              <a:rPr lang="fr-FR" dirty="0" smtClean="0"/>
              <a:t>29/10/2010</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9552" y="0"/>
            <a:ext cx="8351837" cy="762000"/>
          </a:xfrm>
          <a:prstGeom prst="rect">
            <a:avLst/>
          </a:prstGeom>
          <a:noFill/>
          <a:ln w="9525">
            <a:noFill/>
            <a:miter lim="800000"/>
            <a:headEnd/>
            <a:tailEnd/>
          </a:ln>
        </p:spPr>
        <p:txBody>
          <a:bodyPr/>
          <a:lstStyle/>
          <a:p>
            <a:pPr>
              <a:lnSpc>
                <a:spcPct val="130000"/>
              </a:lnSpc>
            </a:pPr>
            <a:r>
              <a:rPr lang="fr-FR" sz="2400" b="1" dirty="0" smtClean="0">
                <a:solidFill>
                  <a:srgbClr val="162A71"/>
                </a:solidFill>
              </a:rPr>
              <a:t>Sommaire</a:t>
            </a:r>
            <a:r>
              <a:rPr lang="fr-FR" sz="4000" b="1" dirty="0">
                <a:solidFill>
                  <a:schemeClr val="tx2"/>
                </a:solidFill>
              </a:rPr>
              <a:t/>
            </a:r>
            <a:br>
              <a:rPr lang="fr-FR" sz="4000" b="1" dirty="0">
                <a:solidFill>
                  <a:schemeClr val="tx2"/>
                </a:solidFill>
              </a:rPr>
            </a:br>
            <a:endParaRPr lang="fr-FR" sz="4000" b="1" dirty="0">
              <a:solidFill>
                <a:schemeClr val="tx2"/>
              </a:solidFill>
            </a:endParaRPr>
          </a:p>
        </p:txBody>
      </p:sp>
      <p:sp>
        <p:nvSpPr>
          <p:cNvPr id="4099" name="Rectangle 3"/>
          <p:cNvSpPr>
            <a:spLocks noChangeArrowheads="1"/>
          </p:cNvSpPr>
          <p:nvPr/>
        </p:nvSpPr>
        <p:spPr bwMode="auto">
          <a:xfrm>
            <a:off x="539552" y="980728"/>
            <a:ext cx="8496944" cy="4714875"/>
          </a:xfrm>
          <a:prstGeom prst="rect">
            <a:avLst/>
          </a:prstGeom>
          <a:noFill/>
          <a:ln w="9525">
            <a:noFill/>
            <a:miter lim="800000"/>
            <a:headEnd/>
            <a:tailEnd/>
          </a:ln>
        </p:spPr>
        <p:txBody>
          <a:bodyPr/>
          <a:lstStyle/>
          <a:p>
            <a:pPr marL="609600" indent="-609600">
              <a:spcBef>
                <a:spcPct val="20000"/>
              </a:spcBef>
              <a:buClr>
                <a:schemeClr val="tx1"/>
              </a:buClr>
            </a:pPr>
            <a:endParaRPr lang="fr-FR" sz="2400" dirty="0"/>
          </a:p>
          <a:p>
            <a:pPr marL="609600" indent="-609600">
              <a:spcBef>
                <a:spcPct val="20000"/>
              </a:spcBef>
              <a:buClr>
                <a:schemeClr val="tx1"/>
              </a:buClr>
            </a:pPr>
            <a:endParaRPr lang="fr-FR" sz="2400" dirty="0"/>
          </a:p>
          <a:p>
            <a:pPr marL="514350" indent="-514350">
              <a:spcAft>
                <a:spcPts val="1200"/>
              </a:spcAft>
              <a:buClr>
                <a:srgbClr val="A1ADD4"/>
              </a:buClr>
              <a:buFont typeface="+mj-lt"/>
              <a:buAutoNum type="arabicPeriod"/>
            </a:pPr>
            <a:r>
              <a:rPr lang="fr-FR" sz="2600" b="1" dirty="0" smtClean="0">
                <a:solidFill>
                  <a:srgbClr val="A1ADD4"/>
                </a:solidFill>
                <a:ea typeface="ＭＳ Ｐゴシック" charset="-128"/>
              </a:rPr>
              <a:t>Une architecture de supervision consolidée</a:t>
            </a:r>
          </a:p>
          <a:p>
            <a:pPr marL="457200" indent="-457200">
              <a:spcAft>
                <a:spcPts val="1200"/>
              </a:spcAft>
              <a:buClr>
                <a:srgbClr val="FF0000"/>
              </a:buClr>
              <a:buFont typeface="Arial" pitchFamily="34" charset="0"/>
              <a:buAutoNum type="arabicPeriod"/>
            </a:pPr>
            <a:r>
              <a:rPr lang="fr-FR" sz="2600" b="1" dirty="0" smtClean="0">
                <a:solidFill>
                  <a:srgbClr val="FF0000"/>
                </a:solidFill>
                <a:ea typeface="ＭＳ Ｐゴシック" charset="-128"/>
              </a:rPr>
              <a:t>Un cadre réglementaire renforcé</a:t>
            </a:r>
          </a:p>
        </p:txBody>
      </p:sp>
      <p:sp>
        <p:nvSpPr>
          <p:cNvPr id="4" name="Espace réservé du numéro de diapositive 3"/>
          <p:cNvSpPr>
            <a:spLocks noGrp="1"/>
          </p:cNvSpPr>
          <p:nvPr>
            <p:ph type="sldNum" sz="quarter" idx="12"/>
          </p:nvPr>
        </p:nvSpPr>
        <p:spPr/>
        <p:txBody>
          <a:bodyPr/>
          <a:lstStyle/>
          <a:p>
            <a:pPr>
              <a:defRPr/>
            </a:pPr>
            <a:fld id="{E07FFD69-070D-46AA-A7D0-1332D8937284}" type="slidenum">
              <a:rPr lang="fr-FR" smtClean="0"/>
              <a:pPr>
                <a:defRPr/>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9552" y="0"/>
            <a:ext cx="8351837" cy="762000"/>
          </a:xfrm>
          <a:prstGeom prst="rect">
            <a:avLst/>
          </a:prstGeom>
          <a:noFill/>
          <a:ln w="9525">
            <a:noFill/>
            <a:miter lim="800000"/>
            <a:headEnd/>
            <a:tailEnd/>
          </a:ln>
        </p:spPr>
        <p:txBody>
          <a:bodyPr/>
          <a:lstStyle/>
          <a:p>
            <a:pPr>
              <a:lnSpc>
                <a:spcPct val="130000"/>
              </a:lnSpc>
            </a:pPr>
            <a:r>
              <a:rPr lang="fr-FR" sz="2400" b="1" dirty="0" smtClean="0">
                <a:solidFill>
                  <a:srgbClr val="162A71"/>
                </a:solidFill>
              </a:rPr>
              <a:t>Sommaire</a:t>
            </a:r>
            <a:r>
              <a:rPr lang="fr-FR" sz="4000" b="1" dirty="0">
                <a:solidFill>
                  <a:schemeClr val="tx2"/>
                </a:solidFill>
              </a:rPr>
              <a:t/>
            </a:r>
            <a:br>
              <a:rPr lang="fr-FR" sz="4000" b="1" dirty="0">
                <a:solidFill>
                  <a:schemeClr val="tx2"/>
                </a:solidFill>
              </a:rPr>
            </a:br>
            <a:endParaRPr lang="fr-FR" sz="4000" b="1" dirty="0">
              <a:solidFill>
                <a:schemeClr val="tx2"/>
              </a:solidFill>
            </a:endParaRPr>
          </a:p>
        </p:txBody>
      </p:sp>
      <p:sp>
        <p:nvSpPr>
          <p:cNvPr id="4099" name="Rectangle 3"/>
          <p:cNvSpPr>
            <a:spLocks noChangeArrowheads="1"/>
          </p:cNvSpPr>
          <p:nvPr/>
        </p:nvSpPr>
        <p:spPr bwMode="auto">
          <a:xfrm>
            <a:off x="539552" y="980728"/>
            <a:ext cx="8496944" cy="4714875"/>
          </a:xfrm>
          <a:prstGeom prst="rect">
            <a:avLst/>
          </a:prstGeom>
          <a:noFill/>
          <a:ln w="9525">
            <a:noFill/>
            <a:miter lim="800000"/>
            <a:headEnd/>
            <a:tailEnd/>
          </a:ln>
        </p:spPr>
        <p:txBody>
          <a:bodyPr/>
          <a:lstStyle/>
          <a:p>
            <a:pPr marL="609600" indent="-609600">
              <a:spcBef>
                <a:spcPct val="20000"/>
              </a:spcBef>
              <a:buClr>
                <a:schemeClr val="tx1"/>
              </a:buClr>
            </a:pPr>
            <a:endParaRPr lang="fr-FR" sz="2400" dirty="0"/>
          </a:p>
          <a:p>
            <a:pPr marL="609600" indent="-609600">
              <a:spcBef>
                <a:spcPct val="20000"/>
              </a:spcBef>
              <a:buClr>
                <a:schemeClr val="tx1"/>
              </a:buClr>
            </a:pPr>
            <a:endParaRPr lang="fr-FR" sz="2400" dirty="0"/>
          </a:p>
          <a:p>
            <a:pPr marL="514350" indent="-514350">
              <a:spcAft>
                <a:spcPts val="1200"/>
              </a:spcAft>
              <a:buClr>
                <a:srgbClr val="A1ADD4"/>
              </a:buClr>
              <a:buFont typeface="+mj-lt"/>
              <a:buAutoNum type="arabicPeriod"/>
            </a:pPr>
            <a:r>
              <a:rPr lang="fr-FR" sz="2600" b="1" dirty="0" smtClean="0">
                <a:solidFill>
                  <a:srgbClr val="A1ADD4"/>
                </a:solidFill>
                <a:ea typeface="ＭＳ Ｐゴシック" charset="-128"/>
              </a:rPr>
              <a:t>Une architecture de supervision consolidée</a:t>
            </a:r>
          </a:p>
          <a:p>
            <a:pPr marL="457200" indent="-457200">
              <a:spcAft>
                <a:spcPts val="1200"/>
              </a:spcAft>
              <a:buClr>
                <a:srgbClr val="FF0000"/>
              </a:buClr>
              <a:buFont typeface="Arial" pitchFamily="34" charset="0"/>
              <a:buAutoNum type="arabicPeriod"/>
            </a:pPr>
            <a:r>
              <a:rPr lang="fr-FR" sz="2600" b="1" dirty="0" smtClean="0">
                <a:solidFill>
                  <a:srgbClr val="FF0000"/>
                </a:solidFill>
                <a:ea typeface="ＭＳ Ｐゴシック" charset="-128"/>
              </a:rPr>
              <a:t>Un cadre réglementaire renforcé</a:t>
            </a:r>
          </a:p>
          <a:p>
            <a:pPr marL="914400" lvl="1" indent="-457200">
              <a:spcAft>
                <a:spcPts val="1200"/>
              </a:spcAft>
              <a:buClr>
                <a:srgbClr val="FF0000"/>
              </a:buClr>
              <a:buFont typeface="+mj-lt"/>
              <a:buAutoNum type="alphaUcPeriod"/>
            </a:pPr>
            <a:r>
              <a:rPr lang="fr-FR" sz="2000" b="1" dirty="0" smtClean="0">
                <a:solidFill>
                  <a:srgbClr val="FF0000"/>
                </a:solidFill>
                <a:ea typeface="ＭＳ Ｐゴシック" charset="-128"/>
              </a:rPr>
              <a:t>Renforcer la solvabilité</a:t>
            </a:r>
          </a:p>
          <a:p>
            <a:pPr marL="914400" lvl="1" indent="-457200">
              <a:spcAft>
                <a:spcPts val="1200"/>
              </a:spcAft>
              <a:buClr>
                <a:srgbClr val="162A71"/>
              </a:buClr>
              <a:buFont typeface="+mj-lt"/>
              <a:buAutoNum type="alphaUcPeriod"/>
            </a:pPr>
            <a:r>
              <a:rPr lang="fr-FR" sz="2000" b="1" dirty="0" smtClean="0">
                <a:solidFill>
                  <a:srgbClr val="162A71"/>
                </a:solidFill>
                <a:ea typeface="ＭＳ Ｐゴシック" charset="-128"/>
              </a:rPr>
              <a:t>Améliorer la liquidité</a:t>
            </a:r>
          </a:p>
          <a:p>
            <a:pPr marL="914400" lvl="1" indent="-457200">
              <a:spcAft>
                <a:spcPts val="1200"/>
              </a:spcAft>
              <a:buClr>
                <a:srgbClr val="162A71"/>
              </a:buClr>
              <a:buFont typeface="+mj-lt"/>
              <a:buAutoNum type="alphaUcPeriod"/>
            </a:pPr>
            <a:r>
              <a:rPr lang="fr-FR" sz="2000" b="1" dirty="0" smtClean="0">
                <a:solidFill>
                  <a:srgbClr val="162A71"/>
                </a:solidFill>
                <a:ea typeface="ＭＳ Ｐゴシック" charset="-128"/>
              </a:rPr>
              <a:t>Plafonner les effets de levier excessifs</a:t>
            </a:r>
          </a:p>
          <a:p>
            <a:pPr marL="914400" lvl="1" indent="-457200">
              <a:spcAft>
                <a:spcPts val="1200"/>
              </a:spcAft>
              <a:buClr>
                <a:srgbClr val="162A71"/>
              </a:buClr>
              <a:buFont typeface="+mj-lt"/>
              <a:buAutoNum type="alphaUcPeriod"/>
            </a:pPr>
            <a:r>
              <a:rPr lang="fr-FR" sz="2000" b="1" dirty="0" smtClean="0">
                <a:solidFill>
                  <a:srgbClr val="162A71"/>
                </a:solidFill>
                <a:ea typeface="ＭＳ Ｐゴシック" charset="-128"/>
              </a:rPr>
              <a:t>Réduire la procyclicité et minimiser le risque systémique</a:t>
            </a:r>
          </a:p>
          <a:p>
            <a:pPr marL="914400" lvl="1" indent="-457200">
              <a:spcAft>
                <a:spcPts val="1200"/>
              </a:spcAft>
              <a:buClr>
                <a:srgbClr val="162A71"/>
              </a:buClr>
              <a:buFont typeface="+mj-lt"/>
              <a:buAutoNum type="alphaUcPeriod"/>
            </a:pPr>
            <a:r>
              <a:rPr lang="fr-FR" sz="2000" b="1" dirty="0" smtClean="0">
                <a:solidFill>
                  <a:srgbClr val="162A71"/>
                </a:solidFill>
                <a:ea typeface="ＭＳ Ｐゴシック" charset="-128"/>
              </a:rPr>
              <a:t>Renforcer la gouvernance et le contrôle interne</a:t>
            </a:r>
          </a:p>
          <a:p>
            <a:pPr marL="914400" lvl="1" indent="-457200">
              <a:spcAft>
                <a:spcPts val="1200"/>
              </a:spcAft>
              <a:buClr>
                <a:srgbClr val="162A71"/>
              </a:buClr>
              <a:buFont typeface="+mj-lt"/>
              <a:buAutoNum type="alphaUcPeriod"/>
            </a:pPr>
            <a:r>
              <a:rPr lang="fr-FR" sz="2000" b="1" dirty="0" smtClean="0">
                <a:solidFill>
                  <a:srgbClr val="162A71"/>
                </a:solidFill>
                <a:ea typeface="ＭＳ Ｐゴシック" charset="-128"/>
              </a:rPr>
              <a:t>Revoir les politiques de rémunérations</a:t>
            </a:r>
            <a:endParaRPr lang="fr-FR" sz="2600" b="1" dirty="0" smtClean="0">
              <a:solidFill>
                <a:srgbClr val="162A71"/>
              </a:solidFill>
              <a:ea typeface="ＭＳ Ｐゴシック" charset="-128"/>
            </a:endParaRPr>
          </a:p>
          <a:p>
            <a:pPr marL="914400" lvl="1" indent="-457200">
              <a:spcAft>
                <a:spcPts val="1200"/>
              </a:spcAft>
              <a:buClr>
                <a:srgbClr val="162A71"/>
              </a:buClr>
              <a:buFont typeface="Arial" pitchFamily="34" charset="0"/>
              <a:buAutoNum type="alphaUcPeriod"/>
            </a:pPr>
            <a:endParaRPr lang="fr-FR" sz="2600" b="1" dirty="0" smtClean="0">
              <a:solidFill>
                <a:srgbClr val="162A71"/>
              </a:solidFill>
              <a:ea typeface="ＭＳ Ｐゴシック" charset="-128"/>
            </a:endParaRPr>
          </a:p>
        </p:txBody>
      </p:sp>
      <p:sp>
        <p:nvSpPr>
          <p:cNvPr id="4" name="Espace réservé du numéro de diapositive 3"/>
          <p:cNvSpPr>
            <a:spLocks noGrp="1"/>
          </p:cNvSpPr>
          <p:nvPr>
            <p:ph type="sldNum" sz="quarter" idx="12"/>
          </p:nvPr>
        </p:nvSpPr>
        <p:spPr/>
        <p:txBody>
          <a:bodyPr/>
          <a:lstStyle/>
          <a:p>
            <a:pPr>
              <a:defRPr/>
            </a:pPr>
            <a:fld id="{E07FFD69-070D-46AA-A7D0-1332D8937284}" type="slidenum">
              <a:rPr lang="fr-FR" smtClean="0"/>
              <a:pPr>
                <a:defRPr/>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ZoneTexte 4"/>
          <p:cNvSpPr txBox="1">
            <a:spLocks noChangeArrowheads="1"/>
          </p:cNvSpPr>
          <p:nvPr/>
        </p:nvSpPr>
        <p:spPr bwMode="auto">
          <a:xfrm>
            <a:off x="395536" y="908720"/>
            <a:ext cx="7226658" cy="572464"/>
          </a:xfrm>
          <a:prstGeom prst="rect">
            <a:avLst/>
          </a:prstGeom>
          <a:noFill/>
          <a:ln w="9525">
            <a:noFill/>
            <a:miter lim="800000"/>
            <a:headEnd/>
            <a:tailEnd/>
          </a:ln>
        </p:spPr>
        <p:txBody>
          <a:bodyPr wrap="none">
            <a:spAutoFit/>
          </a:bodyPr>
          <a:lstStyle/>
          <a:p>
            <a:pPr>
              <a:lnSpc>
                <a:spcPct val="130000"/>
              </a:lnSpc>
            </a:pPr>
            <a:r>
              <a:rPr lang="fr-FR" sz="2400" b="1" dirty="0" smtClean="0">
                <a:solidFill>
                  <a:srgbClr val="162A71"/>
                </a:solidFill>
              </a:rPr>
              <a:t>1. Des fonds propres de meilleure qualité et (…)</a:t>
            </a:r>
          </a:p>
        </p:txBody>
      </p:sp>
      <p:sp>
        <p:nvSpPr>
          <p:cNvPr id="13318" name="Espace réservé du numéro de diapositive 6"/>
          <p:cNvSpPr>
            <a:spLocks noGrp="1"/>
          </p:cNvSpPr>
          <p:nvPr>
            <p:ph type="sldNum" sz="quarter" idx="4294967295"/>
          </p:nvPr>
        </p:nvSpPr>
        <p:spPr>
          <a:xfrm>
            <a:off x="7308304" y="6237312"/>
            <a:ext cx="715962" cy="423862"/>
          </a:xfrm>
          <a:prstGeom prst="rect">
            <a:avLst/>
          </a:prstGeom>
          <a:noFill/>
        </p:spPr>
        <p:txBody>
          <a:bodyPr/>
          <a:lstStyle/>
          <a:p>
            <a:fld id="{9DF69DE6-10DE-4FED-B4C0-987C0323EF09}" type="slidenum">
              <a:rPr lang="fr-FR" smtClean="0">
                <a:latin typeface="Arial" pitchFamily="34" charset="0"/>
              </a:rPr>
              <a:pPr/>
              <a:t>12</a:t>
            </a:fld>
            <a:endParaRPr lang="fr-FR" dirty="0" smtClean="0">
              <a:latin typeface="Arial" pitchFamily="34" charset="0"/>
            </a:endParaRPr>
          </a:p>
        </p:txBody>
      </p:sp>
      <p:sp>
        <p:nvSpPr>
          <p:cNvPr id="8" name="Rectangle 4"/>
          <p:cNvSpPr txBox="1">
            <a:spLocks noChangeArrowheads="1"/>
          </p:cNvSpPr>
          <p:nvPr/>
        </p:nvSpPr>
        <p:spPr bwMode="auto">
          <a:xfrm>
            <a:off x="539552" y="-27384"/>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63538" lvl="0" indent="-363538">
              <a:tabLst>
                <a:tab pos="363538" algn="l"/>
              </a:tabLst>
              <a:defRPr/>
            </a:pPr>
            <a:r>
              <a:rPr lang="fr-FR" sz="3200" b="1" kern="0" dirty="0" smtClean="0">
                <a:solidFill>
                  <a:srgbClr val="162A71"/>
                </a:solidFill>
                <a:latin typeface="+mj-lt"/>
                <a:ea typeface="+mj-ea"/>
                <a:cs typeface="+mj-cs"/>
              </a:rPr>
              <a:t>A. Renforcer la s</a:t>
            </a:r>
            <a:r>
              <a:rPr kumimoji="0" lang="fr-FR" sz="3200" b="1" i="0" u="none" strike="noStrike" kern="0" cap="none" spc="0" normalizeH="0" baseline="0" noProof="0" dirty="0" smtClean="0">
                <a:ln>
                  <a:noFill/>
                </a:ln>
                <a:solidFill>
                  <a:srgbClr val="162A71"/>
                </a:solidFill>
                <a:effectLst/>
                <a:uLnTx/>
                <a:uFillTx/>
                <a:latin typeface="+mj-lt"/>
                <a:ea typeface="+mj-ea"/>
                <a:cs typeface="+mj-cs"/>
              </a:rPr>
              <a:t>olvabilité (1/3)</a:t>
            </a:r>
            <a:endParaRPr kumimoji="0" lang="fr-FR" sz="3200" b="0" i="0" u="none" strike="noStrike" kern="0" cap="none" spc="0" normalizeH="0" baseline="0" noProof="0" dirty="0" smtClean="0">
              <a:ln>
                <a:noFill/>
              </a:ln>
              <a:solidFill>
                <a:srgbClr val="162A71"/>
              </a:solidFill>
              <a:effectLst>
                <a:outerShdw blurRad="38100" dist="38100" dir="2700000" algn="tl">
                  <a:srgbClr val="C0C0C0"/>
                </a:outerShdw>
              </a:effectLst>
              <a:uLnTx/>
              <a:uFillTx/>
              <a:latin typeface="+mj-lt"/>
              <a:ea typeface="+mj-ea"/>
              <a:cs typeface="+mj-cs"/>
            </a:endParaRPr>
          </a:p>
        </p:txBody>
      </p:sp>
      <p:grpSp>
        <p:nvGrpSpPr>
          <p:cNvPr id="13" name="Groupe 12"/>
          <p:cNvGrpSpPr/>
          <p:nvPr/>
        </p:nvGrpSpPr>
        <p:grpSpPr>
          <a:xfrm>
            <a:off x="72000" y="1692000"/>
            <a:ext cx="8944099" cy="4320000"/>
            <a:chOff x="72000" y="1404000"/>
            <a:chExt cx="8944099" cy="4320000"/>
          </a:xfrm>
        </p:grpSpPr>
        <p:sp>
          <p:nvSpPr>
            <p:cNvPr id="13316" name="Rectangle 3"/>
            <p:cNvSpPr>
              <a:spLocks noChangeArrowheads="1"/>
            </p:cNvSpPr>
            <p:nvPr/>
          </p:nvSpPr>
          <p:spPr bwMode="auto">
            <a:xfrm>
              <a:off x="72000" y="1404000"/>
              <a:ext cx="4300091" cy="4320000"/>
            </a:xfrm>
            <a:prstGeom prst="rect">
              <a:avLst/>
            </a:prstGeom>
            <a:ln>
              <a:solidFill>
                <a:srgbClr val="162A71"/>
              </a:solidFill>
              <a:headEnd/>
              <a:tailEnd/>
            </a:ln>
            <a:effectLst>
              <a:outerShdw blurRad="44450" dist="27940" dir="5400000" algn="ctr">
                <a:srgbClr val="000000">
                  <a:alpha val="32000"/>
                </a:srgbClr>
              </a:outerShdw>
            </a:effectLst>
          </p:spPr>
          <p:style>
            <a:lnRef idx="2">
              <a:schemeClr val="accent1"/>
            </a:lnRef>
            <a:fillRef idx="1">
              <a:schemeClr val="lt1"/>
            </a:fillRef>
            <a:effectRef idx="0">
              <a:schemeClr val="accent1"/>
            </a:effectRef>
            <a:fontRef idx="minor">
              <a:schemeClr val="dk1"/>
            </a:fontRef>
          </p:style>
          <p:txBody>
            <a:bodyPr/>
            <a:lstStyle/>
            <a:p>
              <a:pPr marL="273050" lvl="1" indent="-261938" eaLnBrk="0" hangingPunct="0">
                <a:spcBef>
                  <a:spcPts val="0"/>
                </a:spcBef>
                <a:spcAft>
                  <a:spcPts val="2400"/>
                </a:spcAft>
                <a:buClr>
                  <a:srgbClr val="F7C765"/>
                </a:buClr>
                <a:buFont typeface="Wingdings" pitchFamily="2" charset="2"/>
                <a:buChar char="q"/>
                <a:defRPr/>
              </a:pPr>
              <a:r>
                <a:rPr lang="fr-FR" sz="1600" b="1" dirty="0" smtClean="0">
                  <a:solidFill>
                    <a:srgbClr val="162A71"/>
                  </a:solidFill>
                  <a:ea typeface="ＭＳ Ｐゴシック" charset="-128"/>
                </a:rPr>
                <a:t>Définition antérieure des fonds propres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Complexité (upper/ lowerTier2, Tier3) </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Absence d’harmonisation internationale:</a:t>
              </a:r>
            </a:p>
            <a:p>
              <a:pPr lvl="2"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Définition du Tier1 et du Core Tier1</a:t>
              </a:r>
            </a:p>
            <a:p>
              <a:pPr lvl="2"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Déductions et filtres prudentiels</a:t>
              </a:r>
            </a:p>
            <a:p>
              <a:pPr lvl="2"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Limites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Faible part du capital social et des réserves (« Common Equity ») dans certains cas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Doutes des investisseurs sur la pertinence du Tier 1</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Information publiée limitée</a:t>
              </a:r>
            </a:p>
            <a:p>
              <a:pPr lvl="1" indent="-180000">
                <a:spcBef>
                  <a:spcPts val="0"/>
                </a:spcBef>
                <a:spcAft>
                  <a:spcPts val="600"/>
                </a:spcAft>
                <a:buClr>
                  <a:srgbClr val="FF9900"/>
                </a:buClr>
                <a:buFont typeface="Arial" pitchFamily="34" charset="0"/>
                <a:buChar char="•"/>
              </a:pPr>
              <a:endParaRPr lang="fr-FR" sz="1600" dirty="0" smtClean="0">
                <a:solidFill>
                  <a:srgbClr val="162A71"/>
                </a:solidFill>
                <a:latin typeface="Arial" pitchFamily="34" charset="0"/>
                <a:ea typeface="Times New Roman" pitchFamily="18" charset="0"/>
              </a:endParaRPr>
            </a:p>
          </p:txBody>
        </p:sp>
        <p:sp>
          <p:nvSpPr>
            <p:cNvPr id="9" name="Rectangle 3"/>
            <p:cNvSpPr>
              <a:spLocks noChangeArrowheads="1"/>
            </p:cNvSpPr>
            <p:nvPr/>
          </p:nvSpPr>
          <p:spPr bwMode="auto">
            <a:xfrm>
              <a:off x="4716008" y="1404000"/>
              <a:ext cx="4300091" cy="4320000"/>
            </a:xfrm>
            <a:prstGeom prst="rect">
              <a:avLst/>
            </a:prstGeom>
            <a:ln>
              <a:solidFill>
                <a:srgbClr val="162A71"/>
              </a:solidFill>
              <a:headEnd/>
              <a:tailEnd/>
            </a:ln>
          </p:spPr>
          <p:style>
            <a:lnRef idx="2">
              <a:schemeClr val="accent1"/>
            </a:lnRef>
            <a:fillRef idx="1">
              <a:schemeClr val="lt1"/>
            </a:fillRef>
            <a:effectRef idx="0">
              <a:schemeClr val="accent1"/>
            </a:effectRef>
            <a:fontRef idx="minor">
              <a:schemeClr val="dk1"/>
            </a:fontRef>
          </p:style>
          <p:txBody>
            <a:bodyPr/>
            <a:lstStyle/>
            <a:p>
              <a:pPr marL="273050" lvl="1" indent="-261938" eaLnBrk="0" hangingPunct="0">
                <a:spcBef>
                  <a:spcPts val="0"/>
                </a:spcBef>
                <a:spcAft>
                  <a:spcPts val="2400"/>
                </a:spcAft>
                <a:buClr>
                  <a:srgbClr val="F7C765"/>
                </a:buClr>
                <a:buFont typeface="Wingdings" pitchFamily="2" charset="2"/>
                <a:buChar char="q"/>
                <a:defRPr/>
              </a:pPr>
              <a:r>
                <a:rPr lang="fr-FR" sz="1600" b="1" dirty="0" smtClean="0">
                  <a:solidFill>
                    <a:srgbClr val="162A71"/>
                  </a:solidFill>
                  <a:ea typeface="ＭＳ Ｐゴシック" charset="-128"/>
                </a:rPr>
                <a:t>Propositions du Comité de Bâle</a:t>
              </a:r>
              <a:endParaRPr lang="fr-FR" sz="1600" dirty="0" smtClean="0">
                <a:solidFill>
                  <a:srgbClr val="162A71"/>
                </a:solidFill>
                <a:latin typeface="Arial" pitchFamily="34" charset="0"/>
                <a:ea typeface="Times New Roman" pitchFamily="18" charset="0"/>
              </a:endParaRP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Simplification de la structure des fonds propres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Harmonisation des définitions, des règles de déduction et d’application des filtres prudentiels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Définition stricte et rigoureuse du Common Equity Tier1 (CET1)</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Déductions à opérer sur le CET1</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Augmentation de la part du « Common Equity » dans les fonds propres réglementaires</a:t>
              </a:r>
            </a:p>
            <a:p>
              <a:pPr lvl="1" indent="-180000">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Exigences accrues en matière d’informations publiées</a:t>
              </a:r>
            </a:p>
            <a:p>
              <a:pPr lvl="1" indent="-180000">
                <a:spcBef>
                  <a:spcPts val="0"/>
                </a:spcBef>
                <a:buClr>
                  <a:srgbClr val="FF9900"/>
                </a:buClr>
                <a:buFont typeface="Arial" pitchFamily="34" charset="0"/>
                <a:buChar char="•"/>
              </a:pPr>
              <a:endParaRPr lang="fr-FR" sz="1600" dirty="0" smtClean="0">
                <a:solidFill>
                  <a:srgbClr val="162A71"/>
                </a:solidFill>
                <a:latin typeface="Arial" pitchFamily="34" charset="0"/>
                <a:ea typeface="Times New Roman" pitchFamily="18" charset="0"/>
              </a:endParaRPr>
            </a:p>
            <a:p>
              <a:pPr lvl="1" indent="-180000">
                <a:spcBef>
                  <a:spcPts val="0"/>
                </a:spcBef>
                <a:buClr>
                  <a:srgbClr val="FF9900"/>
                </a:buClr>
                <a:buFont typeface="Arial" pitchFamily="34" charset="0"/>
                <a:buChar char="•"/>
              </a:pPr>
              <a:endParaRPr lang="fr-FR" sz="1600" dirty="0" smtClean="0">
                <a:solidFill>
                  <a:srgbClr val="162A71"/>
                </a:solidFill>
                <a:latin typeface="Arial" pitchFamily="34" charset="0"/>
                <a:ea typeface="Times New Roman" pitchFamily="18" charset="0"/>
              </a:endParaRPr>
            </a:p>
          </p:txBody>
        </p:sp>
        <p:sp>
          <p:nvSpPr>
            <p:cNvPr id="11" name="Flèche droite rayée 10"/>
            <p:cNvSpPr/>
            <p:nvPr/>
          </p:nvSpPr>
          <p:spPr>
            <a:xfrm>
              <a:off x="4211960" y="2780928"/>
              <a:ext cx="648072" cy="1152128"/>
            </a:xfrm>
            <a:prstGeom prst="striped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43508" y="980728"/>
            <a:ext cx="8856984" cy="5184576"/>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ctr" anchorCtr="0" compatLnSpc="1">
            <a:prstTxWarp prst="textNoShape">
              <a:avLst/>
            </a:prstTxWarp>
            <a:noAutofit/>
          </a:bodyPr>
          <a:lstStyle/>
          <a:p>
            <a:pPr marL="342000" lvl="1" indent="-342900" algn="just" eaLnBrk="0" hangingPunct="0">
              <a:spcBef>
                <a:spcPts val="600"/>
              </a:spcBef>
              <a:spcAft>
                <a:spcPts val="600"/>
              </a:spcAft>
              <a:buClr>
                <a:srgbClr val="FF9900"/>
              </a:buClr>
              <a:defRPr/>
            </a:pPr>
            <a:r>
              <a:rPr lang="fr-FR" sz="2400" b="1" dirty="0" smtClean="0">
                <a:solidFill>
                  <a:srgbClr val="162A71"/>
                </a:solidFill>
              </a:rPr>
              <a:t>2.  (…) et plus de fonds propres</a:t>
            </a:r>
            <a:endParaRPr lang="fr-FR" sz="2400" dirty="0" smtClean="0">
              <a:solidFill>
                <a:srgbClr val="162A71"/>
              </a:solidFill>
              <a:latin typeface="Arial" charset="0"/>
              <a:ea typeface="ＭＳ Ｐゴシック" charset="-128"/>
            </a:endParaRPr>
          </a:p>
          <a:p>
            <a:pPr marL="342000" lvl="1" indent="-342900" algn="just" eaLnBrk="0" hangingPunct="0">
              <a:spcBef>
                <a:spcPts val="600"/>
              </a:spcBef>
              <a:spcAft>
                <a:spcPts val="600"/>
              </a:spcAft>
              <a:buClr>
                <a:srgbClr val="FF9900"/>
              </a:buClr>
              <a:buFont typeface="Wingdings" pitchFamily="2" charset="2"/>
              <a:buChar char="q"/>
              <a:defRPr/>
            </a:pPr>
            <a:r>
              <a:rPr lang="fr-FR" sz="1600" dirty="0" smtClean="0">
                <a:solidFill>
                  <a:srgbClr val="162A71"/>
                </a:solidFill>
                <a:latin typeface="Arial" charset="0"/>
                <a:ea typeface="ＭＳ Ｐゴシック" charset="-128"/>
              </a:rPr>
              <a:t>Bâle III impose notamment un </a:t>
            </a:r>
            <a:r>
              <a:rPr lang="fr-FR" sz="1600" b="1" dirty="0" smtClean="0">
                <a:solidFill>
                  <a:srgbClr val="162A71"/>
                </a:solidFill>
                <a:latin typeface="Arial" charset="0"/>
                <a:ea typeface="ＭＳ Ｐゴシック" charset="-128"/>
              </a:rPr>
              <a:t>ratio « Common Equity Tier 1 » minimum de 4,5% </a:t>
            </a:r>
            <a:r>
              <a:rPr lang="fr-FR" sz="1600" dirty="0" smtClean="0">
                <a:solidFill>
                  <a:srgbClr val="162A71"/>
                </a:solidFill>
                <a:latin typeface="Arial" charset="0"/>
                <a:ea typeface="ＭＳ Ｐゴシック" charset="-128"/>
              </a:rPr>
              <a:t>:</a:t>
            </a:r>
          </a:p>
          <a:p>
            <a:pPr lvl="2" indent="-180000" algn="just">
              <a:spcBef>
                <a:spcPts val="0"/>
              </a:spcBef>
              <a:spcAft>
                <a:spcPts val="300"/>
              </a:spcAft>
              <a:buClr>
                <a:srgbClr val="FF9900"/>
              </a:buClr>
              <a:buFont typeface="Arial" pitchFamily="34" charset="0"/>
              <a:buChar char="•"/>
            </a:pPr>
            <a:r>
              <a:rPr kumimoji="0" lang="fr-FR" sz="1600" i="0" u="none" strike="noStrike" cap="none" normalizeH="0" baseline="0" dirty="0" smtClean="0">
                <a:ln>
                  <a:noFill/>
                </a:ln>
                <a:solidFill>
                  <a:srgbClr val="162A71"/>
                </a:solidFill>
                <a:effectLst/>
                <a:latin typeface="Arial" pitchFamily="34" charset="0"/>
                <a:ea typeface="Times New Roman" pitchFamily="18" charset="0"/>
              </a:rPr>
              <a:t>Un niveau d’exigence nettement accru par rapport au ratio minimum de 2% qui prévalait </a:t>
            </a:r>
            <a:r>
              <a:rPr kumimoji="0" lang="fr-FR" sz="1600" i="0" u="none" strike="noStrike" cap="none" normalizeH="0" dirty="0" smtClean="0">
                <a:ln>
                  <a:noFill/>
                </a:ln>
                <a:solidFill>
                  <a:srgbClr val="162A71"/>
                </a:solidFill>
                <a:effectLst/>
                <a:latin typeface="Arial" pitchFamily="34" charset="0"/>
                <a:ea typeface="Times New Roman" pitchFamily="18" charset="0"/>
              </a:rPr>
              <a:t>précédemment</a:t>
            </a:r>
            <a:endParaRPr kumimoji="0" lang="fr-FR" sz="1600" i="0" u="none" strike="noStrike" cap="none" normalizeH="0" baseline="0" dirty="0" smtClean="0">
              <a:ln>
                <a:noFill/>
              </a:ln>
              <a:solidFill>
                <a:srgbClr val="162A71"/>
              </a:solidFill>
              <a:effectLst/>
              <a:latin typeface="Arial" pitchFamily="34" charset="0"/>
              <a:ea typeface="Times New Roman" pitchFamily="18" charset="0"/>
            </a:endParaRPr>
          </a:p>
          <a:p>
            <a:pPr marL="342000" indent="-342900" algn="just">
              <a:spcBef>
                <a:spcPts val="600"/>
              </a:spcBef>
              <a:spcAft>
                <a:spcPts val="600"/>
              </a:spcAft>
              <a:buClr>
                <a:srgbClr val="FF9900"/>
              </a:buClr>
              <a:buFont typeface="Wingdings" pitchFamily="2" charset="2"/>
              <a:buChar char="q"/>
            </a:pPr>
            <a:r>
              <a:rPr lang="fr-FR" sz="1600" dirty="0" smtClean="0">
                <a:solidFill>
                  <a:srgbClr val="162A71"/>
                </a:solidFill>
                <a:latin typeface="Arial" charset="0"/>
                <a:ea typeface="ＭＳ Ｐゴシック" charset="-128"/>
              </a:rPr>
              <a:t>En outre, les banques vont aussi devoir constituer, en période de croissance, un </a:t>
            </a:r>
            <a:r>
              <a:rPr lang="fr-FR" sz="1600" b="1" dirty="0" smtClean="0">
                <a:solidFill>
                  <a:srgbClr val="162A71"/>
                </a:solidFill>
                <a:latin typeface="Arial" pitchFamily="34" charset="0"/>
                <a:ea typeface="Times New Roman" pitchFamily="18" charset="0"/>
              </a:rPr>
              <a:t>« capital conservation buffer » de 2,5% sous forme de « Common Equity »</a:t>
            </a:r>
            <a:r>
              <a:rPr lang="fr-FR" sz="1600" dirty="0" smtClean="0">
                <a:solidFill>
                  <a:srgbClr val="162A71"/>
                </a:solidFill>
                <a:latin typeface="Arial" pitchFamily="34" charset="0"/>
                <a:ea typeface="Times New Roman" pitchFamily="18" charset="0"/>
              </a:rPr>
              <a:t>, destiné à leur permettre de résister à de futures</a:t>
            </a:r>
          </a:p>
          <a:p>
            <a:pPr marL="342000" indent="-342900" algn="just">
              <a:spcBef>
                <a:spcPts val="600"/>
              </a:spcBef>
              <a:spcAft>
                <a:spcPts val="600"/>
              </a:spcAft>
              <a:buClr>
                <a:srgbClr val="FF9900"/>
              </a:buClr>
              <a:buFont typeface="Wingdings" pitchFamily="2" charset="2"/>
              <a:buChar char="q"/>
            </a:pPr>
            <a:r>
              <a:rPr lang="fr-FR" sz="1600" dirty="0" smtClean="0">
                <a:solidFill>
                  <a:srgbClr val="162A71"/>
                </a:solidFill>
                <a:latin typeface="Arial" pitchFamily="34" charset="0"/>
                <a:ea typeface="Times New Roman" pitchFamily="18" charset="0"/>
              </a:rPr>
              <a:t>L’exigence globale de solvabilité, calculée sur les fonds propres globaux, reste fixée au dessus de 8 %.</a:t>
            </a:r>
          </a:p>
          <a:p>
            <a:pPr marL="342000" indent="-342900" algn="just">
              <a:spcBef>
                <a:spcPts val="600"/>
              </a:spcBef>
              <a:spcAft>
                <a:spcPts val="600"/>
              </a:spcAft>
              <a:buClr>
                <a:srgbClr val="FF9900"/>
              </a:buClr>
              <a:buFont typeface="Wingdings" pitchFamily="2" charset="2"/>
              <a:buChar char="q"/>
            </a:pPr>
            <a:endParaRPr lang="fr-FR" sz="1600" dirty="0" smtClean="0">
              <a:solidFill>
                <a:srgbClr val="162A71"/>
              </a:solidFill>
              <a:latin typeface="Arial" charset="0"/>
              <a:ea typeface="ＭＳ Ｐゴシック" charset="-128"/>
            </a:endParaRPr>
          </a:p>
          <a:p>
            <a:pPr lvl="1" indent="-180000" algn="just">
              <a:spcBef>
                <a:spcPts val="0"/>
              </a:spcBef>
              <a:buClr>
                <a:srgbClr val="FF9900"/>
              </a:buClr>
              <a:buFont typeface="Wingdings" pitchFamily="2" charset="2"/>
              <a:buChar char="è"/>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La combinaison</a:t>
            </a:r>
            <a:r>
              <a:rPr kumimoji="0" lang="fr-FR" sz="1600" b="1" i="0" u="none" strike="noStrike" cap="none" normalizeH="0" dirty="0" smtClean="0">
                <a:ln>
                  <a:noFill/>
                </a:ln>
                <a:solidFill>
                  <a:srgbClr val="162A71"/>
                </a:solidFill>
                <a:effectLst/>
                <a:latin typeface="Arial" pitchFamily="34" charset="0"/>
                <a:ea typeface="Times New Roman" pitchFamily="18" charset="0"/>
              </a:rPr>
              <a:t> d’une définition beaucoup plus stricte des fonds propres réglementaires, d’une élévation notable des ratios requis et l’introduction de mécanismes d’absorption des chocs (« capital buffers ») va garantir que les banques seront mieux armées pour résister à des périodes de crise</a:t>
            </a:r>
            <a:r>
              <a:rPr lang="fr-FR" sz="1600" b="1" dirty="0" smtClean="0">
                <a:solidFill>
                  <a:srgbClr val="162A71"/>
                </a:solidFill>
                <a:latin typeface="Arial" pitchFamily="34" charset="0"/>
                <a:ea typeface="Times New Roman" pitchFamily="18" charset="0"/>
              </a:rPr>
              <a:t>, et servir une croissance économique durable.</a:t>
            </a:r>
            <a:endParaRPr kumimoji="0" lang="fr-FR" sz="1600" b="0" i="0" u="none" strike="noStrike" cap="none" normalizeH="0" baseline="0" dirty="0" smtClean="0">
              <a:ln>
                <a:noFill/>
              </a:ln>
              <a:solidFill>
                <a:srgbClr val="162A71"/>
              </a:solidFill>
              <a:effectLst/>
              <a:latin typeface="Arial" pitchFamily="34" charset="0"/>
            </a:endParaRP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13</a:t>
            </a:fld>
            <a:endParaRPr lang="fr-FR" dirty="0"/>
          </a:p>
        </p:txBody>
      </p:sp>
      <p:sp>
        <p:nvSpPr>
          <p:cNvPr id="7" name="Rectangle 4"/>
          <p:cNvSpPr txBox="1">
            <a:spLocks noChangeArrowheads="1"/>
          </p:cNvSpPr>
          <p:nvPr/>
        </p:nvSpPr>
        <p:spPr bwMode="auto">
          <a:xfrm>
            <a:off x="539552" y="-27384"/>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63538" lvl="0" indent="-363538">
              <a:tabLst>
                <a:tab pos="363538" algn="l"/>
              </a:tabLst>
              <a:defRPr/>
            </a:pPr>
            <a:r>
              <a:rPr lang="fr-FR" sz="3200" b="1" kern="0" dirty="0" smtClean="0">
                <a:solidFill>
                  <a:srgbClr val="162A71"/>
                </a:solidFill>
              </a:rPr>
              <a:t>A. Renforcer la solvabilité (2/3)</a:t>
            </a:r>
            <a:endParaRPr lang="fr-FR" sz="3200" kern="0" dirty="0" smtClean="0">
              <a:solidFill>
                <a:srgbClr val="162A71"/>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323528" y="1844824"/>
            <a:ext cx="8533456" cy="3862596"/>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spAutoFit/>
          </a:bodyPr>
          <a:lstStyle/>
          <a:p>
            <a:pPr marL="342000" lvl="1" indent="-342900" algn="just" eaLnBrk="0" hangingPunct="0">
              <a:spcBef>
                <a:spcPts val="600"/>
              </a:spcBef>
              <a:spcAft>
                <a:spcPts val="600"/>
              </a:spcAft>
              <a:buClr>
                <a:srgbClr val="FF9900"/>
              </a:buClr>
              <a:defRPr/>
            </a:pPr>
            <a:r>
              <a:rPr lang="fr-FR" sz="2400" b="1" dirty="0" smtClean="0">
                <a:solidFill>
                  <a:srgbClr val="162A71"/>
                </a:solidFill>
              </a:rPr>
              <a:t>3. Des exigences en capital accrues pour les actifs risqués</a:t>
            </a:r>
            <a:endParaRPr lang="fr-FR" sz="2400" dirty="0" smtClean="0">
              <a:solidFill>
                <a:srgbClr val="162A71"/>
              </a:solidFill>
              <a:ea typeface="ＭＳ Ｐゴシック" charset="-128"/>
            </a:endParaRPr>
          </a:p>
          <a:p>
            <a:pPr marL="342000" lvl="1" indent="-342900" algn="just" eaLnBrk="0" hangingPunct="0">
              <a:spcBef>
                <a:spcPts val="600"/>
              </a:spcBef>
              <a:spcAft>
                <a:spcPts val="600"/>
              </a:spcAft>
              <a:buClr>
                <a:srgbClr val="FF9900"/>
              </a:buClr>
              <a:buFont typeface="Wingdings" pitchFamily="2" charset="2"/>
              <a:buChar char="q"/>
              <a:defRPr/>
            </a:pPr>
            <a:r>
              <a:rPr lang="fr-FR" dirty="0" smtClean="0">
                <a:solidFill>
                  <a:srgbClr val="162A71"/>
                </a:solidFill>
                <a:latin typeface="Arial" charset="0"/>
                <a:ea typeface="ＭＳ Ｐゴシック" charset="-128"/>
              </a:rPr>
              <a:t>Durcissement des exigences prudentielles au titre des </a:t>
            </a:r>
            <a:r>
              <a:rPr lang="fr-FR" b="1" dirty="0" smtClean="0">
                <a:solidFill>
                  <a:srgbClr val="162A71"/>
                </a:solidFill>
                <a:latin typeface="Arial" charset="0"/>
                <a:ea typeface="ＭＳ Ｐゴシック" charset="-128"/>
              </a:rPr>
              <a:t>risques de marché</a:t>
            </a:r>
            <a:r>
              <a:rPr lang="fr-FR" dirty="0" smtClean="0">
                <a:solidFill>
                  <a:srgbClr val="162A71"/>
                </a:solidFill>
                <a:latin typeface="Arial" charset="0"/>
                <a:ea typeface="ＭＳ Ｐゴシック" charset="-128"/>
              </a:rPr>
              <a:t> (VaR stressée, « Incremental Risk Charge », parts de titrisation en portefeuille de négociation)</a:t>
            </a:r>
          </a:p>
          <a:p>
            <a:pPr lvl="2" indent="-180000" algn="just">
              <a:spcBef>
                <a:spcPts val="0"/>
              </a:spcBef>
              <a:spcAft>
                <a:spcPts val="300"/>
              </a:spcAft>
              <a:buClr>
                <a:srgbClr val="FF9900"/>
              </a:buClr>
            </a:pPr>
            <a:endParaRPr lang="fr-FR" dirty="0" smtClean="0">
              <a:solidFill>
                <a:srgbClr val="162A71"/>
              </a:solidFill>
              <a:latin typeface="Arial" charset="0"/>
              <a:ea typeface="ＭＳ Ｐゴシック" charset="-128"/>
            </a:endParaRPr>
          </a:p>
          <a:p>
            <a:pPr marL="342000" indent="-342900" algn="just">
              <a:spcBef>
                <a:spcPts val="600"/>
              </a:spcBef>
              <a:spcAft>
                <a:spcPts val="600"/>
              </a:spcAft>
              <a:buClr>
                <a:srgbClr val="FF9900"/>
              </a:buClr>
              <a:buFont typeface="Wingdings" pitchFamily="2" charset="2"/>
              <a:buChar char="q"/>
            </a:pPr>
            <a:r>
              <a:rPr lang="fr-FR" dirty="0" smtClean="0">
                <a:solidFill>
                  <a:srgbClr val="162A71"/>
                </a:solidFill>
                <a:latin typeface="Arial" charset="0"/>
                <a:ea typeface="ＭＳ Ｐゴシック" charset="-128"/>
              </a:rPr>
              <a:t>Renforcement des exigences prudentielles concernant le </a:t>
            </a:r>
            <a:r>
              <a:rPr lang="fr-FR" b="1" dirty="0" smtClean="0">
                <a:solidFill>
                  <a:srgbClr val="162A71"/>
                </a:solidFill>
                <a:latin typeface="Arial" charset="0"/>
                <a:ea typeface="ＭＳ Ｐゴシック" charset="-128"/>
              </a:rPr>
              <a:t>risque de contrepartie</a:t>
            </a:r>
            <a:r>
              <a:rPr lang="fr-FR" dirty="0" smtClean="0">
                <a:solidFill>
                  <a:srgbClr val="162A71"/>
                </a:solidFill>
                <a:latin typeface="Arial" charset="0"/>
                <a:ea typeface="ＭＳ Ｐゴシック" charset="-128"/>
              </a:rPr>
              <a:t> (y compris les « Credit Value Adjustements »)</a:t>
            </a:r>
          </a:p>
          <a:p>
            <a:pPr lvl="2" indent="-180000" algn="just">
              <a:spcBef>
                <a:spcPts val="0"/>
              </a:spcBef>
              <a:spcAft>
                <a:spcPts val="300"/>
              </a:spcAft>
              <a:buClr>
                <a:srgbClr val="FF9900"/>
              </a:buClr>
              <a:buFont typeface="Arial" pitchFamily="34" charset="0"/>
              <a:buChar char="•"/>
            </a:pPr>
            <a:endParaRPr lang="fr-FR" dirty="0" smtClean="0">
              <a:solidFill>
                <a:srgbClr val="162A71"/>
              </a:solidFill>
              <a:latin typeface="Arial" pitchFamily="34" charset="0"/>
              <a:ea typeface="Times New Roman" pitchFamily="18" charset="0"/>
            </a:endParaRPr>
          </a:p>
          <a:p>
            <a:pPr marL="342000" indent="-342900" algn="just">
              <a:spcBef>
                <a:spcPts val="600"/>
              </a:spcBef>
              <a:spcAft>
                <a:spcPts val="600"/>
              </a:spcAft>
              <a:buClr>
                <a:srgbClr val="FF9900"/>
              </a:buClr>
              <a:buFont typeface="Wingdings" pitchFamily="2" charset="2"/>
              <a:buChar char="q"/>
            </a:pPr>
            <a:r>
              <a:rPr lang="fr-FR" dirty="0" smtClean="0">
                <a:solidFill>
                  <a:srgbClr val="162A71"/>
                </a:solidFill>
                <a:latin typeface="Arial" charset="0"/>
                <a:ea typeface="ＭＳ Ｐゴシック" charset="-128"/>
              </a:rPr>
              <a:t>Renforcement des exigences prudentielles relatives aux </a:t>
            </a:r>
            <a:r>
              <a:rPr lang="fr-FR" b="1" dirty="0" smtClean="0">
                <a:solidFill>
                  <a:srgbClr val="162A71"/>
                </a:solidFill>
                <a:latin typeface="Arial" charset="0"/>
                <a:ea typeface="ＭＳ Ｐゴシック" charset="-128"/>
              </a:rPr>
              <a:t>titrisations et re-titrisations</a:t>
            </a: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14</a:t>
            </a:fld>
            <a:endParaRPr lang="fr-FR" dirty="0"/>
          </a:p>
        </p:txBody>
      </p:sp>
      <p:sp>
        <p:nvSpPr>
          <p:cNvPr id="7" name="Rectangle 4"/>
          <p:cNvSpPr txBox="1">
            <a:spLocks noChangeArrowheads="1"/>
          </p:cNvSpPr>
          <p:nvPr/>
        </p:nvSpPr>
        <p:spPr bwMode="auto">
          <a:xfrm>
            <a:off x="539552" y="-27384"/>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63538" lvl="0" indent="-363538">
              <a:tabLst>
                <a:tab pos="363538" algn="l"/>
              </a:tabLst>
              <a:defRPr/>
            </a:pPr>
            <a:r>
              <a:rPr lang="fr-FR" sz="3200" b="1" kern="0" dirty="0" smtClean="0">
                <a:solidFill>
                  <a:srgbClr val="162A71"/>
                </a:solidFill>
              </a:rPr>
              <a:t>A. Renforcer la solvabilité (3/3)</a:t>
            </a:r>
            <a:endParaRPr lang="fr-FR" sz="3200" kern="0" dirty="0" smtClean="0">
              <a:solidFill>
                <a:srgbClr val="162A71"/>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43508" y="980728"/>
            <a:ext cx="8856984" cy="5328592"/>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0" lvl="1" algn="just" eaLnBrk="0" hangingPunct="0">
              <a:spcBef>
                <a:spcPts val="600"/>
              </a:spcBef>
              <a:spcAft>
                <a:spcPts val="600"/>
              </a:spcAft>
              <a:buClr>
                <a:srgbClr val="FF9900"/>
              </a:buClr>
              <a:defRPr/>
            </a:pPr>
            <a:r>
              <a:rPr lang="fr-FR" sz="1600" dirty="0" smtClean="0">
                <a:solidFill>
                  <a:srgbClr val="162A71"/>
                </a:solidFill>
                <a:latin typeface="Arial" charset="0"/>
                <a:ea typeface="ＭＳ Ｐゴシック" charset="-128"/>
              </a:rPr>
              <a:t>Proposition de mise en place d’un dispositif quantitatif, en complément des principes qualitatifs déjà applicables : </a:t>
            </a:r>
          </a:p>
          <a:p>
            <a:pPr marL="342000" lvl="1" indent="-342900" algn="just" eaLnBrk="0" hangingPunct="0">
              <a:spcBef>
                <a:spcPts val="600"/>
              </a:spcBef>
              <a:spcAft>
                <a:spcPts val="600"/>
              </a:spcAft>
              <a:buClr>
                <a:srgbClr val="FF9900"/>
              </a:buClr>
              <a:buFont typeface="Wingdings" pitchFamily="2" charset="2"/>
              <a:buChar char="q"/>
              <a:defRPr/>
            </a:pPr>
            <a:r>
              <a:rPr lang="fr-FR" sz="1600" b="1" dirty="0" smtClean="0">
                <a:solidFill>
                  <a:srgbClr val="162A71"/>
                </a:solidFill>
                <a:latin typeface="Arial" charset="0"/>
                <a:ea typeface="ＭＳ Ｐゴシック" charset="-128"/>
              </a:rPr>
              <a:t>Ratio de liquidité court terme (LCR)</a:t>
            </a:r>
          </a:p>
          <a:p>
            <a:pPr lvl="2" indent="-180000" algn="just">
              <a:spcBef>
                <a:spcPts val="0"/>
              </a:spcBef>
              <a:spcAft>
                <a:spcPts val="3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à l’horizon d’un mois, exigeant la détention d’actifs liquides de qualité et réellement disponibles </a:t>
            </a:r>
            <a:endParaRPr kumimoji="0" lang="fr-FR" sz="1600" i="0" u="none" strike="noStrike" cap="none" normalizeH="0" baseline="0" dirty="0" smtClean="0">
              <a:ln>
                <a:noFill/>
              </a:ln>
              <a:solidFill>
                <a:srgbClr val="162A71"/>
              </a:solidFill>
              <a:effectLst/>
              <a:latin typeface="Arial" pitchFamily="34" charset="0"/>
              <a:ea typeface="Times New Roman" pitchFamily="18" charset="0"/>
            </a:endParaRPr>
          </a:p>
          <a:p>
            <a:pPr marL="342000" indent="-342900" algn="just">
              <a:spcBef>
                <a:spcPts val="600"/>
              </a:spcBef>
              <a:spcAft>
                <a:spcPts val="600"/>
              </a:spcAft>
              <a:buClr>
                <a:srgbClr val="FF9900"/>
              </a:buClr>
              <a:buFont typeface="Wingdings" pitchFamily="2" charset="2"/>
              <a:buChar char="q"/>
            </a:pPr>
            <a:r>
              <a:rPr lang="fr-FR" sz="1600" b="1" dirty="0" smtClean="0">
                <a:solidFill>
                  <a:srgbClr val="162A71"/>
                </a:solidFill>
                <a:latin typeface="Arial" charset="0"/>
                <a:ea typeface="ＭＳ Ｐゴシック" charset="-128"/>
              </a:rPr>
              <a:t>Ratio structurel de transformation (NSFR)</a:t>
            </a:r>
          </a:p>
          <a:p>
            <a:pPr lvl="2" indent="-180000" algn="just">
              <a:spcBef>
                <a:spcPts val="0"/>
              </a:spcBef>
              <a:spcAft>
                <a:spcPts val="3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à l’horizon d’un an, limitant  le risque que des établissements s’exposent exagérément à des refinancements à court terme</a:t>
            </a:r>
          </a:p>
          <a:p>
            <a:pPr indent="-180000" algn="just">
              <a:spcBef>
                <a:spcPts val="0"/>
              </a:spcBef>
              <a:buClr>
                <a:srgbClr val="FF9900"/>
              </a:buClr>
            </a:pPr>
            <a:endParaRPr lang="fr-FR" sz="1600" dirty="0" smtClean="0">
              <a:solidFill>
                <a:srgbClr val="162A71"/>
              </a:solidFill>
              <a:latin typeface="Arial" charset="0"/>
              <a:ea typeface="ＭＳ Ｐゴシック" charset="-128"/>
            </a:endParaRPr>
          </a:p>
          <a:p>
            <a:pPr lvl="1" indent="-180000" algn="just">
              <a:spcBef>
                <a:spcPts val="0"/>
              </a:spcBef>
              <a:spcAft>
                <a:spcPts val="1200"/>
              </a:spcAft>
              <a:buClr>
                <a:srgbClr val="FF9900"/>
              </a:buClr>
              <a:buFont typeface="Wingdings" pitchFamily="2" charset="2"/>
              <a:buChar char="è"/>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Une harmonisation au</a:t>
            </a:r>
            <a:r>
              <a:rPr kumimoji="0" lang="fr-FR" sz="1600" b="1" i="0" u="none" strike="noStrike" cap="none" normalizeH="0" dirty="0" smtClean="0">
                <a:ln>
                  <a:noFill/>
                </a:ln>
                <a:solidFill>
                  <a:srgbClr val="162A71"/>
                </a:solidFill>
                <a:effectLst/>
                <a:latin typeface="Arial" pitchFamily="34" charset="0"/>
                <a:ea typeface="Times New Roman" pitchFamily="18" charset="0"/>
              </a:rPr>
              <a:t> niveau international de la surveillance du risque de liquidité constitue une incontestable avancée.</a:t>
            </a:r>
          </a:p>
          <a:p>
            <a:pPr lvl="1" indent="-180000" algn="just">
              <a:spcBef>
                <a:spcPts val="0"/>
              </a:spcBef>
              <a:spcAft>
                <a:spcPts val="1200"/>
              </a:spcAft>
              <a:buClr>
                <a:srgbClr val="FF9900"/>
              </a:buClr>
              <a:buFont typeface="Wingdings" pitchFamily="2" charset="2"/>
              <a:buChar char="è"/>
            </a:pPr>
            <a:r>
              <a:rPr lang="fr-FR" sz="1600" b="1" dirty="0" smtClean="0">
                <a:solidFill>
                  <a:srgbClr val="162A71"/>
                </a:solidFill>
                <a:latin typeface="Arial" pitchFamily="34" charset="0"/>
                <a:ea typeface="Times New Roman" pitchFamily="18" charset="0"/>
              </a:rPr>
              <a:t>Il importe que la définition des actifs dits « liquides » et les hypothèses de calcul du ratio structurel de transformation ne perturbent pas les systèmes économiques, notamment dans toute l’Europe continentale, dont le financement repose sur une forte intermédiation. Les discussions internationales se poursuivent à cet égard.</a:t>
            </a:r>
          </a:p>
          <a:p>
            <a:pPr lvl="1" indent="-180000" algn="just">
              <a:spcBef>
                <a:spcPts val="0"/>
              </a:spcBef>
              <a:spcAft>
                <a:spcPts val="1200"/>
              </a:spcAft>
              <a:buClr>
                <a:srgbClr val="FF9900"/>
              </a:buClr>
              <a:buFont typeface="Wingdings" pitchFamily="2" charset="2"/>
              <a:buChar char="è"/>
            </a:pPr>
            <a:r>
              <a:rPr lang="fr-FR" sz="1600" b="1" dirty="0" smtClean="0">
                <a:solidFill>
                  <a:srgbClr val="162A71"/>
                </a:solidFill>
                <a:latin typeface="Arial" pitchFamily="34" charset="0"/>
                <a:ea typeface="Times New Roman" pitchFamily="18" charset="0"/>
              </a:rPr>
              <a:t>Un effort important devra être déployé par les établissements, notamment français, pour se conformer à ce niveau dispositif. Ce sujet fait l’objet d’un examen attentif de toutes les parties concernées.</a:t>
            </a: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15</a:t>
            </a:fld>
            <a:endParaRPr lang="fr-FR" dirty="0"/>
          </a:p>
        </p:txBody>
      </p:sp>
      <p:sp>
        <p:nvSpPr>
          <p:cNvPr id="7" name="Rectangle 4"/>
          <p:cNvSpPr txBox="1">
            <a:spLocks noChangeArrowheads="1"/>
          </p:cNvSpPr>
          <p:nvPr/>
        </p:nvSpPr>
        <p:spPr bwMode="auto">
          <a:xfrm>
            <a:off x="539552" y="-27384"/>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63538" lvl="0" indent="-363538">
              <a:tabLst>
                <a:tab pos="363538" algn="l"/>
              </a:tabLst>
              <a:defRPr/>
            </a:pPr>
            <a:r>
              <a:rPr lang="fr-FR" sz="3200" b="1" kern="0" dirty="0" smtClean="0">
                <a:solidFill>
                  <a:srgbClr val="162A71"/>
                </a:solidFill>
                <a:latin typeface="+mj-lt"/>
                <a:ea typeface="+mj-ea"/>
                <a:cs typeface="+mj-cs"/>
              </a:rPr>
              <a:t>B. Améliorer la liquidité</a:t>
            </a:r>
            <a:endParaRPr kumimoji="0" lang="fr-FR" sz="3200" b="0" i="0" u="none" strike="noStrike" kern="0" cap="none" spc="0" normalizeH="0" baseline="0" noProof="0" dirty="0" smtClean="0">
              <a:ln>
                <a:noFill/>
              </a:ln>
              <a:solidFill>
                <a:srgbClr val="162A71"/>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43508" y="1052736"/>
            <a:ext cx="8856984" cy="5256584"/>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342000" lvl="1" indent="-342900" algn="just" eaLnBrk="0" hangingPunct="0">
              <a:spcBef>
                <a:spcPts val="600"/>
              </a:spcBef>
              <a:spcAft>
                <a:spcPts val="600"/>
              </a:spcAft>
              <a:buClr>
                <a:srgbClr val="FF9900"/>
              </a:buClr>
              <a:buFont typeface="Wingdings" pitchFamily="2" charset="2"/>
              <a:buChar char="q"/>
              <a:defRPr/>
            </a:pPr>
            <a:r>
              <a:rPr lang="fr-FR" sz="1600" dirty="0" smtClean="0">
                <a:solidFill>
                  <a:srgbClr val="162A71"/>
                </a:solidFill>
                <a:latin typeface="Arial" charset="0"/>
                <a:ea typeface="ＭＳ Ｐゴシック" charset="-128"/>
              </a:rPr>
              <a:t>Objectif de bâtir une mesure simple, transparente, insensible aux risques, venant en complément des mesures existantes</a:t>
            </a:r>
          </a:p>
          <a:p>
            <a:pPr lvl="2" indent="-180000" algn="just">
              <a:spcBef>
                <a:spcPts val="0"/>
              </a:spcBef>
              <a:spcAft>
                <a:spcPts val="3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Mesure fondée sur les expositions brutes de bilan et hors bilan, complémentaire à l’approche Bâle III</a:t>
            </a:r>
          </a:p>
          <a:p>
            <a:pPr marL="342000" lvl="1" indent="-342000" eaLnBrk="0" hangingPunct="0">
              <a:spcBef>
                <a:spcPts val="0"/>
              </a:spcBef>
              <a:spcAft>
                <a:spcPts val="600"/>
              </a:spcAft>
              <a:buClr>
                <a:srgbClr val="F7C765"/>
              </a:buClr>
              <a:defRPr/>
            </a:pPr>
            <a:endParaRPr kumimoji="0" lang="fr-FR" sz="1600" i="0" u="none" strike="noStrike" cap="none" normalizeH="0" baseline="0" dirty="0" smtClean="0">
              <a:ln>
                <a:noFill/>
              </a:ln>
              <a:solidFill>
                <a:srgbClr val="162A71"/>
              </a:solidFill>
              <a:effectLst/>
              <a:latin typeface="Arial" pitchFamily="34" charset="0"/>
              <a:ea typeface="Times New Roman" pitchFamily="18" charset="0"/>
            </a:endParaRPr>
          </a:p>
          <a:p>
            <a:pPr marL="342000" indent="-342900" algn="just">
              <a:spcBef>
                <a:spcPts val="600"/>
              </a:spcBef>
              <a:spcAft>
                <a:spcPts val="600"/>
              </a:spcAft>
              <a:buClr>
                <a:srgbClr val="FF9900"/>
              </a:buClr>
              <a:buFont typeface="Wingdings" pitchFamily="2" charset="2"/>
              <a:buChar char="q"/>
            </a:pPr>
            <a:r>
              <a:rPr lang="fr-FR" sz="1600" dirty="0" smtClean="0">
                <a:solidFill>
                  <a:srgbClr val="162A71"/>
                </a:solidFill>
                <a:latin typeface="Arial" charset="0"/>
                <a:ea typeface="ＭＳ Ｐゴシック" charset="-128"/>
              </a:rPr>
              <a:t>Le Comité de Bâle propose de tester un ratio plancher de 3% pendant une phase de « parallel run » de janvier 2013 à janvier 2017</a:t>
            </a:r>
          </a:p>
          <a:p>
            <a:pPr lvl="2" indent="-180000" algn="just">
              <a:spcBef>
                <a:spcPts val="0"/>
              </a:spcBef>
              <a:spcAft>
                <a:spcPts val="3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Numérateur = Tier 1</a:t>
            </a:r>
          </a:p>
          <a:p>
            <a:pPr lvl="2" indent="-180000" algn="just">
              <a:spcBef>
                <a:spcPts val="0"/>
              </a:spcBef>
              <a:spcAft>
                <a:spcPts val="3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banques devront communiquer le niveau de leur ratio de levier à partir de janvier 2005</a:t>
            </a:r>
          </a:p>
          <a:p>
            <a:pPr marL="342000" indent="-342900" algn="just">
              <a:spcBef>
                <a:spcPts val="600"/>
              </a:spcBef>
              <a:spcAft>
                <a:spcPts val="600"/>
              </a:spcAft>
              <a:buClr>
                <a:srgbClr val="FF9900"/>
              </a:buClr>
              <a:buFont typeface="Wingdings" pitchFamily="2" charset="2"/>
              <a:buChar char="q"/>
            </a:pPr>
            <a:r>
              <a:rPr lang="fr-FR" sz="1600" dirty="0" smtClean="0">
                <a:solidFill>
                  <a:srgbClr val="162A71"/>
                </a:solidFill>
                <a:latin typeface="Arial" charset="0"/>
                <a:ea typeface="ＭＳ Ｐゴシック" charset="-128"/>
              </a:rPr>
              <a:t>A l’issue de la phase de « parallel run », une analyse devra être faite pour décider si l’on inclut le respect de ce ratio de levier parmi les exigences de pilier 1 à compter de 2018, ou non car cette mesure présente, d’après nous, des limites notables.</a:t>
            </a: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16</a:t>
            </a:fld>
            <a:endParaRPr lang="fr-FR" dirty="0"/>
          </a:p>
        </p:txBody>
      </p:sp>
      <p:sp>
        <p:nvSpPr>
          <p:cNvPr id="7" name="Rectangle 4"/>
          <p:cNvSpPr txBox="1">
            <a:spLocks noChangeArrowheads="1"/>
          </p:cNvSpPr>
          <p:nvPr/>
        </p:nvSpPr>
        <p:spPr bwMode="auto">
          <a:xfrm>
            <a:off x="539552" y="-27384"/>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63538" lvl="0" indent="-363538">
              <a:tabLst>
                <a:tab pos="363538" algn="l"/>
              </a:tabLst>
              <a:defRPr/>
            </a:pPr>
            <a:r>
              <a:rPr lang="fr-FR" sz="3200" b="1" kern="0" dirty="0" smtClean="0">
                <a:solidFill>
                  <a:srgbClr val="162A71"/>
                </a:solidFill>
                <a:latin typeface="+mj-lt"/>
                <a:ea typeface="+mj-ea"/>
                <a:cs typeface="+mj-cs"/>
              </a:rPr>
              <a:t>C. Plafonner </a:t>
            </a:r>
            <a:r>
              <a:rPr lang="fr-FR" sz="3200" b="1" kern="0" noProof="0" dirty="0" smtClean="0">
                <a:solidFill>
                  <a:srgbClr val="162A71"/>
                </a:solidFill>
                <a:latin typeface="+mj-lt"/>
                <a:ea typeface="+mj-ea"/>
                <a:cs typeface="+mj-cs"/>
              </a:rPr>
              <a:t>les effets </a:t>
            </a:r>
            <a:r>
              <a:rPr lang="fr-FR" sz="3200" b="1" kern="0" dirty="0" smtClean="0">
                <a:solidFill>
                  <a:srgbClr val="162A71"/>
                </a:solidFill>
                <a:latin typeface="+mj-lt"/>
                <a:ea typeface="+mj-ea"/>
                <a:cs typeface="+mj-cs"/>
              </a:rPr>
              <a:t>de levier excessifs</a:t>
            </a:r>
            <a:endParaRPr kumimoji="0" lang="fr-FR" sz="3200" b="0" i="0" u="none" strike="noStrike" kern="0" cap="none" spc="0" normalizeH="0" baseline="0" noProof="0" dirty="0" smtClean="0">
              <a:ln>
                <a:noFill/>
              </a:ln>
              <a:solidFill>
                <a:srgbClr val="162A71"/>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143508" y="1196752"/>
            <a:ext cx="8856984" cy="4968552"/>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342000" lvl="1" indent="-342000" eaLnBrk="0" hangingPunct="0">
              <a:spcBef>
                <a:spcPts val="0"/>
              </a:spcBef>
              <a:spcAft>
                <a:spcPts val="600"/>
              </a:spcAft>
              <a:buClr>
                <a:srgbClr val="F7C765"/>
              </a:buClr>
              <a:defRPr/>
            </a:pPr>
            <a:r>
              <a:rPr lang="fr-FR" sz="2400" b="1" dirty="0" smtClean="0">
                <a:solidFill>
                  <a:srgbClr val="162A71"/>
                </a:solidFill>
                <a:latin typeface="Arial" charset="0"/>
                <a:ea typeface="ＭＳ Ｐゴシック" charset="-128"/>
              </a:rPr>
              <a:t>Réduire la procyclicité</a:t>
            </a:r>
          </a:p>
          <a:p>
            <a:pPr marL="342000" lvl="1" indent="-342900" algn="just" eaLnBrk="0" hangingPunct="0">
              <a:spcBef>
                <a:spcPts val="300"/>
              </a:spcBef>
              <a:spcAft>
                <a:spcPts val="300"/>
              </a:spcAft>
              <a:buClr>
                <a:srgbClr val="FF9900"/>
              </a:buClr>
              <a:buFont typeface="Wingdings" pitchFamily="2" charset="2"/>
              <a:buChar char="q"/>
              <a:defRPr/>
            </a:pPr>
            <a:r>
              <a:rPr lang="fr-FR" sz="1600" b="1" dirty="0" smtClean="0">
                <a:solidFill>
                  <a:srgbClr val="162A71"/>
                </a:solidFill>
                <a:latin typeface="Arial" charset="0"/>
                <a:ea typeface="ＭＳ Ｐゴシック" charset="-128"/>
              </a:rPr>
              <a:t>Provisionnement dynamique </a:t>
            </a:r>
          </a:p>
          <a:p>
            <a:pPr marL="342000" lvl="1" indent="-342900" algn="just" eaLnBrk="0" hangingPunct="0">
              <a:spcBef>
                <a:spcPts val="300"/>
              </a:spcBef>
              <a:spcAft>
                <a:spcPts val="300"/>
              </a:spcAft>
              <a:buClr>
                <a:srgbClr val="FF9900"/>
              </a:buClr>
              <a:buFont typeface="Wingdings" pitchFamily="2" charset="2"/>
              <a:buChar char="q"/>
              <a:defRPr/>
            </a:pPr>
            <a:r>
              <a:rPr lang="fr-FR" sz="1600" dirty="0" smtClean="0">
                <a:solidFill>
                  <a:srgbClr val="162A71"/>
                </a:solidFill>
                <a:latin typeface="Arial" charset="0"/>
                <a:ea typeface="ＭＳ Ｐゴシック" charset="-128"/>
              </a:rPr>
              <a:t>« Capital conservation buffer » de 2,5%</a:t>
            </a:r>
          </a:p>
          <a:p>
            <a:pPr marL="342000" indent="-342900" algn="just">
              <a:spcBef>
                <a:spcPts val="300"/>
              </a:spcBef>
              <a:spcAft>
                <a:spcPts val="300"/>
              </a:spcAft>
              <a:buClr>
                <a:srgbClr val="FF9900"/>
              </a:buClr>
              <a:buFont typeface="Wingdings" pitchFamily="2" charset="2"/>
              <a:buChar char="q"/>
            </a:pPr>
            <a:r>
              <a:rPr lang="fr-FR" sz="1600" dirty="0" smtClean="0">
                <a:solidFill>
                  <a:srgbClr val="162A71"/>
                </a:solidFill>
                <a:latin typeface="Arial" charset="0"/>
                <a:ea typeface="ＭＳ Ｐゴシック" charset="-128"/>
              </a:rPr>
              <a:t>Consultation conduite par la Commission européenne concernant le coussin contra-cyclique (« countercyclical buffer ») dans une fourchette allant de 0% à 2,5%, modulé en fonction d’un indicateur macroéconomique</a:t>
            </a:r>
          </a:p>
          <a:p>
            <a:pPr marL="342000" indent="-342900" algn="just">
              <a:spcBef>
                <a:spcPts val="600"/>
              </a:spcBef>
              <a:spcAft>
                <a:spcPts val="600"/>
              </a:spcAft>
              <a:buClr>
                <a:srgbClr val="FF9900"/>
              </a:buClr>
              <a:buFont typeface="Wingdings" pitchFamily="2" charset="2"/>
              <a:buChar char="q"/>
            </a:pPr>
            <a:endParaRPr lang="fr-FR" sz="800" dirty="0" smtClean="0">
              <a:solidFill>
                <a:srgbClr val="162A71"/>
              </a:solidFill>
              <a:latin typeface="Arial" pitchFamily="34" charset="0"/>
            </a:endParaRPr>
          </a:p>
          <a:p>
            <a:pPr marL="342000" lvl="1" indent="-342000" eaLnBrk="0" hangingPunct="0">
              <a:spcBef>
                <a:spcPts val="0"/>
              </a:spcBef>
              <a:spcAft>
                <a:spcPts val="600"/>
              </a:spcAft>
              <a:buClr>
                <a:srgbClr val="F7C765"/>
              </a:buClr>
              <a:defRPr/>
            </a:pPr>
            <a:r>
              <a:rPr lang="fr-FR" sz="2400" b="1" dirty="0" smtClean="0">
                <a:solidFill>
                  <a:srgbClr val="162A71"/>
                </a:solidFill>
                <a:latin typeface="Arial" charset="0"/>
                <a:ea typeface="ＭＳ Ｐゴシック" charset="-128"/>
              </a:rPr>
              <a:t>Minimiser le risque systémique</a:t>
            </a:r>
          </a:p>
          <a:p>
            <a:pPr marL="342000" lvl="1" indent="-342900" algn="just" eaLnBrk="0" hangingPunct="0">
              <a:spcBef>
                <a:spcPts val="300"/>
              </a:spcBef>
              <a:spcAft>
                <a:spcPts val="300"/>
              </a:spcAft>
              <a:buClr>
                <a:srgbClr val="FF9900"/>
              </a:buClr>
              <a:buFont typeface="Wingdings" pitchFamily="2" charset="2"/>
              <a:buChar char="q"/>
              <a:defRPr/>
            </a:pPr>
            <a:r>
              <a:rPr lang="fr-FR" sz="1600" dirty="0" smtClean="0">
                <a:solidFill>
                  <a:srgbClr val="162A71"/>
                </a:solidFill>
                <a:latin typeface="Arial" charset="0"/>
                <a:ea typeface="ＭＳ Ｐゴシック" charset="-128"/>
              </a:rPr>
              <a:t>Définition des institutions systémiques</a:t>
            </a:r>
          </a:p>
          <a:p>
            <a:pPr lvl="2" indent="-180000" algn="just" eaLnBrk="0" hangingPunct="0">
              <a:spcBef>
                <a:spcPts val="0"/>
              </a:spcBef>
              <a:spcAft>
                <a:spcPts val="0"/>
              </a:spcAft>
              <a:buClr>
                <a:srgbClr val="FF9900"/>
              </a:buClr>
              <a:buFont typeface="Arial" pitchFamily="34" charset="0"/>
              <a:buChar char="•"/>
              <a:defRPr/>
            </a:pPr>
            <a:r>
              <a:rPr lang="fr-FR" sz="1600" dirty="0" smtClean="0">
                <a:solidFill>
                  <a:srgbClr val="162A71"/>
                </a:solidFill>
                <a:latin typeface="Arial" pitchFamily="34" charset="0"/>
                <a:ea typeface="Times New Roman" pitchFamily="18" charset="0"/>
              </a:rPr>
              <a:t>Critères : sans se cantonner seulement aux grandes banques, l’approche du risque systémique doit prendre en compte tous les facteurs pertinents (interconnectivité, risque de concentration…)</a:t>
            </a:r>
          </a:p>
          <a:p>
            <a:pPr lvl="2" indent="-180000" algn="just" eaLnBrk="0" hangingPunct="0">
              <a:spcBef>
                <a:spcPts val="0"/>
              </a:spcBef>
              <a:spcAft>
                <a:spcPts val="0"/>
              </a:spcAft>
              <a:buClr>
                <a:srgbClr val="FF9900"/>
              </a:buClr>
              <a:buFont typeface="Arial" pitchFamily="34" charset="0"/>
              <a:buChar char="•"/>
              <a:defRPr/>
            </a:pPr>
            <a:r>
              <a:rPr lang="fr-FR" sz="1600" dirty="0" smtClean="0">
                <a:solidFill>
                  <a:srgbClr val="162A71"/>
                </a:solidFill>
                <a:latin typeface="Arial" pitchFamily="34" charset="0"/>
                <a:ea typeface="Times New Roman" pitchFamily="18" charset="0"/>
              </a:rPr>
              <a:t>Aléa moral</a:t>
            </a:r>
          </a:p>
          <a:p>
            <a:pPr marL="342000" lvl="1" indent="-342900" algn="just" eaLnBrk="0" hangingPunct="0">
              <a:spcBef>
                <a:spcPts val="300"/>
              </a:spcBef>
              <a:spcAft>
                <a:spcPts val="300"/>
              </a:spcAft>
              <a:buClr>
                <a:srgbClr val="FF9900"/>
              </a:buClr>
              <a:buFont typeface="Wingdings" pitchFamily="2" charset="2"/>
              <a:buChar char="q"/>
              <a:defRPr/>
            </a:pPr>
            <a:r>
              <a:rPr lang="fr-FR" sz="1600" dirty="0" smtClean="0">
                <a:solidFill>
                  <a:srgbClr val="162A71"/>
                </a:solidFill>
                <a:latin typeface="Arial" charset="0"/>
                <a:ea typeface="ＭＳ Ｐゴシック" charset="-128"/>
              </a:rPr>
              <a:t>Une vaste boîte à outils de mesures de prévention et de réaction doit être utilisée : </a:t>
            </a:r>
          </a:p>
          <a:p>
            <a:pPr lvl="2" indent="-180000" algn="just" eaLnBrk="0" hangingPunct="0">
              <a:spcBef>
                <a:spcPts val="0"/>
              </a:spcBef>
              <a:spcAft>
                <a:spcPts val="0"/>
              </a:spcAft>
              <a:buClr>
                <a:srgbClr val="FF9900"/>
              </a:buClr>
              <a:buFont typeface="Arial" pitchFamily="34" charset="0"/>
              <a:buChar char="•"/>
              <a:defRPr/>
            </a:pPr>
            <a:r>
              <a:rPr lang="fr-FR" sz="1600" dirty="0" smtClean="0">
                <a:solidFill>
                  <a:srgbClr val="162A71"/>
                </a:solidFill>
                <a:latin typeface="Arial" pitchFamily="34" charset="0"/>
                <a:ea typeface="Times New Roman" pitchFamily="18" charset="0"/>
              </a:rPr>
              <a:t>Dispositif de résolution de crise efficient</a:t>
            </a:r>
          </a:p>
          <a:p>
            <a:pPr lvl="2" indent="-180000" algn="just" eaLnBrk="0" hangingPunct="0">
              <a:spcBef>
                <a:spcPts val="0"/>
              </a:spcBef>
              <a:spcAft>
                <a:spcPts val="0"/>
              </a:spcAft>
              <a:buClr>
                <a:srgbClr val="FF9900"/>
              </a:buClr>
              <a:buFont typeface="Arial" pitchFamily="34" charset="0"/>
              <a:buChar char="•"/>
              <a:defRPr/>
            </a:pPr>
            <a:r>
              <a:rPr lang="fr-FR" sz="1600" dirty="0" smtClean="0">
                <a:solidFill>
                  <a:srgbClr val="162A71"/>
                </a:solidFill>
                <a:latin typeface="Arial" pitchFamily="34" charset="0"/>
                <a:ea typeface="Times New Roman" pitchFamily="18" charset="0"/>
              </a:rPr>
              <a:t>Supervision renforcée (« peer reviews »)</a:t>
            </a:r>
          </a:p>
          <a:p>
            <a:pPr lvl="2" indent="-180000" algn="just" eaLnBrk="0" hangingPunct="0">
              <a:spcBef>
                <a:spcPts val="0"/>
              </a:spcBef>
              <a:spcAft>
                <a:spcPts val="0"/>
              </a:spcAft>
              <a:buClr>
                <a:srgbClr val="FF9900"/>
              </a:buClr>
              <a:buFont typeface="Arial" pitchFamily="34" charset="0"/>
              <a:buChar char="•"/>
              <a:defRPr/>
            </a:pPr>
            <a:r>
              <a:rPr lang="fr-FR" sz="1600" dirty="0" smtClean="0">
                <a:solidFill>
                  <a:srgbClr val="162A71"/>
                </a:solidFill>
                <a:latin typeface="Arial" pitchFamily="34" charset="0"/>
                <a:ea typeface="Times New Roman" pitchFamily="18" charset="0"/>
              </a:rPr>
              <a:t>Plus grande utilisation d’infrastructures de marché robustes</a:t>
            </a:r>
          </a:p>
          <a:p>
            <a:pPr lvl="2" indent="-180000" algn="just" eaLnBrk="0" hangingPunct="0">
              <a:spcBef>
                <a:spcPts val="0"/>
              </a:spcBef>
              <a:spcAft>
                <a:spcPts val="0"/>
              </a:spcAft>
              <a:buClr>
                <a:srgbClr val="FF9900"/>
              </a:buClr>
              <a:buFont typeface="Arial" pitchFamily="34" charset="0"/>
              <a:buChar char="•"/>
              <a:defRPr/>
            </a:pPr>
            <a:endParaRPr lang="fr-FR" sz="1600" dirty="0" smtClean="0">
              <a:solidFill>
                <a:srgbClr val="162A71"/>
              </a:solidFill>
              <a:latin typeface="Arial" pitchFamily="34" charset="0"/>
              <a:ea typeface="Times New Roman" pitchFamily="18" charset="0"/>
            </a:endParaRP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17</a:t>
            </a:fld>
            <a:endParaRPr lang="fr-FR" dirty="0"/>
          </a:p>
        </p:txBody>
      </p:sp>
      <p:sp>
        <p:nvSpPr>
          <p:cNvPr id="7" name="Rectangle 4"/>
          <p:cNvSpPr txBox="1">
            <a:spLocks noChangeArrowheads="1"/>
          </p:cNvSpPr>
          <p:nvPr/>
        </p:nvSpPr>
        <p:spPr bwMode="auto">
          <a:xfrm>
            <a:off x="539552" y="188640"/>
            <a:ext cx="8604448" cy="8367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tabLst>
                <a:tab pos="363538" algn="l"/>
              </a:tabLst>
              <a:defRPr/>
            </a:pPr>
            <a:r>
              <a:rPr lang="fr-FR" sz="3200" b="1" kern="0" dirty="0" smtClean="0">
                <a:solidFill>
                  <a:srgbClr val="162A71"/>
                </a:solidFill>
                <a:latin typeface="+mj-lt"/>
                <a:ea typeface="+mj-ea"/>
                <a:cs typeface="+mj-cs"/>
              </a:rPr>
              <a:t>D. Réduire la procyclicité et minimiser le risque systémique</a:t>
            </a:r>
            <a:endParaRPr kumimoji="0" lang="fr-FR" sz="3200" b="0" i="0" u="none" strike="noStrike" kern="0" cap="none" spc="0" normalizeH="0" baseline="0" noProof="0" dirty="0" smtClean="0">
              <a:ln>
                <a:noFill/>
              </a:ln>
              <a:solidFill>
                <a:srgbClr val="162A71"/>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692696"/>
          </a:xfrm>
        </p:spPr>
        <p:txBody>
          <a:bodyPr/>
          <a:lstStyle/>
          <a:p>
            <a:pPr marL="363538" indent="-363538" algn="l" eaLnBrk="1" hangingPunct="1">
              <a:tabLst>
                <a:tab pos="363538" algn="l"/>
              </a:tabLst>
              <a:defRPr/>
            </a:pPr>
            <a:r>
              <a:rPr lang="fr-FR" sz="3200" b="1" dirty="0" smtClean="0">
                <a:solidFill>
                  <a:srgbClr val="162A71"/>
                </a:solidFill>
              </a:rPr>
              <a:t>E. Gouvernance et contrôle interne </a:t>
            </a:r>
          </a:p>
        </p:txBody>
      </p:sp>
      <p:sp>
        <p:nvSpPr>
          <p:cNvPr id="2051" name="Rectangle 3"/>
          <p:cNvSpPr>
            <a:spLocks noChangeArrowheads="1"/>
          </p:cNvSpPr>
          <p:nvPr/>
        </p:nvSpPr>
        <p:spPr bwMode="auto">
          <a:xfrm>
            <a:off x="143508" y="908720"/>
            <a:ext cx="8856984" cy="5184575"/>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162900" lvl="1" indent="-3429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Des défaillances souvent liées à une mauvaise gouvernance :</a:t>
            </a:r>
          </a:p>
          <a:p>
            <a:pPr marL="1077300" lvl="2" indent="-3429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Une mauvaise appréciation des risques</a:t>
            </a:r>
          </a:p>
          <a:p>
            <a:pPr marL="1077300" lvl="2" indent="-3429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Des incitations inappropriées :</a:t>
            </a:r>
            <a:r>
              <a:rPr lang="fr-FR" sz="1600" dirty="0" smtClean="0">
                <a:solidFill>
                  <a:srgbClr val="162A71"/>
                </a:solidFill>
                <a:latin typeface="Arial" pitchFamily="34" charset="0"/>
                <a:ea typeface="Times New Roman" pitchFamily="18" charset="0"/>
              </a:rPr>
              <a:t> rémunération, tarification </a:t>
            </a:r>
          </a:p>
          <a:p>
            <a:pPr marL="1077300" lvl="2" indent="-3429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Une mauvaise communication interne</a:t>
            </a:r>
          </a:p>
          <a:p>
            <a:pPr marL="1077300" lvl="2" indent="-3429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Un manque de discipline : </a:t>
            </a:r>
            <a:r>
              <a:rPr lang="fr-FR" sz="1600" dirty="0" smtClean="0">
                <a:solidFill>
                  <a:srgbClr val="162A71"/>
                </a:solidFill>
                <a:latin typeface="Arial" pitchFamily="34" charset="0"/>
                <a:ea typeface="Times New Roman" pitchFamily="18" charset="0"/>
              </a:rPr>
              <a:t>absence de sanctions lors des dépassements</a:t>
            </a:r>
          </a:p>
          <a:p>
            <a:pPr lvl="2" indent="-180000" algn="just">
              <a:spcBef>
                <a:spcPts val="0"/>
              </a:spcBef>
              <a:buClr>
                <a:srgbClr val="FF9900"/>
              </a:buClr>
              <a:buFont typeface="Wingdings" pitchFamily="2" charset="2"/>
              <a:buChar char="Ø"/>
            </a:pP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marL="162900" lvl="1" indent="-342900" algn="just">
              <a:spcBef>
                <a:spcPts val="0"/>
              </a:spcBef>
              <a:buClr>
                <a:srgbClr val="FF9900"/>
              </a:buClr>
              <a:buFont typeface="Wingdings" pitchFamily="2" charset="2"/>
              <a:buChar char="q"/>
            </a:pPr>
            <a:r>
              <a:rPr lang="fr-FR" sz="1600" dirty="0" smtClean="0">
                <a:solidFill>
                  <a:srgbClr val="162A71"/>
                </a:solidFill>
                <a:latin typeface="Arial" pitchFamily="34" charset="0"/>
                <a:ea typeface="Times New Roman" pitchFamily="18" charset="0"/>
              </a:rPr>
              <a:t>Des leçons évidentes : </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banques doivent améliorer leurs pratiques en matière de gouvernance.</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superviseurs doivent s’assurer que des principes de gouvernance de qualité sont effectivement appliqués.</a:t>
            </a:r>
          </a:p>
          <a:p>
            <a:pPr lvl="2" indent="-180000" algn="just">
              <a:spcBef>
                <a:spcPts val="0"/>
              </a:spcBef>
              <a:spcAft>
                <a:spcPts val="600"/>
              </a:spcAft>
              <a:buClr>
                <a:srgbClr val="FF9900"/>
              </a:buClr>
              <a:buFont typeface="Arial" pitchFamily="34" charset="0"/>
              <a:buChar char="•"/>
            </a:pPr>
            <a:endParaRPr lang="fr-FR" sz="1600" dirty="0" smtClean="0">
              <a:solidFill>
                <a:srgbClr val="162A71"/>
              </a:solidFill>
              <a:latin typeface="Arial" pitchFamily="34" charset="0"/>
              <a:ea typeface="Times New Roman" pitchFamily="18" charset="0"/>
            </a:endParaRPr>
          </a:p>
          <a:p>
            <a:pPr marL="162900" lvl="1" indent="-342900" algn="just">
              <a:spcBef>
                <a:spcPts val="0"/>
              </a:spcBef>
              <a:buClr>
                <a:srgbClr val="FF9900"/>
              </a:buClr>
              <a:buFont typeface="Wingdings" pitchFamily="2" charset="2"/>
              <a:buChar char="q"/>
            </a:pPr>
            <a:r>
              <a:rPr lang="fr-FR" sz="1600" dirty="0" smtClean="0">
                <a:solidFill>
                  <a:srgbClr val="162A71"/>
                </a:solidFill>
                <a:latin typeface="Arial" pitchFamily="34" charset="0"/>
                <a:ea typeface="Times New Roman" pitchFamily="18" charset="0"/>
              </a:rPr>
              <a:t>Dans la nouvelle régulation, l’accent est mis sur : </a:t>
            </a:r>
          </a:p>
          <a:p>
            <a:pPr lvl="2" indent="-1800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La cohérence, l’intégrité et l’éthique</a:t>
            </a:r>
          </a:p>
          <a:p>
            <a:pPr lvl="2" indent="-1800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Des processus de gestion des risques rigoureux et suivis avec discipline</a:t>
            </a:r>
          </a:p>
          <a:p>
            <a:pPr lvl="2" indent="-1800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Une vraie transparence sur les sujets de gouvernance</a:t>
            </a: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18</a:t>
            </a:fld>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692696"/>
          </a:xfrm>
        </p:spPr>
        <p:txBody>
          <a:bodyPr/>
          <a:lstStyle/>
          <a:p>
            <a:pPr marL="363538" indent="-363538" algn="l" eaLnBrk="1" hangingPunct="1">
              <a:tabLst>
                <a:tab pos="363538" algn="l"/>
              </a:tabLst>
              <a:defRPr/>
            </a:pPr>
            <a:r>
              <a:rPr lang="fr-FR" sz="3200" b="1" dirty="0" smtClean="0">
                <a:solidFill>
                  <a:srgbClr val="162A71"/>
                </a:solidFill>
              </a:rPr>
              <a:t>E. Gouvernance et contrôle interne </a:t>
            </a:r>
          </a:p>
        </p:txBody>
      </p:sp>
      <p:sp>
        <p:nvSpPr>
          <p:cNvPr id="2051" name="Rectangle 3"/>
          <p:cNvSpPr>
            <a:spLocks noChangeArrowheads="1"/>
          </p:cNvSpPr>
          <p:nvPr/>
        </p:nvSpPr>
        <p:spPr bwMode="auto">
          <a:xfrm>
            <a:off x="143508" y="908720"/>
            <a:ext cx="8856984" cy="5184575"/>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342000" lvl="1" indent="-3420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Les initiatives engagées pour améliorer la gouvernance et le contrôle interne :</a:t>
            </a:r>
          </a:p>
          <a:p>
            <a:pPr lvl="2" indent="-1800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Comité de Bâle : Principles for enhancing corporate governance</a:t>
            </a:r>
          </a:p>
          <a:p>
            <a:pPr lvl="2" indent="-180000" algn="just">
              <a:spcBef>
                <a:spcPts val="0"/>
              </a:spcBef>
              <a:spcAft>
                <a:spcPts val="600"/>
              </a:spcAft>
              <a:buClr>
                <a:srgbClr val="FF9900"/>
              </a:buClr>
              <a:buFont typeface="Arial" pitchFamily="34" charset="0"/>
              <a:buChar char="•"/>
            </a:pPr>
            <a:r>
              <a:rPr lang="fr-FR" sz="1600" b="1" dirty="0" smtClean="0">
                <a:solidFill>
                  <a:srgbClr val="162A71"/>
                </a:solidFill>
                <a:latin typeface="Arial" pitchFamily="34" charset="0"/>
                <a:ea typeface="Times New Roman" pitchFamily="18" charset="0"/>
              </a:rPr>
              <a:t>CEBS : révision des « guidelines on corporate governance »</a:t>
            </a:r>
          </a:p>
          <a:p>
            <a:pPr lvl="2" indent="-180000" algn="just">
              <a:spcBef>
                <a:spcPts val="0"/>
              </a:spcBef>
              <a:buClr>
                <a:srgbClr val="FF9900"/>
              </a:buClr>
              <a:buFont typeface="Wingdings" pitchFamily="2" charset="2"/>
              <a:buChar char="Ø"/>
            </a:pP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marL="342000" lvl="1" indent="-3420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Des risques gérés de manière rigoureuse :</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risques doivent être identifiés et suivis au niveau du groupe comme au niveau de chaque entité individuelle.</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banques doivent avoir une fonction gestion des risques </a:t>
            </a:r>
            <a:r>
              <a:rPr lang="fr-FR" sz="1600" b="1" dirty="0" smtClean="0">
                <a:solidFill>
                  <a:srgbClr val="162A71"/>
                </a:solidFill>
                <a:latin typeface="Arial" pitchFamily="34" charset="0"/>
                <a:ea typeface="Times New Roman" pitchFamily="18" charset="0"/>
              </a:rPr>
              <a:t>indépendante</a:t>
            </a:r>
            <a:r>
              <a:rPr lang="fr-FR" sz="1600" dirty="0" smtClean="0">
                <a:solidFill>
                  <a:srgbClr val="162A71"/>
                </a:solidFill>
                <a:latin typeface="Arial" pitchFamily="34" charset="0"/>
                <a:ea typeface="Times New Roman" pitchFamily="18" charset="0"/>
              </a:rPr>
              <a:t>, sous la direction d’un responsable des risques ayant accès au Conseil. </a:t>
            </a:r>
            <a:r>
              <a:rPr lang="fr-FR" sz="1600" b="1" dirty="0" smtClean="0">
                <a:solidFill>
                  <a:srgbClr val="162A71"/>
                </a:solidFill>
                <a:latin typeface="Arial" pitchFamily="34" charset="0"/>
                <a:ea typeface="Times New Roman" pitchFamily="18" charset="0"/>
              </a:rPr>
              <a:t>Cette fonction gestion des risques doit avoir le positionnement, l’autorité et les ressources nécessaires</a:t>
            </a:r>
            <a:r>
              <a:rPr lang="fr-FR" sz="1600" dirty="0" smtClean="0">
                <a:solidFill>
                  <a:srgbClr val="162A71"/>
                </a:solidFill>
                <a:latin typeface="Arial" pitchFamily="34" charset="0"/>
                <a:ea typeface="Times New Roman" pitchFamily="18" charset="0"/>
              </a:rPr>
              <a:t>.  </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systèmes de gestion des risques et de contrôle interne de la banque doivent évoluer avec sa taille et son profil de risque, ainsi qu’avec les changements de l’environnement.</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La communication relative aux risques doit être sincère et sans délai, à travers l’ensemble de la banque comme vers le Conseil.</a:t>
            </a:r>
            <a:endParaRPr kumimoji="0" lang="fr-FR" sz="1600" i="0" u="none" strike="noStrike" cap="none" normalizeH="0" baseline="0" dirty="0" smtClean="0">
              <a:ln>
                <a:noFill/>
              </a:ln>
              <a:solidFill>
                <a:srgbClr val="162A71"/>
              </a:solidFill>
              <a:effectLst/>
              <a:latin typeface="Arial" pitchFamily="34" charset="0"/>
              <a:ea typeface="Times New Roman" pitchFamily="18" charset="0"/>
            </a:endParaRP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19</a:t>
            </a:fld>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9552" y="0"/>
            <a:ext cx="8351837" cy="762000"/>
          </a:xfrm>
          <a:prstGeom prst="rect">
            <a:avLst/>
          </a:prstGeom>
          <a:noFill/>
          <a:ln w="9525">
            <a:noFill/>
            <a:miter lim="800000"/>
            <a:headEnd/>
            <a:tailEnd/>
          </a:ln>
        </p:spPr>
        <p:txBody>
          <a:bodyPr/>
          <a:lstStyle/>
          <a:p>
            <a:pPr>
              <a:lnSpc>
                <a:spcPct val="130000"/>
              </a:lnSpc>
            </a:pPr>
            <a:r>
              <a:rPr lang="fr-FR" sz="2800" b="1" dirty="0" smtClean="0">
                <a:solidFill>
                  <a:srgbClr val="162A71"/>
                </a:solidFill>
              </a:rPr>
              <a:t>Sommaire</a:t>
            </a:r>
            <a:endParaRPr lang="fr-FR" sz="2800" b="1" dirty="0">
              <a:solidFill>
                <a:srgbClr val="162A71"/>
              </a:solidFill>
            </a:endParaRPr>
          </a:p>
        </p:txBody>
      </p:sp>
      <p:sp>
        <p:nvSpPr>
          <p:cNvPr id="4099" name="Rectangle 3"/>
          <p:cNvSpPr>
            <a:spLocks noChangeArrowheads="1"/>
          </p:cNvSpPr>
          <p:nvPr/>
        </p:nvSpPr>
        <p:spPr bwMode="auto">
          <a:xfrm>
            <a:off x="539552" y="980728"/>
            <a:ext cx="8496944" cy="4714875"/>
          </a:xfrm>
          <a:prstGeom prst="rect">
            <a:avLst/>
          </a:prstGeom>
          <a:noFill/>
          <a:ln w="9525">
            <a:noFill/>
            <a:miter lim="800000"/>
            <a:headEnd/>
            <a:tailEnd/>
          </a:ln>
        </p:spPr>
        <p:txBody>
          <a:bodyPr/>
          <a:lstStyle/>
          <a:p>
            <a:pPr algn="ctr">
              <a:spcBef>
                <a:spcPct val="20000"/>
              </a:spcBef>
              <a:spcAft>
                <a:spcPts val="0"/>
              </a:spcAft>
              <a:buClr>
                <a:schemeClr val="tx1"/>
              </a:buClr>
            </a:pPr>
            <a:r>
              <a:rPr lang="fr-FR" sz="2400" i="1" dirty="0" smtClean="0">
                <a:solidFill>
                  <a:srgbClr val="162A71"/>
                </a:solidFill>
              </a:rPr>
              <a:t>« Régulation bancaire et financière :</a:t>
            </a:r>
          </a:p>
          <a:p>
            <a:pPr algn="ctr">
              <a:spcBef>
                <a:spcPct val="20000"/>
              </a:spcBef>
              <a:spcAft>
                <a:spcPts val="0"/>
              </a:spcAft>
              <a:buClr>
                <a:schemeClr val="tx1"/>
              </a:buClr>
            </a:pPr>
            <a:r>
              <a:rPr lang="fr-FR" sz="2400" i="1" dirty="0" smtClean="0">
                <a:solidFill>
                  <a:srgbClr val="162A71"/>
                </a:solidFill>
              </a:rPr>
              <a:t>Une nouvelle donne post crise ? »</a:t>
            </a:r>
          </a:p>
          <a:p>
            <a:pPr marL="609600" indent="-609600">
              <a:spcBef>
                <a:spcPct val="20000"/>
              </a:spcBef>
              <a:buClr>
                <a:schemeClr val="tx1"/>
              </a:buClr>
            </a:pPr>
            <a:endParaRPr lang="fr-FR" sz="2400" dirty="0"/>
          </a:p>
          <a:p>
            <a:pPr marL="609600" indent="-609600">
              <a:spcBef>
                <a:spcPct val="20000"/>
              </a:spcBef>
              <a:buClr>
                <a:schemeClr val="tx1"/>
              </a:buClr>
            </a:pPr>
            <a:endParaRPr lang="fr-FR" sz="2400" dirty="0"/>
          </a:p>
          <a:p>
            <a:pPr marL="457200" indent="-457200">
              <a:spcAft>
                <a:spcPts val="1200"/>
              </a:spcAft>
              <a:buClr>
                <a:srgbClr val="162A71"/>
              </a:buClr>
              <a:buFont typeface="Arial" pitchFamily="34" charset="0"/>
              <a:buAutoNum type="arabicPeriod"/>
            </a:pPr>
            <a:r>
              <a:rPr lang="fr-FR" sz="2600" b="1" dirty="0" smtClean="0">
                <a:solidFill>
                  <a:srgbClr val="162A71"/>
                </a:solidFill>
                <a:ea typeface="ＭＳ Ｐゴシック" charset="-128"/>
              </a:rPr>
              <a:t>Une architecture de supervision consolidée</a:t>
            </a:r>
            <a:endParaRPr lang="fr-FR" sz="2600" b="1" dirty="0">
              <a:solidFill>
                <a:srgbClr val="162A71"/>
              </a:solidFill>
              <a:ea typeface="ＭＳ Ｐゴシック" charset="-128"/>
            </a:endParaRPr>
          </a:p>
          <a:p>
            <a:pPr marL="457200" indent="-457200">
              <a:spcAft>
                <a:spcPts val="1200"/>
              </a:spcAft>
              <a:buClr>
                <a:srgbClr val="162A71"/>
              </a:buClr>
              <a:buFont typeface="Arial" pitchFamily="34" charset="0"/>
              <a:buAutoNum type="arabicPeriod"/>
            </a:pPr>
            <a:r>
              <a:rPr lang="fr-FR" sz="2600" b="1" dirty="0" smtClean="0">
                <a:solidFill>
                  <a:srgbClr val="162A71"/>
                </a:solidFill>
                <a:ea typeface="ＭＳ Ｐゴシック" charset="-128"/>
              </a:rPr>
              <a:t>Un cadre réglementaire renforcé</a:t>
            </a:r>
          </a:p>
        </p:txBody>
      </p:sp>
      <p:sp>
        <p:nvSpPr>
          <p:cNvPr id="4" name="Espace réservé du numéro de diapositive 3"/>
          <p:cNvSpPr>
            <a:spLocks noGrp="1"/>
          </p:cNvSpPr>
          <p:nvPr>
            <p:ph type="sldNum" sz="quarter" idx="12"/>
          </p:nvPr>
        </p:nvSpPr>
        <p:spPr/>
        <p:txBody>
          <a:bodyPr/>
          <a:lstStyle/>
          <a:p>
            <a:pPr>
              <a:defRPr/>
            </a:pPr>
            <a:fld id="{E07FFD69-070D-46AA-A7D0-1332D8937284}" type="slidenum">
              <a:rPr lang="fr-FR" smtClean="0"/>
              <a:pPr>
                <a:defRPr/>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692696"/>
          </a:xfrm>
        </p:spPr>
        <p:txBody>
          <a:bodyPr/>
          <a:lstStyle/>
          <a:p>
            <a:pPr marL="363538" indent="-363538" algn="l" eaLnBrk="1" hangingPunct="1">
              <a:tabLst>
                <a:tab pos="363538" algn="l"/>
              </a:tabLst>
              <a:defRPr/>
            </a:pPr>
            <a:r>
              <a:rPr lang="fr-FR" sz="3200" b="1" dirty="0" smtClean="0">
                <a:solidFill>
                  <a:srgbClr val="162A71"/>
                </a:solidFill>
              </a:rPr>
              <a:t>F. Rémunérations </a:t>
            </a:r>
          </a:p>
        </p:txBody>
      </p:sp>
      <p:sp>
        <p:nvSpPr>
          <p:cNvPr id="2051" name="Rectangle 3"/>
          <p:cNvSpPr>
            <a:spLocks noChangeArrowheads="1"/>
          </p:cNvSpPr>
          <p:nvPr/>
        </p:nvSpPr>
        <p:spPr bwMode="auto">
          <a:xfrm>
            <a:off x="143508" y="908720"/>
            <a:ext cx="8856984" cy="5184575"/>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t" anchorCtr="0" compatLnSpc="1">
            <a:prstTxWarp prst="textNoShape">
              <a:avLst/>
            </a:prstTxWarp>
            <a:noAutofit/>
          </a:bodyPr>
          <a:lstStyle/>
          <a:p>
            <a:pPr marL="342000" lvl="1" indent="-3420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La France a eu un rôle moteur dans l’amélioration du cadre de régulation en matière de rémunération. </a:t>
            </a:r>
          </a:p>
          <a:p>
            <a:pPr marL="342000" lvl="1" indent="-3420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La politique de rémunération doit contribuer à la maîtrise des risques (dispositions de l’arrêté du 3 novembre 2009 introduites dans le règlement n° 97-02 relatif au contrôle interne) :</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 montant et la répartition de l’enveloppe consacrée à la rémunération variable au sein de l’entreprise doivent prendre en compte l’ensemble des risques et des coûts (capital, liquidité,…) nécessaires pour les couvrir.</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 montant total des rémunérations variables ne doit pas entraver la capacité des entreprises à renforcer leurs fonds propres.</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Les entreprises doivent pouvoir réduire significativement le montant des rémunérations variables attribuées au titre des exercices où des pertes seraient constatées.</a:t>
            </a:r>
          </a:p>
          <a:p>
            <a:pPr lvl="2" indent="-180000" algn="just">
              <a:spcBef>
                <a:spcPts val="0"/>
              </a:spcBef>
              <a:spcAft>
                <a:spcPts val="600"/>
              </a:spcAft>
              <a:buClr>
                <a:srgbClr val="FF9900"/>
              </a:buClr>
              <a:buFont typeface="Arial" pitchFamily="34" charset="0"/>
              <a:buChar char="•"/>
            </a:pPr>
            <a:r>
              <a:rPr lang="fr-FR" sz="1600" dirty="0" smtClean="0">
                <a:solidFill>
                  <a:srgbClr val="162A71"/>
                </a:solidFill>
                <a:latin typeface="Arial" pitchFamily="34" charset="0"/>
                <a:ea typeface="Times New Roman" pitchFamily="18" charset="0"/>
              </a:rPr>
              <a:t>La rémunération des personnels des unités chargées de la validation des opérations doit être fixée de façon indépendante de celle des lignes de métier contrôlées, afin d’éviter les conflits d’intérêt. Le niveau des rémunérations associées doit être suffisant pour disposer de personnels qualifiés et expérimentés, notamment par rapport à ceux en charge de l’engagement des opérations.</a:t>
            </a:r>
          </a:p>
          <a:p>
            <a:pPr marL="342000" lvl="1" indent="-342000" algn="just" eaLnBrk="0" hangingPunct="0">
              <a:spcBef>
                <a:spcPts val="0"/>
              </a:spcBef>
              <a:buClr>
                <a:srgbClr val="FF9900"/>
              </a:buClr>
              <a:buFont typeface="Wingdings" pitchFamily="2" charset="2"/>
              <a:buChar char="q"/>
              <a:defRPr/>
            </a:pPr>
            <a:r>
              <a:rPr lang="fr-FR" sz="1600" dirty="0" smtClean="0">
                <a:solidFill>
                  <a:srgbClr val="162A71"/>
                </a:solidFill>
                <a:latin typeface="Arial" pitchFamily="34" charset="0"/>
                <a:ea typeface="Times New Roman" pitchFamily="18" charset="0"/>
              </a:rPr>
              <a:t>Le volet rémunération de la directive CRD3 devra être transposé avant le 1</a:t>
            </a:r>
            <a:r>
              <a:rPr lang="fr-FR" sz="1600" baseline="30000" dirty="0" smtClean="0">
                <a:solidFill>
                  <a:srgbClr val="162A71"/>
                </a:solidFill>
                <a:latin typeface="Arial" pitchFamily="34" charset="0"/>
                <a:ea typeface="Times New Roman" pitchFamily="18" charset="0"/>
              </a:rPr>
              <a:t>er</a:t>
            </a:r>
            <a:r>
              <a:rPr lang="fr-FR" sz="1600" dirty="0" smtClean="0">
                <a:solidFill>
                  <a:srgbClr val="162A71"/>
                </a:solidFill>
                <a:latin typeface="Arial" pitchFamily="34" charset="0"/>
                <a:ea typeface="Times New Roman" pitchFamily="18" charset="0"/>
              </a:rPr>
              <a:t> janvier 2011.</a:t>
            </a: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20</a:t>
            </a:fld>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contenu 2"/>
          <p:cNvSpPr>
            <a:spLocks noGrp="1"/>
          </p:cNvSpPr>
          <p:nvPr>
            <p:ph idx="4294967295"/>
          </p:nvPr>
        </p:nvSpPr>
        <p:spPr>
          <a:xfrm>
            <a:off x="467544" y="4149080"/>
            <a:ext cx="7991475" cy="792311"/>
          </a:xfrm>
        </p:spPr>
        <p:txBody>
          <a:bodyPr/>
          <a:lstStyle/>
          <a:p>
            <a:pPr marL="241300" indent="-188913" algn="ctr" eaLnBrk="1" hangingPunct="1">
              <a:spcBef>
                <a:spcPct val="0"/>
              </a:spcBef>
              <a:buFontTx/>
              <a:buNone/>
            </a:pPr>
            <a:r>
              <a:rPr lang="fr-FR" sz="4000" dirty="0" smtClean="0">
                <a:solidFill>
                  <a:srgbClr val="162A71"/>
                </a:solidFill>
                <a:cs typeface="Arial" charset="0"/>
              </a:rPr>
              <a:t>Merci de votre attention</a:t>
            </a:r>
          </a:p>
          <a:p>
            <a:pPr marL="241300" indent="-188913" algn="ctr" eaLnBrk="1" hangingPunct="1">
              <a:spcBef>
                <a:spcPct val="0"/>
              </a:spcBef>
              <a:buFontTx/>
              <a:buNone/>
            </a:pPr>
            <a:endParaRPr lang="fr-FR" sz="4000" dirty="0" smtClean="0">
              <a:cs typeface="Arial" charset="0"/>
            </a:endParaRPr>
          </a:p>
          <a:p>
            <a:pPr marL="241300" indent="-188913" algn="ctr" eaLnBrk="1" hangingPunct="1">
              <a:spcBef>
                <a:spcPct val="0"/>
              </a:spcBef>
            </a:pPr>
            <a:endParaRPr lang="en-GB" sz="4000" dirty="0" smtClean="0">
              <a:cs typeface="Times New Roman" pitchFamily="18" charset="0"/>
            </a:endParaRPr>
          </a:p>
        </p:txBody>
      </p:sp>
      <p:sp>
        <p:nvSpPr>
          <p:cNvPr id="36867" name="Titre 1"/>
          <p:cNvSpPr>
            <a:spLocks/>
          </p:cNvSpPr>
          <p:nvPr/>
        </p:nvSpPr>
        <p:spPr bwMode="auto">
          <a:xfrm>
            <a:off x="684213" y="260350"/>
            <a:ext cx="8208962" cy="649288"/>
          </a:xfrm>
          <a:prstGeom prst="rect">
            <a:avLst/>
          </a:prstGeom>
          <a:noFill/>
          <a:ln w="9525">
            <a:noFill/>
            <a:miter lim="800000"/>
            <a:headEnd/>
            <a:tailEnd/>
          </a:ln>
        </p:spPr>
        <p:txBody>
          <a:bodyPr/>
          <a:lstStyle/>
          <a:p>
            <a:endParaRPr lang="fr-FR" sz="2400" b="1" dirty="0">
              <a:solidFill>
                <a:schemeClr val="tx2"/>
              </a:solidFill>
              <a:sym typeface="Wingdings 3" pitchFamily="18" charset="2"/>
            </a:endParaRPr>
          </a:p>
        </p:txBody>
      </p:sp>
      <p:pic>
        <p:nvPicPr>
          <p:cNvPr id="4" name="Image 3"/>
          <p:cNvPicPr/>
          <p:nvPr/>
        </p:nvPicPr>
        <p:blipFill>
          <a:blip r:embed="rId3" cstate="print"/>
          <a:srcRect/>
          <a:stretch>
            <a:fillRect/>
          </a:stretch>
        </p:blipFill>
        <p:spPr bwMode="auto">
          <a:xfrm>
            <a:off x="2555776" y="1772816"/>
            <a:ext cx="3240360" cy="1872208"/>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21</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9552" y="0"/>
            <a:ext cx="8351837" cy="762000"/>
          </a:xfrm>
          <a:prstGeom prst="rect">
            <a:avLst/>
          </a:prstGeom>
          <a:noFill/>
          <a:ln w="9525">
            <a:noFill/>
            <a:miter lim="800000"/>
            <a:headEnd/>
            <a:tailEnd/>
          </a:ln>
        </p:spPr>
        <p:txBody>
          <a:bodyPr/>
          <a:lstStyle/>
          <a:p>
            <a:pPr>
              <a:lnSpc>
                <a:spcPct val="130000"/>
              </a:lnSpc>
            </a:pPr>
            <a:r>
              <a:rPr lang="fr-FR" sz="2800" b="1" dirty="0" smtClean="0">
                <a:solidFill>
                  <a:srgbClr val="162A71"/>
                </a:solidFill>
              </a:rPr>
              <a:t>Sommaire</a:t>
            </a:r>
            <a:endParaRPr lang="fr-FR" sz="2800" b="1" dirty="0">
              <a:solidFill>
                <a:schemeClr val="tx2"/>
              </a:solidFill>
            </a:endParaRPr>
          </a:p>
        </p:txBody>
      </p:sp>
      <p:sp>
        <p:nvSpPr>
          <p:cNvPr id="4099" name="Rectangle 3"/>
          <p:cNvSpPr>
            <a:spLocks noChangeArrowheads="1"/>
          </p:cNvSpPr>
          <p:nvPr/>
        </p:nvSpPr>
        <p:spPr bwMode="auto">
          <a:xfrm>
            <a:off x="539552" y="980728"/>
            <a:ext cx="8496944" cy="4714875"/>
          </a:xfrm>
          <a:prstGeom prst="rect">
            <a:avLst/>
          </a:prstGeom>
          <a:noFill/>
          <a:ln w="9525">
            <a:noFill/>
            <a:miter lim="800000"/>
            <a:headEnd/>
            <a:tailEnd/>
          </a:ln>
        </p:spPr>
        <p:txBody>
          <a:bodyPr/>
          <a:lstStyle/>
          <a:p>
            <a:pPr marL="609600" indent="-609600">
              <a:spcBef>
                <a:spcPct val="20000"/>
              </a:spcBef>
              <a:buClr>
                <a:schemeClr val="tx1"/>
              </a:buClr>
            </a:pPr>
            <a:endParaRPr lang="fr-FR" sz="2400" dirty="0"/>
          </a:p>
          <a:p>
            <a:pPr marL="609600" indent="-609600">
              <a:spcBef>
                <a:spcPct val="20000"/>
              </a:spcBef>
              <a:buClr>
                <a:schemeClr val="tx1"/>
              </a:buClr>
            </a:pPr>
            <a:endParaRPr lang="fr-FR" sz="2400" dirty="0"/>
          </a:p>
          <a:p>
            <a:pPr marL="457200" indent="-457200">
              <a:spcAft>
                <a:spcPts val="1200"/>
              </a:spcAft>
              <a:buClr>
                <a:srgbClr val="FF0000"/>
              </a:buClr>
              <a:buFont typeface="Arial" pitchFamily="34" charset="0"/>
              <a:buAutoNum type="arabicPeriod"/>
            </a:pPr>
            <a:r>
              <a:rPr lang="fr-FR" sz="2600" b="1" dirty="0" smtClean="0">
                <a:solidFill>
                  <a:srgbClr val="FF0000"/>
                </a:solidFill>
                <a:ea typeface="ＭＳ Ｐゴシック" charset="-128"/>
              </a:rPr>
              <a:t>Une architecture de supervision consolidée</a:t>
            </a:r>
            <a:endParaRPr lang="fr-FR" sz="2600" b="1" dirty="0">
              <a:solidFill>
                <a:srgbClr val="FF0000"/>
              </a:solidFill>
              <a:ea typeface="ＭＳ Ｐゴシック" charset="-128"/>
            </a:endParaRPr>
          </a:p>
          <a:p>
            <a:pPr marL="457200" indent="-457200">
              <a:spcAft>
                <a:spcPts val="1200"/>
              </a:spcAft>
              <a:buClr>
                <a:srgbClr val="A1ADD4"/>
              </a:buClr>
              <a:buFontTx/>
              <a:buAutoNum type="arabicPeriod" startAt="2"/>
            </a:pPr>
            <a:r>
              <a:rPr lang="fr-FR" sz="2600" b="1" dirty="0" smtClean="0">
                <a:solidFill>
                  <a:srgbClr val="A1ADD4"/>
                </a:solidFill>
                <a:ea typeface="ＭＳ Ｐゴシック" charset="-128"/>
              </a:rPr>
              <a:t>Un cadre réglementaire renforcé</a:t>
            </a:r>
          </a:p>
        </p:txBody>
      </p:sp>
      <p:sp>
        <p:nvSpPr>
          <p:cNvPr id="4" name="Espace réservé du numéro de diapositive 3"/>
          <p:cNvSpPr>
            <a:spLocks noGrp="1"/>
          </p:cNvSpPr>
          <p:nvPr>
            <p:ph type="sldNum" sz="quarter" idx="12"/>
          </p:nvPr>
        </p:nvSpPr>
        <p:spPr/>
        <p:txBody>
          <a:bodyPr/>
          <a:lstStyle/>
          <a:p>
            <a:pPr>
              <a:defRPr/>
            </a:pPr>
            <a:fld id="{E07FFD69-070D-46AA-A7D0-1332D8937284}" type="slidenum">
              <a:rPr lang="fr-FR" smtClean="0"/>
              <a:pPr>
                <a:defRPr/>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27384"/>
            <a:ext cx="8604448" cy="720080"/>
          </a:xfrm>
        </p:spPr>
        <p:txBody>
          <a:bodyPr/>
          <a:lstStyle/>
          <a:p>
            <a:pPr marL="363538" indent="-363538" algn="l" eaLnBrk="1" hangingPunct="1">
              <a:tabLst>
                <a:tab pos="363538" algn="l"/>
              </a:tabLst>
              <a:defRPr/>
            </a:pPr>
            <a:r>
              <a:rPr lang="fr-FR" sz="2200" b="1" dirty="0" smtClean="0">
                <a:solidFill>
                  <a:schemeClr val="tx1"/>
                </a:solidFill>
              </a:rPr>
              <a:t>	</a:t>
            </a:r>
            <a:r>
              <a:rPr lang="fr-FR" sz="2400" b="1" dirty="0" smtClean="0">
                <a:solidFill>
                  <a:srgbClr val="162A71"/>
                </a:solidFill>
              </a:rPr>
              <a:t>Une nouvelle autorité issue de la fusion des 4 autorités de la banque et de l’assurance</a:t>
            </a:r>
            <a:endParaRPr lang="fr-FR" sz="2400" dirty="0" smtClean="0">
              <a:solidFill>
                <a:srgbClr val="162A71"/>
              </a:solidFill>
              <a:effectLst>
                <a:outerShdw blurRad="38100" dist="38100" dir="2700000" algn="tl">
                  <a:srgbClr val="C0C0C0"/>
                </a:outerShdw>
              </a:effectLst>
            </a:endParaRPr>
          </a:p>
        </p:txBody>
      </p:sp>
      <p:sp>
        <p:nvSpPr>
          <p:cNvPr id="10" name="Rectangle à coins arrondis 9"/>
          <p:cNvSpPr/>
          <p:nvPr/>
        </p:nvSpPr>
        <p:spPr>
          <a:xfrm>
            <a:off x="5796136" y="2708920"/>
            <a:ext cx="3024336" cy="1512168"/>
          </a:xfrm>
          <a:prstGeom prst="roundRect">
            <a:avLst/>
          </a:prstGeom>
          <a:solidFill>
            <a:srgbClr val="F7C76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b="1" dirty="0" smtClean="0">
                <a:solidFill>
                  <a:srgbClr val="262673"/>
                </a:solidFill>
              </a:rPr>
              <a:t>Autorité de Contrôle Prudentiel </a:t>
            </a:r>
          </a:p>
          <a:p>
            <a:pPr algn="ctr"/>
            <a:r>
              <a:rPr lang="fr-FR" sz="1600" b="1" dirty="0" smtClean="0">
                <a:solidFill>
                  <a:srgbClr val="262673"/>
                </a:solidFill>
              </a:rPr>
              <a:t>(ACP)</a:t>
            </a:r>
            <a:endParaRPr lang="fr-FR" sz="1600" b="1" dirty="0">
              <a:solidFill>
                <a:srgbClr val="262673"/>
              </a:solidFill>
            </a:endParaRPr>
          </a:p>
        </p:txBody>
      </p:sp>
      <p:sp>
        <p:nvSpPr>
          <p:cNvPr id="11" name="Rectangle à coins arrondis 10"/>
          <p:cNvSpPr/>
          <p:nvPr/>
        </p:nvSpPr>
        <p:spPr>
          <a:xfrm>
            <a:off x="2195736" y="2276872"/>
            <a:ext cx="2736304" cy="1152128"/>
          </a:xfrm>
          <a:prstGeom prst="round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dirty="0" smtClean="0">
                <a:solidFill>
                  <a:srgbClr val="262673"/>
                </a:solidFill>
              </a:rPr>
              <a:t>Autorité de contrôle des assurances </a:t>
            </a:r>
          </a:p>
          <a:p>
            <a:pPr algn="ctr"/>
            <a:r>
              <a:rPr lang="fr-FR" sz="1600" dirty="0" smtClean="0">
                <a:solidFill>
                  <a:srgbClr val="262673"/>
                </a:solidFill>
              </a:rPr>
              <a:t>(ACAM)</a:t>
            </a:r>
            <a:endParaRPr lang="fr-FR" sz="1600" dirty="0">
              <a:solidFill>
                <a:srgbClr val="262673"/>
              </a:solidFill>
            </a:endParaRPr>
          </a:p>
        </p:txBody>
      </p:sp>
      <p:sp>
        <p:nvSpPr>
          <p:cNvPr id="12" name="Rectangle à coins arrondis 11"/>
          <p:cNvSpPr/>
          <p:nvPr/>
        </p:nvSpPr>
        <p:spPr>
          <a:xfrm>
            <a:off x="2195736" y="3645024"/>
            <a:ext cx="2736304" cy="1152128"/>
          </a:xfrm>
          <a:prstGeom prst="round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dirty="0" smtClean="0">
                <a:solidFill>
                  <a:srgbClr val="262673"/>
                </a:solidFill>
              </a:rPr>
              <a:t>Comité des établissements de crédit et des entreprises d’investissement (CECEI) </a:t>
            </a:r>
            <a:endParaRPr lang="fr-FR" sz="1600" dirty="0">
              <a:solidFill>
                <a:srgbClr val="262673"/>
              </a:solidFill>
            </a:endParaRPr>
          </a:p>
        </p:txBody>
      </p:sp>
      <p:sp>
        <p:nvSpPr>
          <p:cNvPr id="14" name="Rectangle à coins arrondis 13"/>
          <p:cNvSpPr/>
          <p:nvPr/>
        </p:nvSpPr>
        <p:spPr>
          <a:xfrm>
            <a:off x="2195736" y="5013176"/>
            <a:ext cx="2736304" cy="1080120"/>
          </a:xfrm>
          <a:prstGeom prst="round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dirty="0" smtClean="0">
                <a:solidFill>
                  <a:srgbClr val="262673"/>
                </a:solidFill>
              </a:rPr>
              <a:t>Comité des entreprises d’assurance </a:t>
            </a:r>
          </a:p>
          <a:p>
            <a:pPr algn="ctr"/>
            <a:r>
              <a:rPr lang="fr-FR" sz="1600" dirty="0" smtClean="0">
                <a:solidFill>
                  <a:srgbClr val="262673"/>
                </a:solidFill>
              </a:rPr>
              <a:t>(CEA)</a:t>
            </a:r>
            <a:endParaRPr lang="fr-FR" sz="1600" dirty="0">
              <a:solidFill>
                <a:srgbClr val="262673"/>
              </a:solidFill>
            </a:endParaRPr>
          </a:p>
        </p:txBody>
      </p:sp>
      <p:sp>
        <p:nvSpPr>
          <p:cNvPr id="15" name="Accolade ouvrante 14"/>
          <p:cNvSpPr/>
          <p:nvPr/>
        </p:nvSpPr>
        <p:spPr>
          <a:xfrm>
            <a:off x="1619672" y="908720"/>
            <a:ext cx="360040" cy="2520280"/>
          </a:xfrm>
          <a:prstGeom prst="leftBrace">
            <a:avLst/>
          </a:prstGeom>
          <a:noFill/>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6" name="Accolade ouvrante 15"/>
          <p:cNvSpPr/>
          <p:nvPr/>
        </p:nvSpPr>
        <p:spPr>
          <a:xfrm>
            <a:off x="1619672" y="3645024"/>
            <a:ext cx="360040" cy="2520280"/>
          </a:xfrm>
          <a:prstGeom prst="leftBrace">
            <a:avLst/>
          </a:prstGeom>
          <a:noFill/>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7" name="ZoneTexte 16"/>
          <p:cNvSpPr txBox="1"/>
          <p:nvPr/>
        </p:nvSpPr>
        <p:spPr>
          <a:xfrm>
            <a:off x="0" y="1844824"/>
            <a:ext cx="1547664" cy="646331"/>
          </a:xfrm>
          <a:prstGeom prst="rect">
            <a:avLst/>
          </a:prstGeom>
          <a:noFill/>
        </p:spPr>
        <p:txBody>
          <a:bodyPr wrap="square" rtlCol="0">
            <a:spAutoFit/>
          </a:bodyPr>
          <a:lstStyle/>
          <a:p>
            <a:pPr algn="ctr"/>
            <a:r>
              <a:rPr lang="fr-FR" dirty="0" smtClean="0">
                <a:solidFill>
                  <a:srgbClr val="262673"/>
                </a:solidFill>
              </a:rPr>
              <a:t>Autorités de contrôle</a:t>
            </a:r>
            <a:endParaRPr lang="fr-FR" dirty="0">
              <a:solidFill>
                <a:srgbClr val="262673"/>
              </a:solidFill>
            </a:endParaRPr>
          </a:p>
        </p:txBody>
      </p:sp>
      <p:sp>
        <p:nvSpPr>
          <p:cNvPr id="18" name="ZoneTexte 17"/>
          <p:cNvSpPr txBox="1"/>
          <p:nvPr/>
        </p:nvSpPr>
        <p:spPr>
          <a:xfrm>
            <a:off x="0" y="4581128"/>
            <a:ext cx="1547664" cy="646331"/>
          </a:xfrm>
          <a:prstGeom prst="rect">
            <a:avLst/>
          </a:prstGeom>
          <a:noFill/>
        </p:spPr>
        <p:txBody>
          <a:bodyPr wrap="square" rtlCol="0">
            <a:spAutoFit/>
          </a:bodyPr>
          <a:lstStyle/>
          <a:p>
            <a:pPr algn="ctr"/>
            <a:r>
              <a:rPr lang="fr-FR" dirty="0" smtClean="0">
                <a:solidFill>
                  <a:srgbClr val="262673"/>
                </a:solidFill>
              </a:rPr>
              <a:t>Autorités d’agrément</a:t>
            </a:r>
            <a:endParaRPr lang="fr-FR" dirty="0">
              <a:solidFill>
                <a:srgbClr val="262673"/>
              </a:solidFill>
            </a:endParaRPr>
          </a:p>
        </p:txBody>
      </p:sp>
      <p:sp>
        <p:nvSpPr>
          <p:cNvPr id="19" name="Accolade fermante 18"/>
          <p:cNvSpPr/>
          <p:nvPr/>
        </p:nvSpPr>
        <p:spPr>
          <a:xfrm>
            <a:off x="5004048" y="836712"/>
            <a:ext cx="288032" cy="5328592"/>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20" name="Rectangle à coins arrondis 19"/>
          <p:cNvSpPr/>
          <p:nvPr/>
        </p:nvSpPr>
        <p:spPr>
          <a:xfrm>
            <a:off x="2195736" y="908720"/>
            <a:ext cx="2736304" cy="1152128"/>
          </a:xfrm>
          <a:prstGeom prst="round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dirty="0" smtClean="0">
                <a:solidFill>
                  <a:srgbClr val="262673"/>
                </a:solidFill>
              </a:rPr>
              <a:t>Commission bancaire </a:t>
            </a:r>
          </a:p>
          <a:p>
            <a:pPr algn="ctr"/>
            <a:r>
              <a:rPr lang="fr-FR" sz="1600" dirty="0" smtClean="0">
                <a:solidFill>
                  <a:srgbClr val="262673"/>
                </a:solidFill>
              </a:rPr>
              <a:t>(CB)</a:t>
            </a:r>
            <a:endParaRPr lang="fr-FR" sz="1600" dirty="0">
              <a:solidFill>
                <a:srgbClr val="262673"/>
              </a:solidFill>
            </a:endParaRPr>
          </a:p>
        </p:txBody>
      </p:sp>
      <p:sp>
        <p:nvSpPr>
          <p:cNvPr id="13" name="Flèche droite rayée 12"/>
          <p:cNvSpPr/>
          <p:nvPr/>
        </p:nvSpPr>
        <p:spPr>
          <a:xfrm>
            <a:off x="5292080" y="3168000"/>
            <a:ext cx="432048" cy="648072"/>
          </a:xfrm>
          <a:prstGeom prst="stripedRightArrow">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dirty="0"/>
          </a:p>
        </p:txBody>
      </p:sp>
      <p:sp>
        <p:nvSpPr>
          <p:cNvPr id="21" name="Espace réservé du numéro de diapositive 20"/>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548680"/>
          </a:xfrm>
        </p:spPr>
        <p:txBody>
          <a:bodyPr/>
          <a:lstStyle/>
          <a:p>
            <a:pPr marL="363538" indent="-363538" algn="l" eaLnBrk="1" hangingPunct="1">
              <a:tabLst>
                <a:tab pos="363538" algn="l"/>
              </a:tabLst>
              <a:defRPr/>
            </a:pPr>
            <a:r>
              <a:rPr lang="fr-FR" sz="2200" b="1" dirty="0" smtClean="0">
                <a:solidFill>
                  <a:schemeClr val="tx1"/>
                </a:solidFill>
              </a:rPr>
              <a:t>	</a:t>
            </a:r>
            <a:r>
              <a:rPr lang="fr-FR" sz="2400" b="1" dirty="0" smtClean="0">
                <a:solidFill>
                  <a:srgbClr val="162A71"/>
                </a:solidFill>
              </a:rPr>
              <a:t>Des missions et un périmètre de supervision élargis</a:t>
            </a:r>
          </a:p>
        </p:txBody>
      </p:sp>
      <p:sp>
        <p:nvSpPr>
          <p:cNvPr id="14" name="Rounded Rectangle 8"/>
          <p:cNvSpPr/>
          <p:nvPr/>
        </p:nvSpPr>
        <p:spPr bwMode="auto">
          <a:xfrm>
            <a:off x="251520" y="828000"/>
            <a:ext cx="1480887" cy="648071"/>
          </a:xfrm>
          <a:prstGeom prst="roundRect">
            <a:avLst/>
          </a:prstGeom>
          <a:solidFill>
            <a:srgbClr val="F7C765"/>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90000" tIns="46800" rIns="90000" bIns="46800" anchor="ctr"/>
          <a:lstStyle/>
          <a:p>
            <a:pPr algn="ctr">
              <a:defRPr/>
            </a:pPr>
            <a:r>
              <a:rPr lang="fr-FR" sz="1500" b="1" dirty="0" smtClean="0">
                <a:solidFill>
                  <a:srgbClr val="162A71"/>
                </a:solidFill>
                <a:latin typeface="Arial" charset="0"/>
              </a:rPr>
              <a:t>Missions étendues</a:t>
            </a:r>
            <a:endParaRPr lang="fr-FR" sz="1500" b="1" dirty="0">
              <a:solidFill>
                <a:srgbClr val="162A71"/>
              </a:solidFill>
              <a:latin typeface="Arial" charset="0"/>
            </a:endParaRPr>
          </a:p>
        </p:txBody>
      </p:sp>
      <p:sp>
        <p:nvSpPr>
          <p:cNvPr id="15" name="Rounded Rectangle 8"/>
          <p:cNvSpPr/>
          <p:nvPr/>
        </p:nvSpPr>
        <p:spPr bwMode="auto">
          <a:xfrm>
            <a:off x="251520" y="2880000"/>
            <a:ext cx="1479600" cy="1152128"/>
          </a:xfrm>
          <a:prstGeom prst="roundRect">
            <a:avLst/>
          </a:prstGeom>
          <a:solidFill>
            <a:srgbClr val="F7C765"/>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90000" tIns="46800" rIns="90000" bIns="46800" anchor="ctr"/>
          <a:lstStyle/>
          <a:p>
            <a:pPr algn="ctr">
              <a:defRPr/>
            </a:pPr>
            <a:r>
              <a:rPr lang="fr-FR" sz="1500" b="1" dirty="0" smtClean="0">
                <a:solidFill>
                  <a:srgbClr val="162A71"/>
                </a:solidFill>
                <a:latin typeface="Arial" charset="0"/>
              </a:rPr>
              <a:t>Périmètre de supervision élargi</a:t>
            </a:r>
            <a:endParaRPr lang="fr-FR" sz="1500" b="1" dirty="0">
              <a:solidFill>
                <a:srgbClr val="162A71"/>
              </a:solidFill>
              <a:latin typeface="Arial" charset="0"/>
            </a:endParaRPr>
          </a:p>
        </p:txBody>
      </p:sp>
      <p:sp>
        <p:nvSpPr>
          <p:cNvPr id="16" name="Rounded Rectangle 8"/>
          <p:cNvSpPr/>
          <p:nvPr/>
        </p:nvSpPr>
        <p:spPr bwMode="auto">
          <a:xfrm>
            <a:off x="251520" y="4176000"/>
            <a:ext cx="1480887" cy="1872208"/>
          </a:xfrm>
          <a:prstGeom prst="roundRect">
            <a:avLst/>
          </a:prstGeom>
          <a:solidFill>
            <a:srgbClr val="F7C765"/>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46800" rIns="36000" bIns="46800" anchor="ctr"/>
          <a:lstStyle/>
          <a:p>
            <a:pPr algn="ctr">
              <a:defRPr/>
            </a:pPr>
            <a:r>
              <a:rPr lang="fr-FR" sz="1500" b="1" dirty="0" smtClean="0">
                <a:solidFill>
                  <a:srgbClr val="162A71"/>
                </a:solidFill>
              </a:rPr>
              <a:t>Organisation et </a:t>
            </a:r>
            <a:r>
              <a:rPr lang="fr-FR" sz="1500" b="1" dirty="0" smtClean="0">
                <a:solidFill>
                  <a:srgbClr val="162A71"/>
                </a:solidFill>
                <a:latin typeface="Arial" charset="0"/>
              </a:rPr>
              <a:t>moyens adaptés</a:t>
            </a:r>
            <a:endParaRPr lang="fr-FR" sz="1500" b="1" dirty="0">
              <a:solidFill>
                <a:srgbClr val="162A71"/>
              </a:solidFill>
              <a:latin typeface="Arial" charset="0"/>
            </a:endParaRPr>
          </a:p>
        </p:txBody>
      </p:sp>
      <p:sp>
        <p:nvSpPr>
          <p:cNvPr id="17" name="Rounded Rectangle 15"/>
          <p:cNvSpPr>
            <a:spLocks noChangeArrowheads="1"/>
          </p:cNvSpPr>
          <p:nvPr/>
        </p:nvSpPr>
        <p:spPr bwMode="auto">
          <a:xfrm>
            <a:off x="1979712" y="828000"/>
            <a:ext cx="6984776" cy="648072"/>
          </a:xfrm>
          <a:prstGeom prst="roundRect">
            <a:avLst>
              <a:gd name="adj" fmla="val 16667"/>
            </a:avLst>
          </a:prstGeom>
          <a:solidFill>
            <a:srgbClr val="DADFEE"/>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36000" rIns="36000" bIns="36000" anchor="ctr" anchorCtr="0"/>
          <a:lstStyle/>
          <a:p>
            <a:pPr marL="284400" lvl="2" indent="-284400">
              <a:buClr>
                <a:srgbClr val="FF9900"/>
              </a:buClr>
              <a:buFont typeface="Arial" pitchFamily="34" charset="0"/>
              <a:buChar char="•"/>
            </a:pPr>
            <a:r>
              <a:rPr lang="fr-FR" sz="1400" dirty="0" smtClean="0">
                <a:solidFill>
                  <a:srgbClr val="162A71"/>
                </a:solidFill>
              </a:rPr>
              <a:t>Contribuer à la préservation de la stabilité financière</a:t>
            </a:r>
          </a:p>
          <a:p>
            <a:pPr marL="284400" lvl="2" indent="-284400">
              <a:buClr>
                <a:srgbClr val="FF9900"/>
              </a:buClr>
              <a:buFont typeface="Arial" pitchFamily="34" charset="0"/>
              <a:buChar char="•"/>
            </a:pPr>
            <a:r>
              <a:rPr lang="fr-FR" sz="1400" dirty="0" smtClean="0">
                <a:solidFill>
                  <a:srgbClr val="162A71"/>
                </a:solidFill>
              </a:rPr>
              <a:t>Veiller à la protection des clients et des assurés </a:t>
            </a:r>
          </a:p>
        </p:txBody>
      </p:sp>
      <p:sp>
        <p:nvSpPr>
          <p:cNvPr id="18" name="Rounded Rectangle 15"/>
          <p:cNvSpPr>
            <a:spLocks noChangeArrowheads="1"/>
          </p:cNvSpPr>
          <p:nvPr/>
        </p:nvSpPr>
        <p:spPr bwMode="auto">
          <a:xfrm>
            <a:off x="1979712" y="2880000"/>
            <a:ext cx="6984776" cy="1152000"/>
          </a:xfrm>
          <a:prstGeom prst="roundRect">
            <a:avLst>
              <a:gd name="adj" fmla="val 16667"/>
            </a:avLst>
          </a:prstGeom>
          <a:solidFill>
            <a:srgbClr val="DADFEE"/>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36000" rIns="36000" bIns="36000" anchor="ctr" anchorCtr="0"/>
          <a:lstStyle/>
          <a:p>
            <a:pPr marL="285750" indent="-285750">
              <a:buClr>
                <a:srgbClr val="FF9900"/>
              </a:buClr>
              <a:buFont typeface="Arial" pitchFamily="34" charset="0"/>
              <a:buChar char="•"/>
            </a:pPr>
            <a:r>
              <a:rPr lang="fr-FR" sz="1400" dirty="0" smtClean="0">
                <a:solidFill>
                  <a:srgbClr val="162A71"/>
                </a:solidFill>
                <a:latin typeface="Arial"/>
                <a:ea typeface="Times New Roman"/>
                <a:cs typeface="Arial"/>
              </a:rPr>
              <a:t>Établissements de crédit, entreprises d’investissement : 900 entités</a:t>
            </a:r>
          </a:p>
          <a:p>
            <a:pPr marL="285750" indent="-285750">
              <a:buClr>
                <a:srgbClr val="FF9900"/>
              </a:buClr>
              <a:buFont typeface="Arial" pitchFamily="34" charset="0"/>
              <a:buChar char="•"/>
            </a:pPr>
            <a:r>
              <a:rPr lang="fr-FR" sz="1400" dirty="0" smtClean="0">
                <a:solidFill>
                  <a:srgbClr val="162A71"/>
                </a:solidFill>
                <a:latin typeface="Arial"/>
                <a:ea typeface="Times New Roman"/>
                <a:cs typeface="Arial"/>
              </a:rPr>
              <a:t>Sociétés d’assurance, Institutions de Prévoyance, Mutuelles : environ 1.300 organismes</a:t>
            </a:r>
          </a:p>
          <a:p>
            <a:pPr marL="285750" indent="-285750">
              <a:buClr>
                <a:srgbClr val="FF9900"/>
              </a:buClr>
              <a:buFont typeface="Wingdings" pitchFamily="2" charset="2"/>
              <a:buChar char=""/>
            </a:pPr>
            <a:r>
              <a:rPr lang="fr-FR" sz="1400" dirty="0" smtClean="0">
                <a:solidFill>
                  <a:srgbClr val="162A71"/>
                </a:solidFill>
                <a:latin typeface="Arial"/>
                <a:ea typeface="Times New Roman"/>
                <a:cs typeface="Arial"/>
              </a:rPr>
              <a:t>Une meilleure vision d’ensemble des risques portés par les groupes financiers</a:t>
            </a:r>
            <a:endParaRPr lang="fr-FR" sz="1400" dirty="0" smtClean="0">
              <a:solidFill>
                <a:srgbClr val="162A71"/>
              </a:solidFill>
            </a:endParaRPr>
          </a:p>
        </p:txBody>
      </p:sp>
      <p:sp>
        <p:nvSpPr>
          <p:cNvPr id="19" name="Rounded Rectangle 16"/>
          <p:cNvSpPr>
            <a:spLocks noChangeArrowheads="1"/>
          </p:cNvSpPr>
          <p:nvPr/>
        </p:nvSpPr>
        <p:spPr bwMode="auto">
          <a:xfrm>
            <a:off x="1979712" y="4176000"/>
            <a:ext cx="6984000" cy="1872000"/>
          </a:xfrm>
          <a:prstGeom prst="roundRect">
            <a:avLst>
              <a:gd name="adj" fmla="val 16667"/>
            </a:avLst>
          </a:prstGeom>
          <a:solidFill>
            <a:srgbClr val="DADFEE"/>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36000" rIns="36000" bIns="36000" anchor="ctr" anchorCtr="0"/>
          <a:lstStyle/>
          <a:p>
            <a:pPr marL="285750" indent="-285750">
              <a:buClr>
                <a:srgbClr val="FF9900"/>
              </a:buClr>
              <a:buFont typeface="Arial" pitchFamily="34" charset="0"/>
              <a:buChar char="•"/>
            </a:pPr>
            <a:r>
              <a:rPr lang="fr-FR" sz="1400" u="sng" dirty="0" smtClean="0">
                <a:solidFill>
                  <a:srgbClr val="162A71"/>
                </a:solidFill>
              </a:rPr>
              <a:t>Environ 900 agents</a:t>
            </a:r>
            <a:r>
              <a:rPr lang="fr-FR" sz="1400" dirty="0" smtClean="0">
                <a:solidFill>
                  <a:srgbClr val="162A71"/>
                </a:solidFill>
              </a:rPr>
              <a:t> : apportant leur connaissance approfondie du secteur des assurances et des banques</a:t>
            </a:r>
          </a:p>
          <a:p>
            <a:pPr marL="285750" indent="-285750">
              <a:buClr>
                <a:srgbClr val="FF9900"/>
              </a:buClr>
              <a:buFont typeface="Arial" pitchFamily="34" charset="0"/>
              <a:buChar char="•"/>
            </a:pPr>
            <a:r>
              <a:rPr lang="fr-FR" sz="1400" u="sng" dirty="0" smtClean="0">
                <a:solidFill>
                  <a:srgbClr val="162A71"/>
                </a:solidFill>
              </a:rPr>
              <a:t>Adossement Banque de France</a:t>
            </a:r>
            <a:r>
              <a:rPr lang="fr-FR" sz="1400" dirty="0" smtClean="0">
                <a:solidFill>
                  <a:srgbClr val="162A71"/>
                </a:solidFill>
              </a:rPr>
              <a:t> : coordination en cas de crise, analyses macroéconomiques et connaissance du tissu des entreprises mises à la disposition du contrôle prudentiel par la Banque de France</a:t>
            </a:r>
          </a:p>
          <a:p>
            <a:pPr marL="285750" indent="-285750">
              <a:buClr>
                <a:srgbClr val="FF9900"/>
              </a:buClr>
              <a:buFont typeface="Arial" pitchFamily="34" charset="0"/>
              <a:buChar char="•"/>
            </a:pPr>
            <a:r>
              <a:rPr lang="fr-FR" sz="1400" u="sng" dirty="0" smtClean="0">
                <a:solidFill>
                  <a:srgbClr val="162A71"/>
                </a:solidFill>
              </a:rPr>
              <a:t>Pouvoirs renforcés</a:t>
            </a:r>
            <a:r>
              <a:rPr lang="fr-FR" sz="1400" dirty="0" smtClean="0">
                <a:solidFill>
                  <a:srgbClr val="162A71"/>
                </a:solidFill>
              </a:rPr>
              <a:t> : </a:t>
            </a:r>
            <a:r>
              <a:rPr lang="fr-FR" sz="1400" dirty="0" smtClean="0">
                <a:solidFill>
                  <a:srgbClr val="162A71"/>
                </a:solidFill>
                <a:sym typeface="Wingdings" pitchFamily="2" charset="2"/>
              </a:rPr>
              <a:t>pouvoirs de police administrative</a:t>
            </a:r>
            <a:endParaRPr lang="fr-FR" sz="1400" dirty="0" smtClean="0">
              <a:solidFill>
                <a:srgbClr val="162A71"/>
              </a:solidFill>
            </a:endParaRPr>
          </a:p>
        </p:txBody>
      </p:sp>
      <p:sp>
        <p:nvSpPr>
          <p:cNvPr id="20" name="Rounded Rectangle 8"/>
          <p:cNvSpPr/>
          <p:nvPr/>
        </p:nvSpPr>
        <p:spPr bwMode="auto">
          <a:xfrm>
            <a:off x="251520" y="1656000"/>
            <a:ext cx="1480887" cy="1062000"/>
          </a:xfrm>
          <a:prstGeom prst="roundRect">
            <a:avLst/>
          </a:prstGeom>
          <a:solidFill>
            <a:srgbClr val="F7C765"/>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46800" rIns="36000" bIns="46800" anchor="ctr"/>
          <a:lstStyle/>
          <a:p>
            <a:pPr algn="ctr">
              <a:defRPr/>
            </a:pPr>
            <a:r>
              <a:rPr lang="fr-FR" sz="1500" b="1" dirty="0" smtClean="0">
                <a:solidFill>
                  <a:srgbClr val="162A71"/>
                </a:solidFill>
              </a:rPr>
              <a:t>Meilleure visibilité en France et à l’international</a:t>
            </a:r>
            <a:endParaRPr lang="fr-FR" sz="1500" b="1" dirty="0">
              <a:solidFill>
                <a:srgbClr val="162A71"/>
              </a:solidFill>
              <a:latin typeface="Arial" charset="0"/>
            </a:endParaRPr>
          </a:p>
        </p:txBody>
      </p:sp>
      <p:sp>
        <p:nvSpPr>
          <p:cNvPr id="21" name="Rounded Rectangle 16"/>
          <p:cNvSpPr>
            <a:spLocks noChangeArrowheads="1"/>
          </p:cNvSpPr>
          <p:nvPr/>
        </p:nvSpPr>
        <p:spPr bwMode="auto">
          <a:xfrm>
            <a:off x="1979712" y="1656000"/>
            <a:ext cx="6984000" cy="1062000"/>
          </a:xfrm>
          <a:prstGeom prst="roundRect">
            <a:avLst>
              <a:gd name="adj" fmla="val 16667"/>
            </a:avLst>
          </a:prstGeom>
          <a:solidFill>
            <a:srgbClr val="DADFEE"/>
          </a:solidFill>
          <a:ln>
            <a:noFill/>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36000" rIns="36000" bIns="36000" anchor="ctr" anchorCtr="0"/>
          <a:lstStyle/>
          <a:p>
            <a:pPr marL="285750" lvl="1" indent="-285750">
              <a:buClr>
                <a:srgbClr val="FF9900"/>
              </a:buClr>
              <a:buFont typeface="Arial" pitchFamily="34" charset="0"/>
              <a:buChar char="•"/>
            </a:pPr>
            <a:r>
              <a:rPr lang="fr-FR" sz="1400" u="sng" dirty="0" smtClean="0">
                <a:solidFill>
                  <a:srgbClr val="162A71"/>
                </a:solidFill>
              </a:rPr>
              <a:t>En France</a:t>
            </a:r>
            <a:r>
              <a:rPr lang="fr-FR" sz="1400" dirty="0" smtClean="0">
                <a:solidFill>
                  <a:srgbClr val="162A71"/>
                </a:solidFill>
              </a:rPr>
              <a:t> :</a:t>
            </a:r>
            <a:r>
              <a:rPr lang="fr-FR" sz="1400" b="1" dirty="0" smtClean="0">
                <a:solidFill>
                  <a:srgbClr val="162A71"/>
                </a:solidFill>
              </a:rPr>
              <a:t> </a:t>
            </a:r>
            <a:r>
              <a:rPr lang="fr-FR" sz="1400" kern="0" dirty="0" smtClean="0">
                <a:solidFill>
                  <a:srgbClr val="162A71"/>
                </a:solidFill>
              </a:rPr>
              <a:t>Une seule autorité compétente pour délivrer les agréments, les autorisations, les avis et assurer le contrôle prudentiel</a:t>
            </a:r>
          </a:p>
          <a:p>
            <a:pPr marL="285750" indent="-285750">
              <a:buClr>
                <a:srgbClr val="FF9900"/>
              </a:buClr>
              <a:buFont typeface="Arial" pitchFamily="34" charset="0"/>
              <a:buChar char="•"/>
            </a:pPr>
            <a:r>
              <a:rPr lang="fr-FR" sz="1400" u="sng" dirty="0" smtClean="0">
                <a:solidFill>
                  <a:srgbClr val="162A71"/>
                </a:solidFill>
              </a:rPr>
              <a:t>A l’international</a:t>
            </a:r>
            <a:r>
              <a:rPr lang="fr-FR" sz="1400" dirty="0" smtClean="0">
                <a:solidFill>
                  <a:srgbClr val="162A71"/>
                </a:solidFill>
              </a:rPr>
              <a:t> :</a:t>
            </a:r>
            <a:r>
              <a:rPr lang="fr-FR" sz="1400" b="1" dirty="0" smtClean="0">
                <a:solidFill>
                  <a:srgbClr val="162A71"/>
                </a:solidFill>
              </a:rPr>
              <a:t> </a:t>
            </a:r>
            <a:r>
              <a:rPr lang="fr-FR" sz="1400" dirty="0" smtClean="0">
                <a:solidFill>
                  <a:srgbClr val="162A71"/>
                </a:solidFill>
              </a:rPr>
              <a:t>L’ACP dispose de la taille critique dans les négociations internationales </a:t>
            </a:r>
          </a:p>
        </p:txBody>
      </p:sp>
      <p:sp>
        <p:nvSpPr>
          <p:cNvPr id="11" name="Espace réservé du numéro de diapositive 10"/>
          <p:cNvSpPr>
            <a:spLocks noGrp="1"/>
          </p:cNvSpPr>
          <p:nvPr>
            <p:ph type="sldNum" sz="quarter" idx="12"/>
          </p:nvPr>
        </p:nvSpPr>
        <p:spPr>
          <a:xfrm>
            <a:off x="6553200" y="6286500"/>
            <a:ext cx="1519238" cy="285750"/>
          </a:xfrm>
        </p:spPr>
        <p:txBody>
          <a:bodyPr/>
          <a:lstStyle/>
          <a:p>
            <a:pPr algn="r">
              <a:defRPr/>
            </a:pPr>
            <a:fld id="{E07FFD69-070D-46AA-A7D0-1332D8937284}" type="slidenum">
              <a:rPr lang="fr-FR" sz="1400" smtClean="0"/>
              <a:pPr algn="r">
                <a:defRPr/>
              </a:pPr>
              <a:t>5</a:t>
            </a:fld>
            <a:endParaRPr lang="fr-FR"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1052736"/>
          </a:xfrm>
        </p:spPr>
        <p:txBody>
          <a:bodyPr/>
          <a:lstStyle/>
          <a:p>
            <a:pPr marL="363538" indent="-363538" algn="l" eaLnBrk="1" hangingPunct="1">
              <a:tabLst>
                <a:tab pos="363538" algn="l"/>
              </a:tabLst>
              <a:defRPr/>
            </a:pPr>
            <a:r>
              <a:rPr lang="fr-FR" sz="2200" b="1" dirty="0" smtClean="0">
                <a:solidFill>
                  <a:schemeClr val="tx1"/>
                </a:solidFill>
              </a:rPr>
              <a:t>	</a:t>
            </a:r>
            <a:r>
              <a:rPr lang="fr-FR" sz="2200" b="1" dirty="0" smtClean="0">
                <a:solidFill>
                  <a:srgbClr val="162A71"/>
                </a:solidFill>
              </a:rPr>
              <a:t>Une architecture permettant d’adopter une vision transversale des secteurs bancaire et assurantiel tout en tenant compte des problématiques propres à chacun</a:t>
            </a:r>
            <a:endParaRPr lang="fr-FR" sz="2200" dirty="0" smtClean="0">
              <a:solidFill>
                <a:srgbClr val="162A71"/>
              </a:solidFill>
              <a:effectLst>
                <a:outerShdw blurRad="38100" dist="38100" dir="2700000" algn="tl">
                  <a:srgbClr val="C0C0C0"/>
                </a:outerShdw>
              </a:effectLst>
            </a:endParaRPr>
          </a:p>
        </p:txBody>
      </p:sp>
      <p:sp>
        <p:nvSpPr>
          <p:cNvPr id="13" name="Rectangle 12"/>
          <p:cNvSpPr/>
          <p:nvPr/>
        </p:nvSpPr>
        <p:spPr>
          <a:xfrm>
            <a:off x="2627784" y="1196752"/>
            <a:ext cx="3240000" cy="1512168"/>
          </a:xfrm>
          <a:prstGeom prst="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rgbClr val="162A71"/>
                </a:solidFill>
              </a:rPr>
              <a:t>Collège plénier</a:t>
            </a:r>
          </a:p>
          <a:p>
            <a:pPr algn="ctr"/>
            <a:r>
              <a:rPr lang="fr-FR" sz="1400" dirty="0" smtClean="0">
                <a:solidFill>
                  <a:srgbClr val="162A71"/>
                </a:solidFill>
              </a:rPr>
              <a:t>Présidé par le Gouverneur de la Banque de France, président de l’ACP</a:t>
            </a:r>
          </a:p>
          <a:p>
            <a:pPr algn="ctr"/>
            <a:r>
              <a:rPr lang="fr-FR" sz="1400" dirty="0" smtClean="0">
                <a:solidFill>
                  <a:srgbClr val="162A71"/>
                </a:solidFill>
              </a:rPr>
              <a:t>16 membres au total, dont le président et le vice-président</a:t>
            </a:r>
          </a:p>
        </p:txBody>
      </p:sp>
      <p:sp>
        <p:nvSpPr>
          <p:cNvPr id="22" name="Rectangle 21"/>
          <p:cNvSpPr/>
          <p:nvPr/>
        </p:nvSpPr>
        <p:spPr>
          <a:xfrm>
            <a:off x="179512" y="4509120"/>
            <a:ext cx="4320480" cy="1620000"/>
          </a:xfrm>
          <a:prstGeom prst="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rgbClr val="162A71"/>
                </a:solidFill>
              </a:rPr>
              <a:t>Sous-collège Assurance</a:t>
            </a:r>
          </a:p>
          <a:p>
            <a:pPr algn="ctr"/>
            <a:r>
              <a:rPr lang="fr-FR" sz="1400" dirty="0" smtClean="0">
                <a:solidFill>
                  <a:srgbClr val="162A71"/>
                </a:solidFill>
              </a:rPr>
              <a:t>Présidence : vice-président de l’ACP</a:t>
            </a:r>
          </a:p>
          <a:p>
            <a:pPr algn="ctr"/>
            <a:r>
              <a:rPr lang="fr-FR" sz="1400" dirty="0" smtClean="0">
                <a:solidFill>
                  <a:srgbClr val="162A71"/>
                </a:solidFill>
              </a:rPr>
              <a:t>8 membres issus du collège plénier dont le président, le vice-président et les 4 membres choisis pour leurs compétences dans le secteur de l’assurance</a:t>
            </a:r>
          </a:p>
        </p:txBody>
      </p:sp>
      <p:sp>
        <p:nvSpPr>
          <p:cNvPr id="23" name="Rectangle 22"/>
          <p:cNvSpPr/>
          <p:nvPr/>
        </p:nvSpPr>
        <p:spPr>
          <a:xfrm>
            <a:off x="2627784" y="2925104"/>
            <a:ext cx="3240000" cy="1440000"/>
          </a:xfrm>
          <a:prstGeom prst="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rgbClr val="162A71"/>
                </a:solidFill>
              </a:rPr>
              <a:t>Collège restreint</a:t>
            </a:r>
          </a:p>
          <a:p>
            <a:pPr algn="ctr"/>
            <a:r>
              <a:rPr lang="fr-FR" sz="1400" dirty="0" smtClean="0">
                <a:solidFill>
                  <a:srgbClr val="162A71"/>
                </a:solidFill>
              </a:rPr>
              <a:t>Présidence : président de l’ACP</a:t>
            </a:r>
          </a:p>
          <a:p>
            <a:pPr algn="ctr"/>
            <a:r>
              <a:rPr lang="fr-FR" sz="1400" dirty="0" smtClean="0">
                <a:solidFill>
                  <a:srgbClr val="162A71"/>
                </a:solidFill>
              </a:rPr>
              <a:t>8 membres issus du collège plénier dont le président et le vice-président</a:t>
            </a:r>
          </a:p>
        </p:txBody>
      </p:sp>
      <p:sp>
        <p:nvSpPr>
          <p:cNvPr id="24" name="Rectangle 23"/>
          <p:cNvSpPr/>
          <p:nvPr/>
        </p:nvSpPr>
        <p:spPr>
          <a:xfrm>
            <a:off x="4644008" y="4509120"/>
            <a:ext cx="4320000" cy="1620000"/>
          </a:xfrm>
          <a:prstGeom prst="rect">
            <a:avLst/>
          </a:prstGeom>
          <a:solidFill>
            <a:srgbClr val="DADFE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rgbClr val="162A71"/>
                </a:solidFill>
              </a:rPr>
              <a:t>Sous-collège Banque</a:t>
            </a:r>
          </a:p>
          <a:p>
            <a:pPr algn="ctr"/>
            <a:r>
              <a:rPr lang="fr-FR" sz="1400" dirty="0" smtClean="0">
                <a:solidFill>
                  <a:srgbClr val="162A71"/>
                </a:solidFill>
              </a:rPr>
              <a:t>Présidence : président de l’ACP</a:t>
            </a:r>
          </a:p>
          <a:p>
            <a:pPr algn="ctr"/>
            <a:r>
              <a:rPr lang="fr-FR" sz="1400" dirty="0" smtClean="0">
                <a:solidFill>
                  <a:srgbClr val="162A71"/>
                </a:solidFill>
              </a:rPr>
              <a:t>8 membres issus du collège plénier dont le président, le vice-président et les 4 membres choisis pour leurs compétences dans le secteur de la banque, des services d’investissement et des paiements</a:t>
            </a:r>
          </a:p>
        </p:txBody>
      </p:sp>
      <p:sp>
        <p:nvSpPr>
          <p:cNvPr id="26" name="Ellipse 25"/>
          <p:cNvSpPr/>
          <p:nvPr/>
        </p:nvSpPr>
        <p:spPr>
          <a:xfrm>
            <a:off x="6228184" y="1988840"/>
            <a:ext cx="2664296" cy="1656184"/>
          </a:xfrm>
          <a:prstGeom prst="ellipse">
            <a:avLst/>
          </a:prstGeom>
          <a:solidFill>
            <a:srgbClr val="F9BD4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smtClean="0">
                <a:solidFill>
                  <a:srgbClr val="162A71"/>
                </a:solidFill>
              </a:rPr>
              <a:t>Commission des sanctions</a:t>
            </a:r>
          </a:p>
          <a:p>
            <a:pPr algn="ctr"/>
            <a:r>
              <a:rPr lang="fr-FR" sz="1200" dirty="0" smtClean="0">
                <a:solidFill>
                  <a:srgbClr val="162A71"/>
                </a:solidFill>
              </a:rPr>
              <a:t>Présidée par un conseiller d’État </a:t>
            </a:r>
          </a:p>
          <a:p>
            <a:pPr algn="ctr"/>
            <a:r>
              <a:rPr lang="fr-FR" sz="1200" dirty="0" smtClean="0">
                <a:solidFill>
                  <a:srgbClr val="162A71"/>
                </a:solidFill>
              </a:rPr>
              <a:t>5 membres</a:t>
            </a:r>
          </a:p>
        </p:txBody>
      </p:sp>
      <p:sp>
        <p:nvSpPr>
          <p:cNvPr id="9" name="Ellipse 8"/>
          <p:cNvSpPr/>
          <p:nvPr/>
        </p:nvSpPr>
        <p:spPr>
          <a:xfrm>
            <a:off x="108000" y="2132856"/>
            <a:ext cx="2160000" cy="576064"/>
          </a:xfrm>
          <a:prstGeom prst="ellipse">
            <a:avLst/>
          </a:prstGeom>
          <a:solidFill>
            <a:srgbClr val="F9BD4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b="1" dirty="0" smtClean="0">
                <a:solidFill>
                  <a:srgbClr val="162A71"/>
                </a:solidFill>
              </a:rPr>
              <a:t>Commissions facultatives</a:t>
            </a:r>
            <a:endParaRPr lang="fr-FR" sz="1600" b="1" dirty="0">
              <a:solidFill>
                <a:srgbClr val="162A71"/>
              </a:solidFill>
            </a:endParaRPr>
          </a:p>
        </p:txBody>
      </p:sp>
      <p:sp>
        <p:nvSpPr>
          <p:cNvPr id="10" name="Ellipse 9"/>
          <p:cNvSpPr/>
          <p:nvPr/>
        </p:nvSpPr>
        <p:spPr>
          <a:xfrm>
            <a:off x="107504" y="1268760"/>
            <a:ext cx="2160240" cy="576064"/>
          </a:xfrm>
          <a:prstGeom prst="ellipse">
            <a:avLst/>
          </a:prstGeom>
          <a:solidFill>
            <a:srgbClr val="F9BD4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1600" b="1" dirty="0" smtClean="0">
                <a:solidFill>
                  <a:srgbClr val="162A71"/>
                </a:solidFill>
              </a:rPr>
              <a:t>Commissions spécialisées</a:t>
            </a:r>
            <a:endParaRPr lang="fr-FR" sz="1600" b="1" dirty="0">
              <a:solidFill>
                <a:srgbClr val="162A71"/>
              </a:solidFill>
            </a:endParaRPr>
          </a:p>
        </p:txBody>
      </p:sp>
      <p:sp>
        <p:nvSpPr>
          <p:cNvPr id="14" name="Flèche droite 13"/>
          <p:cNvSpPr/>
          <p:nvPr/>
        </p:nvSpPr>
        <p:spPr>
          <a:xfrm rot="2700000">
            <a:off x="5912139" y="4157080"/>
            <a:ext cx="648072" cy="144000"/>
          </a:xfrm>
          <a:prstGeom prst="rightArrow">
            <a:avLst/>
          </a:prstGeom>
          <a:solidFill>
            <a:srgbClr val="26267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Flèche droite 14"/>
          <p:cNvSpPr/>
          <p:nvPr/>
        </p:nvSpPr>
        <p:spPr>
          <a:xfrm rot="2700000">
            <a:off x="5875077" y="1836840"/>
            <a:ext cx="648072" cy="144000"/>
          </a:xfrm>
          <a:prstGeom prst="rightArrow">
            <a:avLst/>
          </a:prstGeom>
          <a:solidFill>
            <a:srgbClr val="26267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Flèche droite 15"/>
          <p:cNvSpPr/>
          <p:nvPr/>
        </p:nvSpPr>
        <p:spPr>
          <a:xfrm rot="8700000">
            <a:off x="1925007" y="4177903"/>
            <a:ext cx="648072" cy="144000"/>
          </a:xfrm>
          <a:prstGeom prst="rightArrow">
            <a:avLst/>
          </a:prstGeom>
          <a:solidFill>
            <a:srgbClr val="26267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Flèche droite 17"/>
          <p:cNvSpPr/>
          <p:nvPr/>
        </p:nvSpPr>
        <p:spPr>
          <a:xfrm rot="8833797">
            <a:off x="2263687" y="2196395"/>
            <a:ext cx="354509" cy="139664"/>
          </a:xfrm>
          <a:prstGeom prst="rightArrow">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Flèche droite 19"/>
          <p:cNvSpPr/>
          <p:nvPr/>
        </p:nvSpPr>
        <p:spPr>
          <a:xfrm rot="13236488">
            <a:off x="2270510" y="1655346"/>
            <a:ext cx="354509" cy="139664"/>
          </a:xfrm>
          <a:prstGeom prst="rightArrow">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droite 16"/>
          <p:cNvSpPr/>
          <p:nvPr/>
        </p:nvSpPr>
        <p:spPr>
          <a:xfrm rot="5400000">
            <a:off x="4151399" y="2772191"/>
            <a:ext cx="193129" cy="112376"/>
          </a:xfrm>
          <a:prstGeom prst="rightArrow">
            <a:avLst/>
          </a:prstGeom>
          <a:solidFill>
            <a:srgbClr val="262673"/>
          </a:solidFill>
          <a:ln>
            <a:solidFill>
              <a:srgbClr val="2626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Espace réservé du numéro de diapositive 18"/>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692696"/>
          </a:xfrm>
        </p:spPr>
        <p:txBody>
          <a:bodyPr/>
          <a:lstStyle/>
          <a:p>
            <a:pPr marL="363538" indent="-363538" algn="l" eaLnBrk="1" hangingPunct="1">
              <a:tabLst>
                <a:tab pos="363538" algn="l"/>
              </a:tabLst>
              <a:defRPr/>
            </a:pPr>
            <a:r>
              <a:rPr lang="fr-FR" sz="2400" b="1" dirty="0" smtClean="0">
                <a:solidFill>
                  <a:schemeClr val="tx1"/>
                </a:solidFill>
              </a:rPr>
              <a:t>	</a:t>
            </a:r>
            <a:r>
              <a:rPr lang="fr-FR" sz="2400" b="1" dirty="0" smtClean="0">
                <a:solidFill>
                  <a:srgbClr val="162A71"/>
                </a:solidFill>
              </a:rPr>
              <a:t>La création de l’ACP répond à une exigence accrue en termes de stabilité du système financier</a:t>
            </a:r>
            <a:endParaRPr lang="fr-FR" sz="2400" dirty="0" smtClean="0">
              <a:solidFill>
                <a:srgbClr val="162A71"/>
              </a:solidFill>
              <a:effectLst>
                <a:outerShdw blurRad="38100" dist="38100" dir="2700000" algn="tl">
                  <a:srgbClr val="C0C0C0"/>
                </a:outerShdw>
              </a:effectLst>
            </a:endParaRPr>
          </a:p>
        </p:txBody>
      </p:sp>
      <p:sp>
        <p:nvSpPr>
          <p:cNvPr id="2051" name="Rectangle 3"/>
          <p:cNvSpPr>
            <a:spLocks noChangeArrowheads="1"/>
          </p:cNvSpPr>
          <p:nvPr/>
        </p:nvSpPr>
        <p:spPr bwMode="auto">
          <a:xfrm>
            <a:off x="143508" y="1505397"/>
            <a:ext cx="8856984" cy="3847207"/>
          </a:xfrm>
          <a:prstGeom prst="rect">
            <a:avLst/>
          </a:prstGeom>
          <a:noFill/>
          <a:ln w="6350">
            <a:solidFill>
              <a:schemeClr val="bg1"/>
            </a:solidFill>
            <a:prstDash val="sysDash"/>
            <a:headEnd/>
            <a:tailEnd/>
          </a:ln>
        </p:spPr>
        <p:style>
          <a:lnRef idx="2">
            <a:schemeClr val="dk1"/>
          </a:lnRef>
          <a:fillRef idx="1">
            <a:schemeClr val="lt1"/>
          </a:fillRef>
          <a:effectRef idx="0">
            <a:schemeClr val="dk1"/>
          </a:effectRef>
          <a:fontRef idx="minor">
            <a:schemeClr val="dk1"/>
          </a:fontRef>
        </p:style>
        <p:txBody>
          <a:bodyPr vert="horz" wrap="square" lIns="90000" tIns="45720" rIns="252000" bIns="45720" numCol="1" anchor="ctr" anchorCtr="0" compatLnSpc="1">
            <a:prstTxWarp prst="textNoShape">
              <a:avLst/>
            </a:prstTxWarp>
            <a:spAutoFit/>
          </a:bodyPr>
          <a:lstStyle/>
          <a:p>
            <a:pPr marL="273050" lvl="1" indent="-261938" eaLnBrk="0" hangingPunct="0">
              <a:spcBef>
                <a:spcPts val="0"/>
              </a:spcBef>
              <a:spcAft>
                <a:spcPts val="2400"/>
              </a:spcAft>
              <a:buClr>
                <a:srgbClr val="F7C765"/>
              </a:buClr>
              <a:buFont typeface="Wingdings" pitchFamily="2" charset="2"/>
              <a:buChar char="q"/>
              <a:defRPr/>
            </a:pPr>
            <a:r>
              <a:rPr lang="fr-FR" sz="1600" dirty="0" smtClean="0">
                <a:solidFill>
                  <a:srgbClr val="162A71"/>
                </a:solidFill>
                <a:latin typeface="Arial" charset="0"/>
                <a:ea typeface="ＭＳ Ｐゴシック" charset="-128"/>
              </a:rPr>
              <a:t>La décision de regrouper la surveillance des risques bancaires et assurantiels au sein d’une même autorité adossée à la Banque de France repose sur deux constats :</a:t>
            </a:r>
          </a:p>
          <a:p>
            <a:pPr lvl="1" indent="-180000" algn="just">
              <a:spcBef>
                <a:spcPts val="0"/>
              </a:spcBef>
              <a:buClr>
                <a:srgbClr val="FF9900"/>
              </a:buClr>
              <a:buFont typeface="Wingdings" pitchFamily="2" charset="2"/>
              <a:buChar char="§"/>
            </a:pP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lvl="2" indent="-180000" algn="just">
              <a:spcBef>
                <a:spcPts val="0"/>
              </a:spcBef>
              <a:buClr>
                <a:srgbClr val="FF9900"/>
              </a:buClr>
              <a:buFont typeface="Arial" pitchFamily="34" charset="0"/>
              <a:buChar char="•"/>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Les banques et les assurances entretiennent des relations étroites et sont confrontées à des risques communs.</a:t>
            </a: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lvl="2" indent="-180000" algn="just">
              <a:spcBef>
                <a:spcPts val="0"/>
              </a:spcBef>
              <a:buClr>
                <a:srgbClr val="FF9900"/>
              </a:buClr>
              <a:buFont typeface="Arial" pitchFamily="34" charset="0"/>
              <a:buChar char="•"/>
            </a:pP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lvl="2" indent="-180000" algn="just">
              <a:spcBef>
                <a:spcPts val="0"/>
              </a:spcBef>
              <a:buClr>
                <a:srgbClr val="FF9900"/>
              </a:buClr>
              <a:buFont typeface="Arial" pitchFamily="34" charset="0"/>
              <a:buChar char="•"/>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Le modèle de supervision bancaire français, fondé sur l’adossement du contrôle prudentiel à la banque centrale, a démontré sa pertinence pendant la crise.</a:t>
            </a: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lvl="2" indent="-180000" algn="just">
              <a:spcBef>
                <a:spcPts val="0"/>
              </a:spcBef>
              <a:buClr>
                <a:srgbClr val="FF9900"/>
              </a:buClr>
              <a:buFont typeface="Wingdings" pitchFamily="2" charset="2"/>
              <a:buChar char="Ø"/>
            </a:pPr>
            <a:endParaRPr lang="fr-FR" sz="1600" dirty="0" smtClean="0">
              <a:solidFill>
                <a:srgbClr val="162A71"/>
              </a:solidFill>
              <a:latin typeface="Arial" pitchFamily="34" charset="0"/>
              <a:ea typeface="Times New Roman" pitchFamily="18" charset="0"/>
            </a:endParaRPr>
          </a:p>
          <a:p>
            <a:pPr lvl="2" indent="-180000" algn="just">
              <a:spcBef>
                <a:spcPts val="0"/>
              </a:spcBef>
              <a:buClr>
                <a:srgbClr val="FF9900"/>
              </a:buClr>
              <a:buFont typeface="Wingdings" pitchFamily="2" charset="2"/>
              <a:buChar char="Ø"/>
            </a:pPr>
            <a:endParaRPr lang="fr-FR" sz="1600" dirty="0" smtClean="0">
              <a:solidFill>
                <a:srgbClr val="162A71"/>
              </a:solidFill>
              <a:latin typeface="Arial" pitchFamily="34" charset="0"/>
              <a:ea typeface="Times New Roman" pitchFamily="18" charset="0"/>
            </a:endParaRPr>
          </a:p>
          <a:p>
            <a:pPr lvl="1" indent="-180000" algn="just">
              <a:spcBef>
                <a:spcPts val="0"/>
              </a:spcBef>
              <a:buClr>
                <a:srgbClr val="FF9900"/>
              </a:buClr>
              <a:buFont typeface="Wingdings" pitchFamily="2" charset="2"/>
              <a:buChar char="è"/>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L’ACP bénéficie ainsi</a:t>
            </a:r>
            <a:r>
              <a:rPr kumimoji="0" lang="fr-FR" sz="1600" b="1" i="0" u="none" strike="noStrike" cap="none" normalizeH="0" dirty="0" smtClean="0">
                <a:ln>
                  <a:noFill/>
                </a:ln>
                <a:solidFill>
                  <a:srgbClr val="162A71"/>
                </a:solidFill>
                <a:effectLst/>
                <a:latin typeface="Arial" pitchFamily="34" charset="0"/>
                <a:ea typeface="Times New Roman" pitchFamily="18" charset="0"/>
              </a:rPr>
              <a:t> </a:t>
            </a: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d’une vue élargie des acteurs du système financier.</a:t>
            </a:r>
          </a:p>
          <a:p>
            <a:pPr lvl="1" indent="-180000" algn="just">
              <a:spcBef>
                <a:spcPts val="0"/>
              </a:spcBef>
              <a:buClr>
                <a:srgbClr val="FF9900"/>
              </a:buClr>
              <a:buFont typeface="Wingdings" pitchFamily="2" charset="2"/>
              <a:buChar char="è"/>
            </a:pPr>
            <a:endParaRPr kumimoji="0" lang="fr-FR" sz="1600" b="0" i="0" u="none" strike="noStrike" cap="none" normalizeH="0" baseline="0" dirty="0" smtClean="0">
              <a:ln>
                <a:noFill/>
              </a:ln>
              <a:solidFill>
                <a:srgbClr val="162A71"/>
              </a:solidFill>
              <a:effectLst/>
              <a:latin typeface="Arial" pitchFamily="34" charset="0"/>
              <a:ea typeface="Times New Roman" pitchFamily="18" charset="0"/>
            </a:endParaRPr>
          </a:p>
          <a:p>
            <a:pPr lvl="1" indent="-180000" algn="just">
              <a:spcBef>
                <a:spcPts val="0"/>
              </a:spcBef>
              <a:buClr>
                <a:srgbClr val="FF9900"/>
              </a:buClr>
              <a:buFont typeface="Wingdings" pitchFamily="2" charset="2"/>
              <a:buChar char="è"/>
            </a:pPr>
            <a:r>
              <a:rPr kumimoji="0" lang="fr-FR" sz="1600" b="1" i="0" u="none" strike="noStrike" cap="none" normalizeH="0" baseline="0" dirty="0" smtClean="0">
                <a:ln>
                  <a:noFill/>
                </a:ln>
                <a:solidFill>
                  <a:srgbClr val="162A71"/>
                </a:solidFill>
                <a:effectLst/>
                <a:latin typeface="Arial" pitchFamily="34" charset="0"/>
                <a:ea typeface="Times New Roman" pitchFamily="18" charset="0"/>
              </a:rPr>
              <a:t>Ce schéma garantit un traitement optimum et coordonné des situations d’urgence.</a:t>
            </a:r>
            <a:endParaRPr kumimoji="0" lang="fr-FR" sz="1600" b="0" i="0" u="none" strike="noStrike" cap="none" normalizeH="0" baseline="0" dirty="0" smtClean="0">
              <a:ln>
                <a:noFill/>
              </a:ln>
              <a:solidFill>
                <a:srgbClr val="162A71"/>
              </a:solidFill>
              <a:effectLst/>
              <a:latin typeface="Arial" pitchFamily="34" charset="0"/>
            </a:endParaRPr>
          </a:p>
        </p:txBody>
      </p:sp>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179512" y="0"/>
            <a:ext cx="8964488" cy="764704"/>
          </a:xfrm>
        </p:spPr>
        <p:txBody>
          <a:bodyPr/>
          <a:lstStyle/>
          <a:p>
            <a:pPr marL="363538" indent="-363538" algn="l" eaLnBrk="1" hangingPunct="1">
              <a:tabLst>
                <a:tab pos="363538" algn="l"/>
              </a:tabLst>
              <a:defRPr/>
            </a:pPr>
            <a:r>
              <a:rPr lang="fr-FR" sz="2200" b="1" dirty="0" smtClean="0">
                <a:solidFill>
                  <a:schemeClr val="tx1"/>
                </a:solidFill>
              </a:rPr>
              <a:t>	</a:t>
            </a:r>
            <a:r>
              <a:rPr lang="fr-FR" sz="2200" b="1" dirty="0" smtClean="0">
                <a:solidFill>
                  <a:srgbClr val="262673"/>
                </a:solidFill>
              </a:rPr>
              <a:t>Rôle </a:t>
            </a:r>
            <a:r>
              <a:rPr lang="fr-FR" sz="2400" b="1" dirty="0" smtClean="0">
                <a:solidFill>
                  <a:srgbClr val="262673"/>
                </a:solidFill>
              </a:rPr>
              <a:t>renforcé</a:t>
            </a:r>
            <a:r>
              <a:rPr lang="fr-FR" sz="2200" b="1" dirty="0" smtClean="0">
                <a:solidFill>
                  <a:srgbClr val="262673"/>
                </a:solidFill>
              </a:rPr>
              <a:t> de l’ACP en matière de protection de la clientèle</a:t>
            </a:r>
            <a:endParaRPr lang="fr-FR" sz="2200" dirty="0" smtClean="0">
              <a:solidFill>
                <a:srgbClr val="262673"/>
              </a:solidFill>
              <a:effectLst>
                <a:outerShdw blurRad="38100" dist="38100" dir="2700000" algn="tl">
                  <a:srgbClr val="C0C0C0"/>
                </a:outerShdw>
              </a:effectLst>
            </a:endParaRPr>
          </a:p>
        </p:txBody>
      </p:sp>
      <p:graphicFrame>
        <p:nvGraphicFramePr>
          <p:cNvPr id="10" name="Tableau 9"/>
          <p:cNvGraphicFramePr>
            <a:graphicFrameLocks noGrp="1"/>
          </p:cNvGraphicFramePr>
          <p:nvPr/>
        </p:nvGraphicFramePr>
        <p:xfrm>
          <a:off x="179512" y="929861"/>
          <a:ext cx="8784976" cy="5183921"/>
        </p:xfrm>
        <a:graphic>
          <a:graphicData uri="http://schemas.openxmlformats.org/drawingml/2006/table">
            <a:tbl>
              <a:tblPr bandRow="1">
                <a:tableStyleId>{93296810-A885-4BE3-A3E7-6D5BEEA58F35}</a:tableStyleId>
              </a:tblPr>
              <a:tblGrid>
                <a:gridCol w="3188097"/>
                <a:gridCol w="5596879"/>
              </a:tblGrid>
              <a:tr h="1110892">
                <a:tc>
                  <a:txBody>
                    <a:bodyPr/>
                    <a:lstStyle/>
                    <a:p>
                      <a:pPr algn="ctr"/>
                      <a:r>
                        <a:rPr lang="fr-FR" sz="1500" b="1" kern="1200" baseline="0" dirty="0" smtClean="0">
                          <a:solidFill>
                            <a:srgbClr val="162A71"/>
                          </a:solidFill>
                          <a:latin typeface="+mn-lt"/>
                        </a:rPr>
                        <a:t>Responsabilités étendues en matière de contrôle de la commercialisation des produits financiers</a:t>
                      </a:r>
                      <a:endParaRPr lang="fr-FR" sz="1500" b="1" dirty="0">
                        <a:solidFill>
                          <a:srgbClr val="162A71"/>
                        </a:solidFill>
                        <a:latin typeface="+mn-lt"/>
                      </a:endParaRPr>
                    </a:p>
                  </a:txBody>
                  <a:tcPr anchor="ctr">
                    <a:cell3D prstMaterial="dkEdge">
                      <a:bevel/>
                      <a:lightRig rig="flood" dir="t"/>
                    </a:cell3D>
                    <a:solidFill>
                      <a:srgbClr val="DADFEE">
                        <a:alpha val="25000"/>
                      </a:srgbClr>
                    </a:solidFill>
                  </a:tcPr>
                </a:tc>
                <a:tc>
                  <a:txBody>
                    <a:bodyPr/>
                    <a:lstStyle/>
                    <a:p>
                      <a:pPr algn="l"/>
                      <a:r>
                        <a:rPr lang="fr-FR" sz="1500" kern="1200" dirty="0" smtClean="0">
                          <a:solidFill>
                            <a:srgbClr val="162A71"/>
                          </a:solidFill>
                          <a:latin typeface="+mn-lt"/>
                          <a:ea typeface="+mn-ea"/>
                          <a:cs typeface="+mn-cs"/>
                        </a:rPr>
                        <a:t>Dotée d’une </a:t>
                      </a:r>
                      <a:r>
                        <a:rPr lang="fr-FR" sz="1500" b="1" kern="1200" dirty="0" smtClean="0">
                          <a:solidFill>
                            <a:srgbClr val="162A71"/>
                          </a:solidFill>
                          <a:latin typeface="+mn-lt"/>
                          <a:ea typeface="+mn-ea"/>
                          <a:cs typeface="+mn-cs"/>
                        </a:rPr>
                        <a:t>Direction du contrôle des pratiques commerciales, </a:t>
                      </a:r>
                      <a:r>
                        <a:rPr lang="fr-FR" sz="1500" kern="1200" dirty="0" smtClean="0">
                          <a:solidFill>
                            <a:srgbClr val="162A71"/>
                          </a:solidFill>
                          <a:latin typeface="+mn-lt"/>
                          <a:ea typeface="+mn-ea"/>
                          <a:cs typeface="+mn-cs"/>
                        </a:rPr>
                        <a:t>l’ACP veille au respect :</a:t>
                      </a:r>
                    </a:p>
                    <a:p>
                      <a:pPr marL="342900" indent="-342900" algn="l">
                        <a:buClr>
                          <a:srgbClr val="FF9900"/>
                        </a:buClr>
                        <a:buFont typeface="Arial" pitchFamily="34" charset="0"/>
                        <a:buChar char="•"/>
                      </a:pPr>
                      <a:r>
                        <a:rPr lang="fr-FR" sz="1500" kern="1200" dirty="0" smtClean="0">
                          <a:solidFill>
                            <a:srgbClr val="162A71"/>
                          </a:solidFill>
                          <a:latin typeface="+mn-lt"/>
                          <a:ea typeface="+mn-ea"/>
                          <a:cs typeface="+mn-cs"/>
                        </a:rPr>
                        <a:t>des dispositions législatives et réglementaires</a:t>
                      </a:r>
                    </a:p>
                    <a:p>
                      <a:pPr marL="342900" indent="-342900" algn="l">
                        <a:buClr>
                          <a:srgbClr val="FF9900"/>
                        </a:buClr>
                        <a:buFont typeface="Arial" pitchFamily="34" charset="0"/>
                        <a:buChar char="•"/>
                      </a:pPr>
                      <a:r>
                        <a:rPr lang="fr-FR" sz="1500" kern="1200" baseline="0" dirty="0" smtClean="0">
                          <a:solidFill>
                            <a:srgbClr val="162A71"/>
                          </a:solidFill>
                          <a:latin typeface="+mn-lt"/>
                          <a:ea typeface="+mn-ea"/>
                          <a:cs typeface="+mn-cs"/>
                        </a:rPr>
                        <a:t>des </a:t>
                      </a:r>
                      <a:r>
                        <a:rPr lang="fr-FR" sz="1500" kern="1200" dirty="0" smtClean="0">
                          <a:solidFill>
                            <a:srgbClr val="162A71"/>
                          </a:solidFill>
                          <a:latin typeface="+mn-lt"/>
                          <a:ea typeface="+mn-ea"/>
                          <a:cs typeface="+mn-cs"/>
                        </a:rPr>
                        <a:t>règles de bonne pratique de chaque profession</a:t>
                      </a:r>
                      <a:endParaRPr lang="fr-FR" sz="1500" b="0" kern="1200" baseline="0" dirty="0" smtClean="0">
                        <a:solidFill>
                          <a:srgbClr val="162A71"/>
                        </a:solidFill>
                        <a:latin typeface="+mn-lt"/>
                        <a:ea typeface="+mn-ea"/>
                        <a:cs typeface="+mn-cs"/>
                      </a:endParaRPr>
                    </a:p>
                  </a:txBody>
                  <a:tcPr anchor="ctr">
                    <a:cell3D prstMaterial="dkEdge">
                      <a:bevel/>
                      <a:lightRig rig="flood" dir="t"/>
                    </a:cell3D>
                    <a:solidFill>
                      <a:srgbClr val="DADFEE">
                        <a:alpha val="25000"/>
                      </a:srgbClr>
                    </a:solidFill>
                  </a:tcPr>
                </a:tc>
              </a:tr>
              <a:tr h="2742146">
                <a:tc>
                  <a:txBody>
                    <a:bodyPr/>
                    <a:lstStyle/>
                    <a:p>
                      <a:pPr algn="ctr"/>
                      <a:endParaRPr lang="fr-FR" sz="1500" b="1" kern="1200" baseline="0" dirty="0" smtClean="0">
                        <a:solidFill>
                          <a:srgbClr val="162A71"/>
                        </a:solidFill>
                        <a:latin typeface="+mn-lt"/>
                        <a:ea typeface="+mn-ea"/>
                        <a:cs typeface="+mn-cs"/>
                      </a:endParaRPr>
                    </a:p>
                    <a:p>
                      <a:pPr algn="ctr"/>
                      <a:r>
                        <a:rPr lang="fr-FR" sz="1500" b="1" kern="1200" baseline="0" dirty="0" smtClean="0">
                          <a:solidFill>
                            <a:srgbClr val="162A71"/>
                          </a:solidFill>
                          <a:latin typeface="+mn-lt"/>
                          <a:ea typeface="+mn-ea"/>
                          <a:cs typeface="+mn-cs"/>
                        </a:rPr>
                        <a:t>Coopération renforcée avec l’Autorité des </a:t>
                      </a:r>
                    </a:p>
                    <a:p>
                      <a:pPr algn="ctr"/>
                      <a:r>
                        <a:rPr lang="fr-FR" sz="1500" b="1" kern="1200" baseline="0" dirty="0" smtClean="0">
                          <a:solidFill>
                            <a:srgbClr val="162A71"/>
                          </a:solidFill>
                          <a:latin typeface="+mn-lt"/>
                          <a:ea typeface="+mn-ea"/>
                          <a:cs typeface="+mn-cs"/>
                        </a:rPr>
                        <a:t>          Marchés Financiers 	</a:t>
                      </a:r>
                    </a:p>
                    <a:p>
                      <a:pPr algn="ctr"/>
                      <a:endParaRPr lang="fr-FR" sz="1500" b="1" dirty="0">
                        <a:solidFill>
                          <a:srgbClr val="162A71"/>
                        </a:solidFill>
                        <a:latin typeface="+mn-lt"/>
                      </a:endParaRPr>
                    </a:p>
                  </a:txBody>
                  <a:tcPr anchor="ctr">
                    <a:cell3D prstMaterial="dkEdge">
                      <a:bevel/>
                      <a:lightRig rig="flood" dir="t"/>
                    </a:cell3D>
                    <a:solidFill>
                      <a:srgbClr val="DADFEE">
                        <a:alpha val="25000"/>
                      </a:srgbClr>
                    </a:solidFill>
                  </a:tcPr>
                </a:tc>
                <a:tc>
                  <a:txBody>
                    <a:bodyPr/>
                    <a:lstStyle/>
                    <a:p>
                      <a:pPr marL="342900" indent="-342900" algn="l">
                        <a:buClr>
                          <a:srgbClr val="FF9900"/>
                        </a:buClr>
                        <a:buFont typeface="Arial" pitchFamily="34" charset="0"/>
                        <a:buChar char="•"/>
                      </a:pPr>
                      <a:r>
                        <a:rPr lang="fr-FR" sz="1500" b="1" kern="1200" baseline="0" dirty="0" smtClean="0">
                          <a:solidFill>
                            <a:srgbClr val="162A71"/>
                          </a:solidFill>
                          <a:latin typeface="+mn-lt"/>
                          <a:ea typeface="+mn-ea"/>
                          <a:cs typeface="+mn-cs"/>
                        </a:rPr>
                        <a:t>Création d’un pôle commun </a:t>
                      </a:r>
                      <a:r>
                        <a:rPr lang="fr-FR" sz="1500" b="0" kern="1200" baseline="0" dirty="0" smtClean="0">
                          <a:solidFill>
                            <a:srgbClr val="162A71"/>
                          </a:solidFill>
                          <a:latin typeface="+mn-lt"/>
                          <a:ea typeface="+mn-ea"/>
                          <a:cs typeface="+mn-cs"/>
                        </a:rPr>
                        <a:t>chargé de l’élaboration des politiques de contrôle en matière de pratiques de commercialisation </a:t>
                      </a:r>
                    </a:p>
                    <a:p>
                      <a:pPr marL="342900" indent="-342900" algn="l">
                        <a:buClr>
                          <a:srgbClr val="FF9900"/>
                        </a:buClr>
                        <a:buFont typeface="Arial" pitchFamily="34" charset="0"/>
                        <a:buChar char="•"/>
                      </a:pPr>
                      <a:r>
                        <a:rPr lang="fr-FR" sz="1500" b="1" kern="1200" baseline="0" dirty="0" smtClean="0">
                          <a:solidFill>
                            <a:srgbClr val="162A71"/>
                          </a:solidFill>
                          <a:latin typeface="+mn-lt"/>
                          <a:ea typeface="+mn-ea"/>
                          <a:cs typeface="+mn-cs"/>
                        </a:rPr>
                        <a:t>Supervision des conditions de commercialisation </a:t>
                      </a:r>
                      <a:r>
                        <a:rPr lang="fr-FR" sz="1500" b="0" kern="1200" baseline="0" dirty="0" smtClean="0">
                          <a:solidFill>
                            <a:srgbClr val="162A71"/>
                          </a:solidFill>
                          <a:latin typeface="+mn-lt"/>
                          <a:ea typeface="+mn-ea"/>
                          <a:cs typeface="+mn-cs"/>
                        </a:rPr>
                        <a:t>et respect des obligations des opérateurs envers leurs clients, emprunteurs, assurés, adhérents, bénéficiaires et ayants droit</a:t>
                      </a:r>
                    </a:p>
                    <a:p>
                      <a:pPr marL="342900" indent="-342900" algn="l">
                        <a:buClr>
                          <a:srgbClr val="FF9900"/>
                        </a:buClr>
                        <a:buFont typeface="Arial" pitchFamily="34" charset="0"/>
                        <a:buChar char="•"/>
                      </a:pPr>
                      <a:r>
                        <a:rPr lang="fr-FR" sz="1500" b="1" kern="1200" baseline="0" dirty="0" smtClean="0">
                          <a:solidFill>
                            <a:srgbClr val="162A71"/>
                          </a:solidFill>
                          <a:latin typeface="+mn-lt"/>
                          <a:ea typeface="+mn-ea"/>
                          <a:cs typeface="+mn-cs"/>
                        </a:rPr>
                        <a:t>Veille sur l’évolution des produits financiers </a:t>
                      </a:r>
                      <a:r>
                        <a:rPr lang="fr-FR" sz="1500" b="0" kern="1200" baseline="0" dirty="0" smtClean="0">
                          <a:solidFill>
                            <a:srgbClr val="162A71"/>
                          </a:solidFill>
                          <a:latin typeface="+mn-lt"/>
                          <a:ea typeface="+mn-ea"/>
                          <a:cs typeface="+mn-cs"/>
                        </a:rPr>
                        <a:t>dans le cadre d’un observatoire</a:t>
                      </a:r>
                    </a:p>
                    <a:p>
                      <a:pPr marL="342900" indent="-342900" algn="l">
                        <a:buClr>
                          <a:srgbClr val="FF9900"/>
                        </a:buClr>
                        <a:buFont typeface="Arial" pitchFamily="34" charset="0"/>
                        <a:buChar char="•"/>
                      </a:pPr>
                      <a:r>
                        <a:rPr lang="fr-FR" sz="1500" b="1" kern="1200" baseline="0" dirty="0" smtClean="0">
                          <a:solidFill>
                            <a:srgbClr val="162A71"/>
                          </a:solidFill>
                          <a:latin typeface="+mn-lt"/>
                          <a:ea typeface="+mn-ea"/>
                          <a:cs typeface="+mn-cs"/>
                        </a:rPr>
                        <a:t>Surveillance conjointe de la publicité </a:t>
                      </a:r>
                    </a:p>
                    <a:p>
                      <a:pPr marL="342900" indent="-342900" algn="l">
                        <a:buClr>
                          <a:srgbClr val="FF9900"/>
                        </a:buClr>
                        <a:buFont typeface="Arial" pitchFamily="34" charset="0"/>
                        <a:buChar char="•"/>
                      </a:pPr>
                      <a:r>
                        <a:rPr lang="fr-FR" sz="1500" b="0" kern="1200" baseline="0" dirty="0" smtClean="0">
                          <a:solidFill>
                            <a:srgbClr val="162A71"/>
                          </a:solidFill>
                          <a:latin typeface="+mn-lt"/>
                          <a:ea typeface="+mn-ea"/>
                          <a:cs typeface="+mn-cs"/>
                        </a:rPr>
                        <a:t>Mise en place d’un </a:t>
                      </a:r>
                      <a:r>
                        <a:rPr lang="fr-FR" sz="1500" b="1" kern="1200" baseline="0" dirty="0" smtClean="0">
                          <a:solidFill>
                            <a:srgbClr val="162A71"/>
                          </a:solidFill>
                          <a:latin typeface="+mn-lt"/>
                          <a:ea typeface="+mn-ea"/>
                          <a:cs typeface="+mn-cs"/>
                        </a:rPr>
                        <a:t>point d’entrée commun </a:t>
                      </a:r>
                      <a:r>
                        <a:rPr lang="fr-FR" sz="1500" b="0" kern="1200" baseline="0" dirty="0" smtClean="0">
                          <a:solidFill>
                            <a:srgbClr val="162A71"/>
                          </a:solidFill>
                          <a:latin typeface="+mn-lt"/>
                          <a:ea typeface="+mn-ea"/>
                          <a:cs typeface="+mn-cs"/>
                        </a:rPr>
                        <a:t>pour les demandes des clients 	</a:t>
                      </a:r>
                      <a:endParaRPr lang="fr-FR" sz="1500" b="0" dirty="0">
                        <a:solidFill>
                          <a:srgbClr val="162A71"/>
                        </a:solidFill>
                        <a:latin typeface="+mn-lt"/>
                      </a:endParaRPr>
                    </a:p>
                  </a:txBody>
                  <a:tcPr anchor="ctr">
                    <a:cell3D prstMaterial="dkEdge">
                      <a:bevel/>
                      <a:lightRig rig="flood" dir="t"/>
                    </a:cell3D>
                    <a:solidFill>
                      <a:srgbClr val="DADFEE">
                        <a:alpha val="25000"/>
                      </a:srgbClr>
                    </a:solidFill>
                  </a:tcPr>
                </a:tc>
              </a:tr>
              <a:tr h="1238389">
                <a:tc>
                  <a:txBody>
                    <a:bodyPr/>
                    <a:lstStyle/>
                    <a:p>
                      <a:pPr algn="ctr"/>
                      <a:endParaRPr lang="fr-FR" sz="1500" b="1" kern="1200" baseline="0" dirty="0" smtClean="0">
                        <a:solidFill>
                          <a:srgbClr val="162A71"/>
                        </a:solidFill>
                        <a:latin typeface="+mn-lt"/>
                        <a:ea typeface="+mn-ea"/>
                        <a:cs typeface="+mn-cs"/>
                      </a:endParaRPr>
                    </a:p>
                    <a:p>
                      <a:pPr algn="ctr"/>
                      <a:r>
                        <a:rPr lang="fr-FR" sz="1500" b="1" kern="1200" baseline="0" dirty="0" smtClean="0">
                          <a:solidFill>
                            <a:srgbClr val="162A71"/>
                          </a:solidFill>
                          <a:latin typeface="+mn-lt"/>
                          <a:ea typeface="+mn-ea"/>
                          <a:cs typeface="+mn-cs"/>
                        </a:rPr>
                        <a:t>Travail en lien étroit avec la DGCCRF 	</a:t>
                      </a:r>
                    </a:p>
                    <a:p>
                      <a:pPr algn="ctr"/>
                      <a:endParaRPr lang="fr-FR" sz="1500" b="1" dirty="0">
                        <a:solidFill>
                          <a:srgbClr val="162A71"/>
                        </a:solidFill>
                        <a:latin typeface="+mn-lt"/>
                      </a:endParaRPr>
                    </a:p>
                  </a:txBody>
                  <a:tcPr anchor="ctr">
                    <a:cell3D prstMaterial="dkEdge">
                      <a:bevel/>
                      <a:lightRig rig="flood" dir="t"/>
                    </a:cell3D>
                    <a:solidFill>
                      <a:srgbClr val="DADFEE">
                        <a:alpha val="25000"/>
                      </a:srgbClr>
                    </a:solidFill>
                  </a:tcPr>
                </a:tc>
                <a:tc>
                  <a:txBody>
                    <a:bodyPr/>
                    <a:lstStyle/>
                    <a:p>
                      <a:pPr marL="342900" indent="-342900" algn="l">
                        <a:buClr>
                          <a:srgbClr val="FF9900"/>
                        </a:buClr>
                        <a:buFont typeface="Arial" pitchFamily="34" charset="0"/>
                        <a:buChar char="•"/>
                      </a:pPr>
                      <a:r>
                        <a:rPr lang="fr-FR" sz="1500" b="1" kern="1200" baseline="0" dirty="0" smtClean="0">
                          <a:solidFill>
                            <a:srgbClr val="162A71"/>
                          </a:solidFill>
                          <a:latin typeface="+mn-lt"/>
                          <a:ea typeface="+mn-ea"/>
                          <a:cs typeface="+mn-cs"/>
                        </a:rPr>
                        <a:t>Coordination </a:t>
                      </a:r>
                      <a:r>
                        <a:rPr lang="fr-FR" sz="1500" b="0" kern="1200" baseline="0" dirty="0" smtClean="0">
                          <a:solidFill>
                            <a:srgbClr val="162A71"/>
                          </a:solidFill>
                          <a:latin typeface="+mn-lt"/>
                          <a:ea typeface="+mn-ea"/>
                          <a:cs typeface="+mn-cs"/>
                        </a:rPr>
                        <a:t>entre le secrétaire général de l’ACP et la DGCCRF sur les activités de contrôle relatives aux dispositions du code de la consommation</a:t>
                      </a:r>
                      <a:endParaRPr lang="fr-FR" sz="1500" b="0" dirty="0">
                        <a:solidFill>
                          <a:srgbClr val="162A71"/>
                        </a:solidFill>
                        <a:latin typeface="+mn-lt"/>
                      </a:endParaRPr>
                    </a:p>
                  </a:txBody>
                  <a:tcPr anchor="ctr">
                    <a:cell3D prstMaterial="dkEdge">
                      <a:bevel/>
                      <a:lightRig rig="flood" dir="t"/>
                    </a:cell3D>
                    <a:solidFill>
                      <a:srgbClr val="DADFEE">
                        <a:alpha val="25000"/>
                      </a:srgbClr>
                    </a:solidFill>
                  </a:tcPr>
                </a:tc>
              </a:tr>
            </a:tbl>
          </a:graphicData>
        </a:graphic>
      </p:graphicFrame>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a:xfrm>
            <a:off x="539552" y="0"/>
            <a:ext cx="8604448" cy="764704"/>
          </a:xfrm>
        </p:spPr>
        <p:txBody>
          <a:bodyPr/>
          <a:lstStyle/>
          <a:p>
            <a:pPr marL="363538" indent="-363538" algn="l" eaLnBrk="1" hangingPunct="1">
              <a:tabLst>
                <a:tab pos="363538" algn="l"/>
              </a:tabLst>
              <a:defRPr/>
            </a:pPr>
            <a:r>
              <a:rPr lang="fr-FR" sz="2400" b="1" dirty="0" smtClean="0">
                <a:solidFill>
                  <a:schemeClr val="tx1"/>
                </a:solidFill>
              </a:rPr>
              <a:t>	</a:t>
            </a:r>
            <a:r>
              <a:rPr lang="fr-FR" sz="2400" b="1" dirty="0" smtClean="0">
                <a:solidFill>
                  <a:srgbClr val="162A71"/>
                </a:solidFill>
              </a:rPr>
              <a:t>L’ACP pèsera davantage au niveau international</a:t>
            </a:r>
            <a:endParaRPr lang="fr-FR" sz="2400" dirty="0" smtClean="0">
              <a:solidFill>
                <a:srgbClr val="162A71"/>
              </a:solidFill>
              <a:effectLst>
                <a:outerShdw blurRad="38100" dist="38100" dir="2700000" algn="tl">
                  <a:srgbClr val="C0C0C0"/>
                </a:outerShdw>
              </a:effectLst>
            </a:endParaRPr>
          </a:p>
        </p:txBody>
      </p:sp>
      <p:graphicFrame>
        <p:nvGraphicFramePr>
          <p:cNvPr id="7" name="Tableau 6"/>
          <p:cNvGraphicFramePr>
            <a:graphicFrameLocks noGrp="1"/>
          </p:cNvGraphicFramePr>
          <p:nvPr/>
        </p:nvGraphicFramePr>
        <p:xfrm>
          <a:off x="35496" y="909280"/>
          <a:ext cx="9036496" cy="5040000"/>
        </p:xfrm>
        <a:graphic>
          <a:graphicData uri="http://schemas.openxmlformats.org/drawingml/2006/table">
            <a:tbl>
              <a:tblPr bandRow="1">
                <a:tableStyleId>{93296810-A885-4BE3-A3E7-6D5BEEA58F35}</a:tableStyleId>
              </a:tblPr>
              <a:tblGrid>
                <a:gridCol w="2771800"/>
                <a:gridCol w="6264696"/>
              </a:tblGrid>
              <a:tr h="2520000">
                <a:tc>
                  <a:txBody>
                    <a:bodyPr/>
                    <a:lstStyle/>
                    <a:p>
                      <a:pPr algn="ctr"/>
                      <a:endParaRPr lang="fr-FR" sz="1600" b="1" kern="1200" baseline="0" dirty="0" smtClean="0">
                        <a:solidFill>
                          <a:srgbClr val="162A71"/>
                        </a:solidFill>
                        <a:latin typeface="+mn-lt"/>
                      </a:endParaRPr>
                    </a:p>
                    <a:p>
                      <a:pPr algn="ctr"/>
                      <a:r>
                        <a:rPr lang="fr-FR" sz="1600" b="1" kern="1200" baseline="0" dirty="0" smtClean="0">
                          <a:solidFill>
                            <a:srgbClr val="162A71"/>
                          </a:solidFill>
                          <a:latin typeface="+mn-lt"/>
                        </a:rPr>
                        <a:t>Préserver les modèles français de la banque et de l’assurance</a:t>
                      </a:r>
                    </a:p>
                    <a:p>
                      <a:pPr algn="ctr"/>
                      <a:endParaRPr lang="fr-FR" sz="1600" b="1" dirty="0">
                        <a:solidFill>
                          <a:srgbClr val="162A71"/>
                        </a:solidFill>
                        <a:latin typeface="+mn-lt"/>
                      </a:endParaRPr>
                    </a:p>
                  </a:txBody>
                  <a:tcPr marL="137160" marR="137160" marT="137160" marB="137160" anchor="ctr">
                    <a:cell3D prstMaterial="dkEdge">
                      <a:bevel/>
                      <a:lightRig rig="flood" dir="t"/>
                    </a:cell3D>
                    <a:solidFill>
                      <a:srgbClr val="DADFEE">
                        <a:alpha val="30000"/>
                      </a:srgbClr>
                    </a:solidFill>
                  </a:tcPr>
                </a:tc>
                <a:tc>
                  <a:txBody>
                    <a:bodyPr/>
                    <a:lstStyle/>
                    <a:p>
                      <a:pPr marL="342900" marR="0" lvl="0" indent="-342900" algn="l" defTabSz="914400" rtl="0" eaLnBrk="1" fontAlgn="base" latinLnBrk="0" hangingPunct="1">
                        <a:lnSpc>
                          <a:spcPct val="100000"/>
                        </a:lnSpc>
                        <a:spcBef>
                          <a:spcPct val="0"/>
                        </a:spcBef>
                        <a:spcAft>
                          <a:spcPct val="0"/>
                        </a:spcAft>
                        <a:buClr>
                          <a:srgbClr val="FF9900"/>
                        </a:buClr>
                        <a:buSzTx/>
                        <a:buFont typeface="Arial" pitchFamily="34" charset="0"/>
                        <a:buChar char="•"/>
                        <a:tabLst/>
                      </a:pPr>
                      <a:r>
                        <a:rPr kumimoji="0" lang="fr-FR" sz="1600" b="0" i="0" u="none" strike="noStrike" cap="none" normalizeH="0" baseline="0" dirty="0" smtClean="0">
                          <a:ln>
                            <a:noFill/>
                          </a:ln>
                          <a:solidFill>
                            <a:srgbClr val="162A71"/>
                          </a:solidFill>
                          <a:effectLst/>
                          <a:latin typeface="+mn-lt"/>
                          <a:ea typeface="Times New Roman" pitchFamily="18" charset="0"/>
                        </a:rPr>
                        <a:t>L’ACP a pour </a:t>
                      </a:r>
                      <a:r>
                        <a:rPr lang="fr-FR" sz="1500" b="1" kern="1200" dirty="0" smtClean="0">
                          <a:solidFill>
                            <a:srgbClr val="162A71"/>
                          </a:solidFill>
                          <a:latin typeface="+mn-lt"/>
                          <a:ea typeface="+mn-ea"/>
                          <a:cs typeface="+mn-cs"/>
                        </a:rPr>
                        <a:t>mandat</a:t>
                      </a:r>
                      <a:r>
                        <a:rPr kumimoji="0" lang="fr-FR" sz="1600" b="0" i="0" u="none" strike="noStrike" cap="none" normalizeH="0" baseline="0" dirty="0" smtClean="0">
                          <a:ln>
                            <a:noFill/>
                          </a:ln>
                          <a:solidFill>
                            <a:srgbClr val="162A71"/>
                          </a:solidFill>
                          <a:effectLst/>
                          <a:latin typeface="+mn-lt"/>
                          <a:ea typeface="Times New Roman" pitchFamily="18" charset="0"/>
                        </a:rPr>
                        <a:t> de défendre les aspects des modèles français de la banque et de l’assurance qui ont fait la preuve de leur résilience au cours de la crise. </a:t>
                      </a:r>
                      <a:endParaRPr lang="fr-FR" sz="1600" b="0" dirty="0">
                        <a:solidFill>
                          <a:srgbClr val="162A71"/>
                        </a:solidFill>
                        <a:latin typeface="+mn-lt"/>
                      </a:endParaRPr>
                    </a:p>
                  </a:txBody>
                  <a:tcPr marL="137160" marR="137160" marT="137160" marB="137160" anchor="ctr">
                    <a:cell3D prstMaterial="dkEdge">
                      <a:bevel/>
                      <a:lightRig rig="flood" dir="t"/>
                    </a:cell3D>
                    <a:solidFill>
                      <a:srgbClr val="DADFEE">
                        <a:alpha val="30000"/>
                      </a:srgbClr>
                    </a:solidFill>
                  </a:tcPr>
                </a:tc>
              </a:tr>
              <a:tr h="2520000">
                <a:tc>
                  <a:txBody>
                    <a:bodyPr/>
                    <a:lstStyle/>
                    <a:p>
                      <a:pPr algn="ctr"/>
                      <a:endParaRPr kumimoji="0" lang="fr-FR" sz="1600" b="1" i="0" u="none" strike="noStrike" cap="none" normalizeH="0" baseline="0" dirty="0" smtClean="0">
                        <a:ln>
                          <a:noFill/>
                        </a:ln>
                        <a:solidFill>
                          <a:srgbClr val="162A71"/>
                        </a:solidFill>
                        <a:effectLst/>
                        <a:latin typeface="+mn-lt"/>
                        <a:ea typeface="Times New Roman" pitchFamily="18" charset="0"/>
                      </a:endParaRPr>
                    </a:p>
                    <a:p>
                      <a:pPr algn="ctr"/>
                      <a:r>
                        <a:rPr kumimoji="0" lang="fr-FR" sz="1600" b="1" i="0" u="none" strike="noStrike" cap="none" normalizeH="0" baseline="0" dirty="0" smtClean="0">
                          <a:ln>
                            <a:noFill/>
                          </a:ln>
                          <a:solidFill>
                            <a:srgbClr val="162A71"/>
                          </a:solidFill>
                          <a:effectLst/>
                          <a:latin typeface="+mn-lt"/>
                          <a:ea typeface="Times New Roman" pitchFamily="18" charset="0"/>
                        </a:rPr>
                        <a:t>Représenter la France au sein des différentes instances européennes </a:t>
                      </a:r>
                      <a:r>
                        <a:rPr lang="fr-FR" sz="1600" b="1" kern="1200" baseline="0" dirty="0" smtClean="0">
                          <a:solidFill>
                            <a:srgbClr val="162A71"/>
                          </a:solidFill>
                          <a:latin typeface="+mn-lt"/>
                          <a:ea typeface="+mn-ea"/>
                          <a:cs typeface="+mn-cs"/>
                        </a:rPr>
                        <a:t>	</a:t>
                      </a:r>
                    </a:p>
                    <a:p>
                      <a:pPr algn="ctr"/>
                      <a:endParaRPr lang="fr-FR" sz="1600" b="1" dirty="0">
                        <a:solidFill>
                          <a:srgbClr val="162A71"/>
                        </a:solidFill>
                        <a:latin typeface="+mn-lt"/>
                      </a:endParaRPr>
                    </a:p>
                  </a:txBody>
                  <a:tcPr marL="137160" marR="137160" marT="137160" marB="137160" anchor="ctr">
                    <a:cell3D prstMaterial="dkEdge">
                      <a:bevel/>
                      <a:lightRig rig="flood" dir="t"/>
                    </a:cell3D>
                    <a:solidFill>
                      <a:srgbClr val="DADFEE">
                        <a:alpha val="30000"/>
                      </a:srgbClr>
                    </a:solidFill>
                  </a:tcPr>
                </a:tc>
                <a:tc>
                  <a:txBody>
                    <a:bodyPr/>
                    <a:lstStyle/>
                    <a:p>
                      <a:pPr marL="0" marR="0" lvl="0" indent="0" algn="l" defTabSz="914400" rtl="0" eaLnBrk="0" fontAlgn="base" latinLnBrk="0" hangingPunct="0">
                        <a:lnSpc>
                          <a:spcPct val="100000"/>
                        </a:lnSpc>
                        <a:spcBef>
                          <a:spcPct val="0"/>
                        </a:spcBef>
                        <a:spcAft>
                          <a:spcPct val="0"/>
                        </a:spcAft>
                        <a:buClr>
                          <a:srgbClr val="FF9900"/>
                        </a:buClr>
                        <a:buSzTx/>
                        <a:buFont typeface="Wingdings" pitchFamily="2" charset="2"/>
                        <a:buNone/>
                        <a:tabLst/>
                      </a:pPr>
                      <a:r>
                        <a:rPr kumimoji="0" lang="fr-FR" sz="1600" b="0" i="0" u="none" strike="noStrike" cap="none" normalizeH="0" baseline="0" dirty="0" smtClean="0">
                          <a:ln>
                            <a:noFill/>
                          </a:ln>
                          <a:solidFill>
                            <a:srgbClr val="162A71"/>
                          </a:solidFill>
                          <a:effectLst/>
                          <a:latin typeface="+mn-lt"/>
                          <a:ea typeface="Times New Roman" pitchFamily="18" charset="0"/>
                        </a:rPr>
                        <a:t> </a:t>
                      </a:r>
                    </a:p>
                    <a:p>
                      <a:pPr marL="342900" marR="0" lvl="0" indent="-342900" algn="l" defTabSz="914400" rtl="0" eaLnBrk="1" fontAlgn="base" latinLnBrk="0" hangingPunct="1">
                        <a:lnSpc>
                          <a:spcPct val="100000"/>
                        </a:lnSpc>
                        <a:spcBef>
                          <a:spcPct val="0"/>
                        </a:spcBef>
                        <a:spcAft>
                          <a:spcPct val="0"/>
                        </a:spcAft>
                        <a:buClr>
                          <a:srgbClr val="FF9900"/>
                        </a:buClr>
                        <a:buSzTx/>
                        <a:buFont typeface="Arial" pitchFamily="34" charset="0"/>
                        <a:buChar char="•"/>
                        <a:tabLst/>
                      </a:pPr>
                      <a:r>
                        <a:rPr kumimoji="0" lang="fr-FR" sz="1600" b="0" i="0" u="none" strike="noStrike" kern="1200" cap="none" normalizeH="0" baseline="0" dirty="0" smtClean="0">
                          <a:ln>
                            <a:noFill/>
                          </a:ln>
                          <a:solidFill>
                            <a:srgbClr val="162A71"/>
                          </a:solidFill>
                          <a:effectLst/>
                          <a:latin typeface="+mn-lt"/>
                          <a:ea typeface="Times New Roman" pitchFamily="18" charset="0"/>
                          <a:cs typeface="+mn-cs"/>
                        </a:rPr>
                        <a:t>L’ACP sera la voix de la France au sein des différentes instances européennes qui se mettent progressivement en place. Cela sera en particulier le cas dans le Système européen de surveillance financière (SESF).</a:t>
                      </a:r>
                      <a:endParaRPr kumimoji="0" lang="fr-FR" sz="1600" b="0" i="0" u="none" strike="noStrike" cap="none" normalizeH="0" baseline="0" dirty="0" smtClean="0">
                        <a:ln>
                          <a:noFill/>
                        </a:ln>
                        <a:solidFill>
                          <a:srgbClr val="162A71"/>
                        </a:solidFill>
                        <a:effectLst/>
                        <a:latin typeface="+mn-lt"/>
                      </a:endParaRPr>
                    </a:p>
                    <a:p>
                      <a:pPr algn="l">
                        <a:buClr>
                          <a:srgbClr val="FF9900"/>
                        </a:buClr>
                        <a:buFont typeface="Wingdings" pitchFamily="2" charset="2"/>
                        <a:buNone/>
                      </a:pPr>
                      <a:endParaRPr lang="fr-FR" sz="1600" b="0" dirty="0">
                        <a:solidFill>
                          <a:srgbClr val="162A71"/>
                        </a:solidFill>
                        <a:latin typeface="+mn-lt"/>
                      </a:endParaRPr>
                    </a:p>
                  </a:txBody>
                  <a:tcPr marL="137160" marR="137160" marT="137160" marB="137160" anchor="ctr">
                    <a:cell3D prstMaterial="dkEdge">
                      <a:bevel/>
                      <a:lightRig rig="flood" dir="t"/>
                    </a:cell3D>
                    <a:solidFill>
                      <a:srgbClr val="DADFEE">
                        <a:alpha val="30000"/>
                      </a:srgbClr>
                    </a:solidFill>
                  </a:tcPr>
                </a:tc>
              </a:tr>
            </a:tbl>
          </a:graphicData>
        </a:graphic>
      </p:graphicFrame>
      <p:sp>
        <p:nvSpPr>
          <p:cNvPr id="4" name="Espace réservé du numéro de diapositive 3"/>
          <p:cNvSpPr>
            <a:spLocks noGrp="1"/>
          </p:cNvSpPr>
          <p:nvPr>
            <p:ph type="sldNum" sz="quarter" idx="12"/>
          </p:nvPr>
        </p:nvSpPr>
        <p:spPr>
          <a:xfrm>
            <a:off x="6553200" y="6286500"/>
            <a:ext cx="1519238" cy="285750"/>
          </a:xfrm>
        </p:spPr>
        <p:txBody>
          <a:bodyPr/>
          <a:lstStyle/>
          <a:p>
            <a:pPr>
              <a:defRPr/>
            </a:pPr>
            <a:fld id="{E07FFD69-070D-46AA-A7D0-1332D8937284}" type="slidenum">
              <a:rPr lang="fr-FR" smtClean="0"/>
              <a:pPr>
                <a:defRPr/>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Diaporama-SGCB">
  <a:themeElements>
    <a:clrScheme name="modèle-Diaporama-SGC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Diaporama-SGC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7C76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spPr>
      <a:bodyPr rtlCol="0" anchor="ctr"/>
      <a:lstStyle>
        <a:defPPr algn="ctr">
          <a:defRPr b="1" dirty="0" smtClean="0">
            <a:solidFill>
              <a:srgbClr val="162A7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modèle-Diaporama-SGC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Diaporama-SGC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Diaporama-SGC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Diaporama-SGC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Diaporama-SGC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Diaporama-SGC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Diaporama-SGC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Diaporama-SGC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Diaporama-SGC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Diaporama-SGC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Diaporama-SGC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Diaporama-SGC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modèle-Diaporama-SGCB</Template>
  <TotalTime>12607</TotalTime>
  <Words>1407</Words>
  <Application>Microsoft Office PowerPoint</Application>
  <PresentationFormat>Affichage à l'écran (4:3)</PresentationFormat>
  <Paragraphs>256</Paragraphs>
  <Slides>21</Slides>
  <Notes>21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modèle-Diaporama-SGCB</vt:lpstr>
      <vt:lpstr>Diapositive 1</vt:lpstr>
      <vt:lpstr>Diapositive 2</vt:lpstr>
      <vt:lpstr>Diapositive 3</vt:lpstr>
      <vt:lpstr> Une nouvelle autorité issue de la fusion des 4 autorités de la banque et de l’assurance</vt:lpstr>
      <vt:lpstr> Des missions et un périmètre de supervision élargis</vt:lpstr>
      <vt:lpstr> Une architecture permettant d’adopter une vision transversale des secteurs bancaire et assurantiel tout en tenant compte des problématiques propres à chacun</vt:lpstr>
      <vt:lpstr> La création de l’ACP répond à une exigence accrue en termes de stabilité du système financier</vt:lpstr>
      <vt:lpstr> Rôle renforcé de l’ACP en matière de protection de la clientèle</vt:lpstr>
      <vt:lpstr> L’ACP pèsera davantage au niveau international</vt:lpstr>
      <vt:lpstr>Diapositive 10</vt:lpstr>
      <vt:lpstr>Diapositive 11</vt:lpstr>
      <vt:lpstr>Diapositive 12</vt:lpstr>
      <vt:lpstr>Diapositive 13</vt:lpstr>
      <vt:lpstr>Diapositive 14</vt:lpstr>
      <vt:lpstr>Diapositive 15</vt:lpstr>
      <vt:lpstr>Diapositive 16</vt:lpstr>
      <vt:lpstr>Diapositive 17</vt:lpstr>
      <vt:lpstr>E. Gouvernance et contrôle interne </vt:lpstr>
      <vt:lpstr>E. Gouvernance et contrôle interne </vt:lpstr>
      <vt:lpstr>F. Rémunérations </vt:lpstr>
      <vt:lpstr>Diapositive 21</vt:lpstr>
    </vt:vector>
  </TitlesOfParts>
  <Company>Banque de France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Laurent Mercier</dc:creator>
  <cp:lastModifiedBy>Catherine PREVOT</cp:lastModifiedBy>
  <cp:revision>1378</cp:revision>
  <dcterms:created xsi:type="dcterms:W3CDTF">2009-11-13T14:02:57Z</dcterms:created>
  <dcterms:modified xsi:type="dcterms:W3CDTF">2010-10-18T15:12:12Z</dcterms:modified>
</cp:coreProperties>
</file>