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694" r:id="rId2"/>
    <p:sldMasterId id="2147483722" r:id="rId3"/>
    <p:sldMasterId id="2147483726" r:id="rId4"/>
    <p:sldMasterId id="2147483738" r:id="rId5"/>
  </p:sldMasterIdLst>
  <p:notesMasterIdLst>
    <p:notesMasterId r:id="rId41"/>
  </p:notesMasterIdLst>
  <p:handoutMasterIdLst>
    <p:handoutMasterId r:id="rId42"/>
  </p:handoutMasterIdLst>
  <p:sldIdLst>
    <p:sldId id="258" r:id="rId6"/>
    <p:sldId id="295" r:id="rId7"/>
    <p:sldId id="259" r:id="rId8"/>
    <p:sldId id="260" r:id="rId9"/>
    <p:sldId id="293" r:id="rId10"/>
    <p:sldId id="267" r:id="rId11"/>
    <p:sldId id="268" r:id="rId12"/>
    <p:sldId id="294" r:id="rId13"/>
    <p:sldId id="270" r:id="rId14"/>
    <p:sldId id="271" r:id="rId15"/>
    <p:sldId id="272"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62" r:id="rId32"/>
    <p:sldId id="263" r:id="rId33"/>
    <p:sldId id="264" r:id="rId34"/>
    <p:sldId id="265" r:id="rId35"/>
    <p:sldId id="273" r:id="rId36"/>
    <p:sldId id="274" r:id="rId37"/>
    <p:sldId id="275" r:id="rId38"/>
    <p:sldId id="276" r:id="rId39"/>
    <p:sldId id="277" r:id="rId40"/>
  </p:sldIdLst>
  <p:sldSz cx="9144000" cy="6858000" type="screen4x3"/>
  <p:notesSz cx="6807200" cy="9906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130" d="100"/>
          <a:sy n="130" d="100"/>
        </p:scale>
        <p:origin x="-990" y="48"/>
      </p:cViewPr>
      <p:guideLst>
        <p:guide orient="horz" pos="300"/>
        <p:guide orient="horz" pos="1117"/>
        <p:guide orient="horz" pos="1525"/>
        <p:guide orient="horz" pos="3929"/>
        <p:guide pos="204"/>
        <p:guide pos="5556"/>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756" y="-120"/>
      </p:cViewPr>
      <p:guideLst>
        <p:guide orient="horz" pos="312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53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5838" y="0"/>
            <a:ext cx="2949787" cy="495300"/>
          </a:xfrm>
          <a:prstGeom prst="rect">
            <a:avLst/>
          </a:prstGeom>
        </p:spPr>
        <p:txBody>
          <a:bodyPr vert="horz" lIns="91440" tIns="45720" rIns="91440" bIns="45720" rtlCol="0"/>
          <a:lstStyle>
            <a:lvl1pPr algn="r">
              <a:defRPr sz="1200"/>
            </a:lvl1pPr>
          </a:lstStyle>
          <a:p>
            <a:endParaRPr lang="en-GB" dirty="0"/>
          </a:p>
        </p:txBody>
      </p:sp>
      <p:sp>
        <p:nvSpPr>
          <p:cNvPr id="4" name="Footer Placeholder 3"/>
          <p:cNvSpPr>
            <a:spLocks noGrp="1"/>
          </p:cNvSpPr>
          <p:nvPr>
            <p:ph type="ftr" sz="quarter" idx="2"/>
          </p:nvPr>
        </p:nvSpPr>
        <p:spPr>
          <a:xfrm>
            <a:off x="0" y="9408981"/>
            <a:ext cx="2949787" cy="4953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5838" y="9408981"/>
            <a:ext cx="2949787" cy="495300"/>
          </a:xfrm>
          <a:prstGeom prst="rect">
            <a:avLst/>
          </a:prstGeom>
        </p:spPr>
        <p:txBody>
          <a:bodyPr vert="horz" lIns="91440" tIns="45720" rIns="91440" bIns="45720" rtlCol="0" anchor="b"/>
          <a:lstStyle>
            <a:lvl1pPr algn="r">
              <a:defRPr sz="1200"/>
            </a:lvl1pPr>
          </a:lstStyle>
          <a:p>
            <a:fld id="{243B4800-137F-4CB6-8075-5FBD5B7CCB7E}" type="slidenum">
              <a:rPr lang="en-GB" smtClean="0"/>
              <a:t>‹#›</a:t>
            </a:fld>
            <a:endParaRPr lang="en-GB" dirty="0"/>
          </a:p>
        </p:txBody>
      </p:sp>
    </p:spTree>
    <p:extLst>
      <p:ext uri="{BB962C8B-B14F-4D97-AF65-F5344CB8AC3E}">
        <p14:creationId xmlns:p14="http://schemas.microsoft.com/office/powerpoint/2010/main" val="307201412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53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5838" y="0"/>
            <a:ext cx="2949787" cy="495300"/>
          </a:xfrm>
          <a:prstGeom prst="rect">
            <a:avLst/>
          </a:prstGeom>
        </p:spPr>
        <p:txBody>
          <a:bodyPr vert="horz" lIns="91440" tIns="45720" rIns="91440" bIns="45720" rtlCol="0"/>
          <a:lstStyle>
            <a:lvl1pPr algn="r">
              <a:defRPr sz="1200"/>
            </a:lvl1pPr>
          </a:lstStyle>
          <a:p>
            <a:endParaRPr lang="en-GB" dirty="0"/>
          </a:p>
        </p:txBody>
      </p:sp>
      <p:sp>
        <p:nvSpPr>
          <p:cNvPr id="4" name="Slide Image Placeholder 3"/>
          <p:cNvSpPr>
            <a:spLocks noGrp="1" noRot="1" noChangeAspect="1"/>
          </p:cNvSpPr>
          <p:nvPr>
            <p:ph type="sldImg" idx="2"/>
          </p:nvPr>
        </p:nvSpPr>
        <p:spPr>
          <a:xfrm>
            <a:off x="927100" y="742950"/>
            <a:ext cx="4953000" cy="3714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720" y="4705350"/>
            <a:ext cx="5445760" cy="4457700"/>
          </a:xfrm>
          <a:prstGeom prst="rect">
            <a:avLst/>
          </a:prstGeom>
        </p:spPr>
        <p:txBody>
          <a:bodyPr vert="horz" lIns="91440" tIns="45720" rIns="91440" bIns="45720" rtlCol="0"/>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6" name="Footer Placeholder 5"/>
          <p:cNvSpPr>
            <a:spLocks noGrp="1"/>
          </p:cNvSpPr>
          <p:nvPr>
            <p:ph type="ftr" sz="quarter" idx="4"/>
          </p:nvPr>
        </p:nvSpPr>
        <p:spPr>
          <a:xfrm>
            <a:off x="0" y="9408981"/>
            <a:ext cx="2949787" cy="4953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5838" y="9408981"/>
            <a:ext cx="2949787" cy="495300"/>
          </a:xfrm>
          <a:prstGeom prst="rect">
            <a:avLst/>
          </a:prstGeom>
        </p:spPr>
        <p:txBody>
          <a:bodyPr vert="horz" lIns="91440" tIns="45720" rIns="91440" bIns="45720" rtlCol="0" anchor="b"/>
          <a:lstStyle>
            <a:lvl1pPr algn="r">
              <a:defRPr sz="1200"/>
            </a:lvl1pPr>
          </a:lstStyle>
          <a:p>
            <a:fld id="{5C87A06A-650F-4CE8-B8A3-9C9422B0D088}" type="slidenum">
              <a:rPr lang="en-GB" smtClean="0"/>
              <a:t>‹#›</a:t>
            </a:fld>
            <a:endParaRPr lang="en-GB" dirty="0"/>
          </a:p>
        </p:txBody>
      </p:sp>
    </p:spTree>
    <p:extLst>
      <p:ext uri="{BB962C8B-B14F-4D97-AF65-F5344CB8AC3E}">
        <p14:creationId xmlns:p14="http://schemas.microsoft.com/office/powerpoint/2010/main" val="380166849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5C87A06A-650F-4CE8-B8A3-9C9422B0D088}" type="slidenum">
              <a:rPr lang="en-GB" smtClean="0"/>
              <a:t>2</a:t>
            </a:fld>
            <a:endParaRPr lang="en-GB" dirty="0"/>
          </a:p>
        </p:txBody>
      </p:sp>
    </p:spTree>
    <p:extLst>
      <p:ext uri="{BB962C8B-B14F-4D97-AF65-F5344CB8AC3E}">
        <p14:creationId xmlns:p14="http://schemas.microsoft.com/office/powerpoint/2010/main" val="232629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58738" y="0"/>
            <a:ext cx="6802437" cy="5103813"/>
          </a:xfrm>
          <a:noFill/>
          <a:ln>
            <a:solidFill>
              <a:srgbClr val="000000"/>
            </a:solidFill>
            <a:miter lim="800000"/>
            <a:headEnd/>
            <a:tailEnd/>
          </a:ln>
        </p:spPr>
      </p:sp>
      <p:sp>
        <p:nvSpPr>
          <p:cNvPr id="34819" name="Notes Placeholder 2"/>
          <p:cNvSpPr>
            <a:spLocks noGrp="1"/>
          </p:cNvSpPr>
          <p:nvPr>
            <p:ph type="body" idx="1"/>
          </p:nvPr>
        </p:nvSpPr>
        <p:spPr bwMode="auto">
          <a:xfrm>
            <a:off x="681337" y="5183058"/>
            <a:ext cx="5444527" cy="3980331"/>
          </a:xfrm>
          <a:noFill/>
        </p:spPr>
        <p:txBody>
          <a:bodyPr/>
          <a:lstStyle/>
          <a:p>
            <a:pPr marL="177800" indent="-177800">
              <a:buFontTx/>
              <a:buChar char="•"/>
            </a:pPr>
            <a:endParaRPr lang="en-US" sz="1600" dirty="0" smtClean="0">
              <a:latin typeface="Arial" pitchFamily="34" charset="0"/>
              <a:cs typeface="Arial" pitchFamily="34" charset="0"/>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0DB30701-D65A-4AFB-9200-620B12EED535}" type="slidenum">
              <a:rPr lang="en-GB" smtClean="0">
                <a:solidFill>
                  <a:prstClr val="black"/>
                </a:solidFill>
              </a:rPr>
              <a:pPr/>
              <a:t>14</a:t>
            </a:fld>
            <a:endParaRPr lang="en-GB" dirty="0"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58738" y="0"/>
            <a:ext cx="6802437" cy="5103813"/>
          </a:xfrm>
          <a:noFill/>
          <a:ln>
            <a:solidFill>
              <a:srgbClr val="000000"/>
            </a:solidFill>
            <a:miter lim="800000"/>
            <a:headEnd/>
            <a:tailEnd/>
          </a:ln>
        </p:spPr>
      </p:sp>
      <p:sp>
        <p:nvSpPr>
          <p:cNvPr id="34819" name="Notes Placeholder 2"/>
          <p:cNvSpPr>
            <a:spLocks noGrp="1"/>
          </p:cNvSpPr>
          <p:nvPr>
            <p:ph type="body" idx="1"/>
          </p:nvPr>
        </p:nvSpPr>
        <p:spPr bwMode="auto">
          <a:xfrm>
            <a:off x="681337" y="5183058"/>
            <a:ext cx="5444527" cy="3980331"/>
          </a:xfrm>
          <a:noFill/>
        </p:spPr>
        <p:txBody>
          <a:bodyPr/>
          <a:lstStyle/>
          <a:p>
            <a:pPr marL="177800" indent="-177800">
              <a:buFontTx/>
              <a:buChar char="•"/>
            </a:pPr>
            <a:endParaRPr lang="en-US" sz="1600" dirty="0" smtClean="0">
              <a:latin typeface="Arial" pitchFamily="34" charset="0"/>
              <a:cs typeface="Arial" pitchFamily="34" charset="0"/>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0DB30701-D65A-4AFB-9200-620B12EED535}" type="slidenum">
              <a:rPr lang="en-GB" smtClean="0">
                <a:solidFill>
                  <a:prstClr val="black"/>
                </a:solidFill>
              </a:rPr>
              <a:pPr/>
              <a:t>15</a:t>
            </a:fld>
            <a:endParaRPr lang="en-GB" dirty="0"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58738" y="0"/>
            <a:ext cx="6802437" cy="5103813"/>
          </a:xfrm>
          <a:noFill/>
          <a:ln>
            <a:solidFill>
              <a:srgbClr val="000000"/>
            </a:solidFill>
            <a:miter lim="800000"/>
            <a:headEnd/>
            <a:tailEnd/>
          </a:ln>
        </p:spPr>
      </p:sp>
      <p:sp>
        <p:nvSpPr>
          <p:cNvPr id="34819" name="Notes Placeholder 2"/>
          <p:cNvSpPr>
            <a:spLocks noGrp="1"/>
          </p:cNvSpPr>
          <p:nvPr>
            <p:ph type="body" idx="1"/>
          </p:nvPr>
        </p:nvSpPr>
        <p:spPr bwMode="auto">
          <a:xfrm>
            <a:off x="681337" y="5183058"/>
            <a:ext cx="5444527" cy="3980331"/>
          </a:xfrm>
          <a:noFill/>
        </p:spPr>
        <p:txBody>
          <a:bodyPr/>
          <a:lstStyle/>
          <a:p>
            <a:pPr marL="177800" indent="-177800">
              <a:buFontTx/>
              <a:buChar char="•"/>
            </a:pPr>
            <a:endParaRPr lang="en-US" sz="1600" dirty="0" smtClean="0">
              <a:latin typeface="Arial" pitchFamily="34" charset="0"/>
              <a:cs typeface="Arial" pitchFamily="34" charset="0"/>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0DB30701-D65A-4AFB-9200-620B12EED535}" type="slidenum">
              <a:rPr lang="en-GB" smtClean="0">
                <a:solidFill>
                  <a:prstClr val="black"/>
                </a:solidFill>
              </a:rPr>
              <a:pPr/>
              <a:t>16</a:t>
            </a:fld>
            <a:endParaRPr lang="en-GB" dirty="0"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58738" y="0"/>
            <a:ext cx="6802437" cy="5103813"/>
          </a:xfrm>
          <a:noFill/>
          <a:ln>
            <a:solidFill>
              <a:srgbClr val="000000"/>
            </a:solidFill>
            <a:miter lim="800000"/>
            <a:headEnd/>
            <a:tailEnd/>
          </a:ln>
        </p:spPr>
      </p:sp>
      <p:sp>
        <p:nvSpPr>
          <p:cNvPr id="34819" name="Notes Placeholder 2"/>
          <p:cNvSpPr>
            <a:spLocks noGrp="1"/>
          </p:cNvSpPr>
          <p:nvPr>
            <p:ph type="body" idx="1"/>
          </p:nvPr>
        </p:nvSpPr>
        <p:spPr bwMode="auto">
          <a:xfrm>
            <a:off x="681337" y="5183058"/>
            <a:ext cx="5444527" cy="3980331"/>
          </a:xfrm>
          <a:noFill/>
        </p:spPr>
        <p:txBody>
          <a:bodyPr/>
          <a:lstStyle/>
          <a:p>
            <a:pPr marL="177800" indent="-177800">
              <a:buFontTx/>
              <a:buChar char="•"/>
            </a:pPr>
            <a:endParaRPr lang="en-US" sz="1600" dirty="0" smtClean="0">
              <a:latin typeface="Arial" pitchFamily="34" charset="0"/>
              <a:cs typeface="Arial" pitchFamily="34" charset="0"/>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0DB30701-D65A-4AFB-9200-620B12EED535}" type="slidenum">
              <a:rPr lang="en-GB" smtClean="0">
                <a:solidFill>
                  <a:prstClr val="black"/>
                </a:solidFill>
              </a:rPr>
              <a:pPr/>
              <a:t>17</a:t>
            </a:fld>
            <a:endParaRPr lang="en-GB" dirty="0"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58738" y="0"/>
            <a:ext cx="6802437" cy="5103813"/>
          </a:xfrm>
          <a:noFill/>
          <a:ln>
            <a:solidFill>
              <a:srgbClr val="000000"/>
            </a:solidFill>
            <a:miter lim="800000"/>
            <a:headEnd/>
            <a:tailEnd/>
          </a:ln>
        </p:spPr>
      </p:sp>
      <p:sp>
        <p:nvSpPr>
          <p:cNvPr id="34819" name="Notes Placeholder 2"/>
          <p:cNvSpPr>
            <a:spLocks noGrp="1"/>
          </p:cNvSpPr>
          <p:nvPr>
            <p:ph type="body" idx="1"/>
          </p:nvPr>
        </p:nvSpPr>
        <p:spPr bwMode="auto">
          <a:xfrm>
            <a:off x="681337" y="5183058"/>
            <a:ext cx="5444527" cy="3980331"/>
          </a:xfrm>
          <a:noFill/>
        </p:spPr>
        <p:txBody>
          <a:bodyPr/>
          <a:lstStyle/>
          <a:p>
            <a:pPr marL="177800" indent="-177800">
              <a:buFontTx/>
              <a:buChar char="•"/>
            </a:pPr>
            <a:endParaRPr lang="en-US" sz="1600" dirty="0" smtClean="0">
              <a:latin typeface="Arial" pitchFamily="34" charset="0"/>
              <a:cs typeface="Arial" pitchFamily="34" charset="0"/>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0DB30701-D65A-4AFB-9200-620B12EED535}" type="slidenum">
              <a:rPr lang="en-GB" smtClean="0">
                <a:solidFill>
                  <a:prstClr val="black"/>
                </a:solidFill>
              </a:rPr>
              <a:pPr/>
              <a:t>18</a:t>
            </a:fld>
            <a:endParaRPr lang="en-GB" dirty="0"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58738" y="0"/>
            <a:ext cx="6802437" cy="5103813"/>
          </a:xfrm>
          <a:noFill/>
          <a:ln>
            <a:solidFill>
              <a:srgbClr val="000000"/>
            </a:solidFill>
            <a:miter lim="800000"/>
            <a:headEnd/>
            <a:tailEnd/>
          </a:ln>
        </p:spPr>
      </p:sp>
      <p:sp>
        <p:nvSpPr>
          <p:cNvPr id="34819" name="Notes Placeholder 2"/>
          <p:cNvSpPr>
            <a:spLocks noGrp="1"/>
          </p:cNvSpPr>
          <p:nvPr>
            <p:ph type="body" idx="1"/>
          </p:nvPr>
        </p:nvSpPr>
        <p:spPr bwMode="auto">
          <a:xfrm>
            <a:off x="681337" y="5183058"/>
            <a:ext cx="5444527" cy="3980331"/>
          </a:xfrm>
          <a:noFill/>
        </p:spPr>
        <p:txBody>
          <a:bodyPr/>
          <a:lstStyle/>
          <a:p>
            <a:pPr marL="177800" indent="-177800">
              <a:buFontTx/>
              <a:buChar char="•"/>
            </a:pPr>
            <a:endParaRPr lang="en-US" sz="1600" dirty="0" smtClean="0">
              <a:latin typeface="Arial" pitchFamily="34" charset="0"/>
              <a:cs typeface="Arial" pitchFamily="34" charset="0"/>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0DB30701-D65A-4AFB-9200-620B12EED535}" type="slidenum">
              <a:rPr lang="en-GB" smtClean="0">
                <a:solidFill>
                  <a:prstClr val="black"/>
                </a:solidFill>
              </a:rPr>
              <a:pPr/>
              <a:t>19</a:t>
            </a:fld>
            <a:endParaRPr lang="en-GB" dirty="0" smtClean="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58738" y="0"/>
            <a:ext cx="6802437" cy="5103813"/>
          </a:xfrm>
          <a:noFill/>
          <a:ln>
            <a:solidFill>
              <a:srgbClr val="000000"/>
            </a:solidFill>
            <a:miter lim="800000"/>
            <a:headEnd/>
            <a:tailEnd/>
          </a:ln>
        </p:spPr>
      </p:sp>
      <p:sp>
        <p:nvSpPr>
          <p:cNvPr id="34819" name="Notes Placeholder 2"/>
          <p:cNvSpPr>
            <a:spLocks noGrp="1"/>
          </p:cNvSpPr>
          <p:nvPr>
            <p:ph type="body" idx="1"/>
          </p:nvPr>
        </p:nvSpPr>
        <p:spPr bwMode="auto">
          <a:xfrm>
            <a:off x="681337" y="5183058"/>
            <a:ext cx="5444527" cy="3980331"/>
          </a:xfrm>
          <a:noFill/>
        </p:spPr>
        <p:txBody>
          <a:bodyPr/>
          <a:lstStyle/>
          <a:p>
            <a:pPr marL="177800" indent="-177800">
              <a:buFontTx/>
              <a:buChar char="•"/>
            </a:pPr>
            <a:endParaRPr lang="en-US" sz="1600" dirty="0" smtClean="0">
              <a:latin typeface="Arial" pitchFamily="34" charset="0"/>
              <a:cs typeface="Arial" pitchFamily="34" charset="0"/>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0DB30701-D65A-4AFB-9200-620B12EED535}" type="slidenum">
              <a:rPr lang="en-GB" smtClean="0">
                <a:solidFill>
                  <a:prstClr val="black"/>
                </a:solidFill>
              </a:rPr>
              <a:pPr/>
              <a:t>20</a:t>
            </a:fld>
            <a:endParaRPr lang="en-GB" dirty="0" smtClean="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58738" y="0"/>
            <a:ext cx="6802437" cy="5103813"/>
          </a:xfrm>
          <a:noFill/>
          <a:ln>
            <a:solidFill>
              <a:srgbClr val="000000"/>
            </a:solidFill>
            <a:miter lim="800000"/>
            <a:headEnd/>
            <a:tailEnd/>
          </a:ln>
        </p:spPr>
      </p:sp>
      <p:sp>
        <p:nvSpPr>
          <p:cNvPr id="34819" name="Notes Placeholder 2"/>
          <p:cNvSpPr>
            <a:spLocks noGrp="1"/>
          </p:cNvSpPr>
          <p:nvPr>
            <p:ph type="body" idx="1"/>
          </p:nvPr>
        </p:nvSpPr>
        <p:spPr bwMode="auto">
          <a:xfrm>
            <a:off x="681337" y="5183058"/>
            <a:ext cx="5444527" cy="3980331"/>
          </a:xfrm>
          <a:noFill/>
        </p:spPr>
        <p:txBody>
          <a:bodyPr/>
          <a:lstStyle/>
          <a:p>
            <a:pPr marL="177800" indent="-177800">
              <a:buFontTx/>
              <a:buChar char="•"/>
            </a:pPr>
            <a:endParaRPr lang="en-US" sz="1600" dirty="0" smtClean="0">
              <a:latin typeface="Arial" pitchFamily="34" charset="0"/>
              <a:cs typeface="Arial" pitchFamily="34" charset="0"/>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0DB30701-D65A-4AFB-9200-620B12EED535}" type="slidenum">
              <a:rPr lang="en-GB" smtClean="0">
                <a:solidFill>
                  <a:prstClr val="black"/>
                </a:solidFill>
              </a:rPr>
              <a:pPr/>
              <a:t>21</a:t>
            </a:fld>
            <a:endParaRPr lang="en-GB" dirty="0"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58738" y="0"/>
            <a:ext cx="6802437" cy="5103813"/>
          </a:xfrm>
          <a:noFill/>
          <a:ln>
            <a:solidFill>
              <a:srgbClr val="000000"/>
            </a:solidFill>
            <a:miter lim="800000"/>
            <a:headEnd/>
            <a:tailEnd/>
          </a:ln>
        </p:spPr>
      </p:sp>
      <p:sp>
        <p:nvSpPr>
          <p:cNvPr id="34819" name="Notes Placeholder 2"/>
          <p:cNvSpPr>
            <a:spLocks noGrp="1"/>
          </p:cNvSpPr>
          <p:nvPr>
            <p:ph type="body" idx="1"/>
          </p:nvPr>
        </p:nvSpPr>
        <p:spPr bwMode="auto">
          <a:xfrm>
            <a:off x="681337" y="5183058"/>
            <a:ext cx="5444527" cy="3980331"/>
          </a:xfrm>
          <a:noFill/>
        </p:spPr>
        <p:txBody>
          <a:bodyPr/>
          <a:lstStyle/>
          <a:p>
            <a:pPr marL="177800" indent="-177800">
              <a:buFontTx/>
              <a:buChar char="•"/>
            </a:pPr>
            <a:endParaRPr lang="en-US" sz="1600" dirty="0" smtClean="0">
              <a:latin typeface="Arial" pitchFamily="34" charset="0"/>
              <a:cs typeface="Arial" pitchFamily="34" charset="0"/>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0DB30701-D65A-4AFB-9200-620B12EED535}" type="slidenum">
              <a:rPr lang="en-GB" smtClean="0">
                <a:solidFill>
                  <a:prstClr val="black"/>
                </a:solidFill>
              </a:rPr>
              <a:pPr/>
              <a:t>22</a:t>
            </a:fld>
            <a:endParaRPr lang="en-GB" dirty="0" smtClean="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58738" y="0"/>
            <a:ext cx="6802437" cy="5103813"/>
          </a:xfrm>
          <a:noFill/>
          <a:ln>
            <a:solidFill>
              <a:srgbClr val="000000"/>
            </a:solidFill>
            <a:miter lim="800000"/>
            <a:headEnd/>
            <a:tailEnd/>
          </a:ln>
        </p:spPr>
      </p:sp>
      <p:sp>
        <p:nvSpPr>
          <p:cNvPr id="34819" name="Notes Placeholder 2"/>
          <p:cNvSpPr>
            <a:spLocks noGrp="1"/>
          </p:cNvSpPr>
          <p:nvPr>
            <p:ph type="body" idx="1"/>
          </p:nvPr>
        </p:nvSpPr>
        <p:spPr bwMode="auto">
          <a:xfrm>
            <a:off x="681337" y="5183058"/>
            <a:ext cx="5444527" cy="3980331"/>
          </a:xfrm>
          <a:noFill/>
        </p:spPr>
        <p:txBody>
          <a:bodyPr/>
          <a:lstStyle/>
          <a:p>
            <a:pPr marL="177800" indent="-177800">
              <a:buFontTx/>
              <a:buChar char="•"/>
            </a:pPr>
            <a:endParaRPr lang="en-US" sz="1600" dirty="0" smtClean="0">
              <a:latin typeface="Arial" pitchFamily="34" charset="0"/>
              <a:cs typeface="Arial" pitchFamily="34" charset="0"/>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0DB30701-D65A-4AFB-9200-620B12EED535}" type="slidenum">
              <a:rPr lang="en-GB" smtClean="0">
                <a:solidFill>
                  <a:prstClr val="black"/>
                </a:solidFill>
              </a:rPr>
              <a:pPr/>
              <a:t>23</a:t>
            </a:fld>
            <a:endParaRPr lang="en-GB" dirty="0"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5C87A06A-650F-4CE8-B8A3-9C9422B0D088}" type="slidenum">
              <a:rPr lang="en-GB" smtClean="0"/>
              <a:t>3</a:t>
            </a:fld>
            <a:endParaRPr lang="en-GB" dirty="0"/>
          </a:p>
        </p:txBody>
      </p:sp>
    </p:spTree>
    <p:extLst>
      <p:ext uri="{BB962C8B-B14F-4D97-AF65-F5344CB8AC3E}">
        <p14:creationId xmlns:p14="http://schemas.microsoft.com/office/powerpoint/2010/main" val="232629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58738" y="0"/>
            <a:ext cx="6802437" cy="5103813"/>
          </a:xfrm>
          <a:noFill/>
          <a:ln>
            <a:solidFill>
              <a:srgbClr val="000000"/>
            </a:solidFill>
            <a:miter lim="800000"/>
            <a:headEnd/>
            <a:tailEnd/>
          </a:ln>
        </p:spPr>
      </p:sp>
      <p:sp>
        <p:nvSpPr>
          <p:cNvPr id="34819" name="Notes Placeholder 2"/>
          <p:cNvSpPr>
            <a:spLocks noGrp="1"/>
          </p:cNvSpPr>
          <p:nvPr>
            <p:ph type="body" idx="1"/>
          </p:nvPr>
        </p:nvSpPr>
        <p:spPr bwMode="auto">
          <a:xfrm>
            <a:off x="681337" y="5183058"/>
            <a:ext cx="5444527" cy="3980331"/>
          </a:xfrm>
          <a:noFill/>
        </p:spPr>
        <p:txBody>
          <a:bodyPr/>
          <a:lstStyle/>
          <a:p>
            <a:pPr marL="177800" indent="-177800">
              <a:buFontTx/>
              <a:buChar char="•"/>
            </a:pPr>
            <a:endParaRPr lang="en-US" sz="1600" dirty="0" smtClean="0">
              <a:latin typeface="Arial" pitchFamily="34" charset="0"/>
              <a:cs typeface="Arial" pitchFamily="34" charset="0"/>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0DB30701-D65A-4AFB-9200-620B12EED535}" type="slidenum">
              <a:rPr lang="en-GB" smtClean="0">
                <a:solidFill>
                  <a:prstClr val="black"/>
                </a:solidFill>
              </a:rPr>
              <a:pPr/>
              <a:t>24</a:t>
            </a:fld>
            <a:endParaRPr lang="en-GB" dirty="0" smtClean="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58738" y="0"/>
            <a:ext cx="6802437" cy="5103813"/>
          </a:xfrm>
          <a:noFill/>
          <a:ln>
            <a:solidFill>
              <a:srgbClr val="000000"/>
            </a:solidFill>
            <a:miter lim="800000"/>
            <a:headEnd/>
            <a:tailEnd/>
          </a:ln>
        </p:spPr>
      </p:sp>
      <p:sp>
        <p:nvSpPr>
          <p:cNvPr id="34819" name="Notes Placeholder 2"/>
          <p:cNvSpPr>
            <a:spLocks noGrp="1"/>
          </p:cNvSpPr>
          <p:nvPr>
            <p:ph type="body" idx="1"/>
          </p:nvPr>
        </p:nvSpPr>
        <p:spPr bwMode="auto">
          <a:xfrm>
            <a:off x="681337" y="5183058"/>
            <a:ext cx="5444527" cy="3980331"/>
          </a:xfrm>
          <a:noFill/>
        </p:spPr>
        <p:txBody>
          <a:bodyPr/>
          <a:lstStyle/>
          <a:p>
            <a:pPr marL="177800" indent="-177800">
              <a:buFontTx/>
              <a:buChar char="•"/>
            </a:pPr>
            <a:endParaRPr lang="en-US" sz="1600" dirty="0" smtClean="0">
              <a:latin typeface="Arial" pitchFamily="34" charset="0"/>
              <a:cs typeface="Arial" pitchFamily="34" charset="0"/>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0DB30701-D65A-4AFB-9200-620B12EED535}" type="slidenum">
              <a:rPr lang="en-GB" smtClean="0">
                <a:solidFill>
                  <a:prstClr val="black"/>
                </a:solidFill>
              </a:rPr>
              <a:pPr/>
              <a:t>25</a:t>
            </a:fld>
            <a:endParaRPr lang="en-GB" dirty="0" smtClean="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7100" y="744538"/>
            <a:ext cx="4953000" cy="3714750"/>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105F9D9C-E6C5-45FD-BBCF-301D7201C9C4}" type="slidenum">
              <a:rPr lang="de-DE" smtClean="0">
                <a:solidFill>
                  <a:prstClr val="black"/>
                </a:solidFill>
              </a:rPr>
              <a:pPr/>
              <a:t>26</a:t>
            </a:fld>
            <a:endParaRPr lang="de-DE" dirty="0">
              <a:solidFill>
                <a:prstClr val="black"/>
              </a:solidFill>
            </a:endParaRPr>
          </a:p>
        </p:txBody>
      </p:sp>
    </p:spTree>
    <p:extLst>
      <p:ext uri="{BB962C8B-B14F-4D97-AF65-F5344CB8AC3E}">
        <p14:creationId xmlns:p14="http://schemas.microsoft.com/office/powerpoint/2010/main" val="107700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Rot="1" noChangeAspect="1" noChangeArrowheads="1" noTextEdit="1"/>
          </p:cNvSpPr>
          <p:nvPr>
            <p:ph type="sldImg"/>
          </p:nvPr>
        </p:nvSpPr>
        <p:spPr>
          <a:ln/>
        </p:spPr>
      </p:sp>
      <p:sp>
        <p:nvSpPr>
          <p:cNvPr id="791555" name="Rectangle 3"/>
          <p:cNvSpPr>
            <a:spLocks noGrp="1" noChangeArrowheads="1"/>
          </p:cNvSpPr>
          <p:nvPr>
            <p:ph type="body" idx="1"/>
          </p:nvPr>
        </p:nvSpPr>
        <p:spPr/>
        <p:txBody>
          <a:bodyPr/>
          <a:lstStyle/>
          <a:p>
            <a:pPr marL="211021" indent="-21102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F69A095-2D89-414D-B591-9C8A476B701C}" type="slidenum">
              <a:rPr lang="de-DE" smtClean="0">
                <a:solidFill>
                  <a:prstClr val="black"/>
                </a:solidFill>
              </a:rPr>
              <a:pPr/>
              <a:t>6</a:t>
            </a:fld>
            <a:endParaRPr lang="de-DE">
              <a:solidFill>
                <a:prstClr val="black"/>
              </a:solidFill>
            </a:endParaRPr>
          </a:p>
        </p:txBody>
      </p:sp>
    </p:spTree>
    <p:extLst>
      <p:ext uri="{BB962C8B-B14F-4D97-AF65-F5344CB8AC3E}">
        <p14:creationId xmlns:p14="http://schemas.microsoft.com/office/powerpoint/2010/main" val="2003831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F69A095-2D89-414D-B591-9C8A476B701C}" type="slidenum">
              <a:rPr lang="de-DE" smtClean="0"/>
              <a:pPr/>
              <a:t>7</a:t>
            </a:fld>
            <a:endParaRPr lang="de-DE"/>
          </a:p>
        </p:txBody>
      </p:sp>
    </p:spTree>
    <p:extLst>
      <p:ext uri="{BB962C8B-B14F-4D97-AF65-F5344CB8AC3E}">
        <p14:creationId xmlns:p14="http://schemas.microsoft.com/office/powerpoint/2010/main" val="2003831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F69A095-2D89-414D-B591-9C8A476B701C}" type="slidenum">
              <a:rPr lang="de-DE" smtClean="0">
                <a:solidFill>
                  <a:prstClr val="black"/>
                </a:solidFill>
              </a:rPr>
              <a:pPr/>
              <a:t>8</a:t>
            </a:fld>
            <a:endParaRPr lang="de-DE">
              <a:solidFill>
                <a:prstClr val="black"/>
              </a:solidFill>
            </a:endParaRPr>
          </a:p>
        </p:txBody>
      </p:sp>
    </p:spTree>
    <p:extLst>
      <p:ext uri="{BB962C8B-B14F-4D97-AF65-F5344CB8AC3E}">
        <p14:creationId xmlns:p14="http://schemas.microsoft.com/office/powerpoint/2010/main" val="2003831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F69A095-2D89-414D-B591-9C8A476B701C}" type="slidenum">
              <a:rPr lang="de-DE" smtClean="0">
                <a:solidFill>
                  <a:prstClr val="black"/>
                </a:solidFill>
              </a:rPr>
              <a:pPr/>
              <a:t>9</a:t>
            </a:fld>
            <a:endParaRPr lang="de-DE">
              <a:solidFill>
                <a:prstClr val="black"/>
              </a:solidFill>
            </a:endParaRPr>
          </a:p>
        </p:txBody>
      </p:sp>
    </p:spTree>
    <p:extLst>
      <p:ext uri="{BB962C8B-B14F-4D97-AF65-F5344CB8AC3E}">
        <p14:creationId xmlns:p14="http://schemas.microsoft.com/office/powerpoint/2010/main" val="2003831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F69A095-2D89-414D-B591-9C8A476B701C}" type="slidenum">
              <a:rPr lang="de-DE" smtClean="0">
                <a:solidFill>
                  <a:prstClr val="black"/>
                </a:solidFill>
              </a:rPr>
              <a:pPr/>
              <a:t>10</a:t>
            </a:fld>
            <a:endParaRPr lang="de-DE">
              <a:solidFill>
                <a:prstClr val="black"/>
              </a:solidFill>
            </a:endParaRPr>
          </a:p>
        </p:txBody>
      </p:sp>
    </p:spTree>
    <p:extLst>
      <p:ext uri="{BB962C8B-B14F-4D97-AF65-F5344CB8AC3E}">
        <p14:creationId xmlns:p14="http://schemas.microsoft.com/office/powerpoint/2010/main" val="2003831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927100" y="742950"/>
            <a:ext cx="4953000" cy="3714750"/>
          </a:xfrm>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a:lstStyle/>
          <a:p>
            <a:fld id="{53E4477C-2D78-4DEF-AD6A-90FE22DA5338}" type="slidenum">
              <a:rPr lang="en-GB" smtClean="0">
                <a:solidFill>
                  <a:prstClr val="black"/>
                </a:solidFill>
              </a:rPr>
              <a:pPr/>
              <a:t>12</a:t>
            </a:fld>
            <a:endParaRPr lang="en-GB" dirty="0"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58738" y="0"/>
            <a:ext cx="6802437" cy="5103813"/>
          </a:xfrm>
          <a:noFill/>
          <a:ln>
            <a:solidFill>
              <a:srgbClr val="000000"/>
            </a:solidFill>
            <a:miter lim="800000"/>
            <a:headEnd/>
            <a:tailEnd/>
          </a:ln>
        </p:spPr>
      </p:sp>
      <p:sp>
        <p:nvSpPr>
          <p:cNvPr id="34819" name="Notes Placeholder 2"/>
          <p:cNvSpPr>
            <a:spLocks noGrp="1"/>
          </p:cNvSpPr>
          <p:nvPr>
            <p:ph type="body" idx="1"/>
          </p:nvPr>
        </p:nvSpPr>
        <p:spPr bwMode="auto">
          <a:xfrm>
            <a:off x="681337" y="5183058"/>
            <a:ext cx="5444527" cy="3980331"/>
          </a:xfrm>
          <a:noFill/>
        </p:spPr>
        <p:txBody>
          <a:bodyPr/>
          <a:lstStyle/>
          <a:p>
            <a:pPr marL="177800" indent="-177800">
              <a:buFontTx/>
              <a:buChar char="•"/>
            </a:pPr>
            <a:endParaRPr lang="en-US" sz="1600" dirty="0" smtClean="0">
              <a:latin typeface="Arial" pitchFamily="34" charset="0"/>
              <a:cs typeface="Arial" pitchFamily="34" charset="0"/>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0DB30701-D65A-4AFB-9200-620B12EED535}" type="slidenum">
              <a:rPr lang="en-GB" smtClean="0">
                <a:solidFill>
                  <a:prstClr val="black"/>
                </a:solidFill>
              </a:rPr>
              <a:pPr/>
              <a:t>13</a:t>
            </a:fld>
            <a:endParaRPr lang="en-GB" dirty="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9600" y="878400"/>
            <a:ext cx="8492400" cy="856800"/>
          </a:xfrm>
        </p:spPr>
        <p:txBody>
          <a:bodyPr>
            <a:normAutofit/>
          </a:bodyPr>
          <a:lstStyle/>
          <a:p>
            <a:r>
              <a:rPr lang="en-GB" noProof="0" dirty="0" smtClean="0"/>
              <a:t>Click to edit Master title style</a:t>
            </a:r>
            <a:endParaRPr lang="en-GB" noProof="0" dirty="0"/>
          </a:p>
        </p:txBody>
      </p:sp>
      <p:sp>
        <p:nvSpPr>
          <p:cNvPr id="3" name="Subtitle 2"/>
          <p:cNvSpPr>
            <a:spLocks noGrp="1"/>
          </p:cNvSpPr>
          <p:nvPr>
            <p:ph type="subTitle" idx="1"/>
          </p:nvPr>
        </p:nvSpPr>
        <p:spPr>
          <a:xfrm>
            <a:off x="309600" y="2466000"/>
            <a:ext cx="8492400" cy="963000"/>
          </a:xfrm>
        </p:spPr>
        <p:txBody>
          <a:bodyPr lIns="360000">
            <a:noAutofit/>
          </a:bodyPr>
          <a:lstStyle>
            <a:lvl1pPr marL="0" indent="0" algn="l">
              <a:lnSpc>
                <a:spcPct val="100000"/>
              </a:lnSpc>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endParaRPr lang="en-GB" noProof="0" dirty="0"/>
          </a:p>
        </p:txBody>
      </p:sp>
      <p:grpSp>
        <p:nvGrpSpPr>
          <p:cNvPr id="5" name="Group 4"/>
          <p:cNvGrpSpPr>
            <a:grpSpLocks/>
          </p:cNvGrpSpPr>
          <p:nvPr userDrawn="1"/>
        </p:nvGrpSpPr>
        <p:grpSpPr bwMode="auto">
          <a:xfrm>
            <a:off x="323850" y="755650"/>
            <a:ext cx="8496300" cy="1017588"/>
            <a:chOff x="204" y="476"/>
            <a:chExt cx="5352" cy="641"/>
          </a:xfrm>
        </p:grpSpPr>
        <p:grpSp>
          <p:nvGrpSpPr>
            <p:cNvPr id="6" name="Group 5"/>
            <p:cNvGrpSpPr>
              <a:grpSpLocks/>
            </p:cNvGrpSpPr>
            <p:nvPr userDrawn="1"/>
          </p:nvGrpSpPr>
          <p:grpSpPr bwMode="auto">
            <a:xfrm>
              <a:off x="204" y="476"/>
              <a:ext cx="5352" cy="51"/>
              <a:chOff x="204" y="476"/>
              <a:chExt cx="5352" cy="51"/>
            </a:xfrm>
          </p:grpSpPr>
          <p:sp>
            <p:nvSpPr>
              <p:cNvPr id="8" name="Line 6"/>
              <p:cNvSpPr>
                <a:spLocks noChangeShapeType="1"/>
              </p:cNvSpPr>
              <p:nvPr userDrawn="1"/>
            </p:nvSpPr>
            <p:spPr bwMode="auto">
              <a:xfrm>
                <a:off x="204" y="476"/>
                <a:ext cx="5352" cy="0"/>
              </a:xfrm>
              <a:prstGeom prst="line">
                <a:avLst/>
              </a:prstGeom>
              <a:noFill/>
              <a:ln w="63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9" name="Line 7"/>
              <p:cNvSpPr>
                <a:spLocks noChangeShapeType="1"/>
              </p:cNvSpPr>
              <p:nvPr userDrawn="1"/>
            </p:nvSpPr>
            <p:spPr bwMode="auto">
              <a:xfrm>
                <a:off x="204" y="527"/>
                <a:ext cx="5352" cy="0"/>
              </a:xfrm>
              <a:prstGeom prst="line">
                <a:avLst/>
              </a:prstGeom>
              <a:noFill/>
              <a:ln w="762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grpSp>
        <p:sp>
          <p:nvSpPr>
            <p:cNvPr id="7" name="Line 8"/>
            <p:cNvSpPr>
              <a:spLocks noChangeShapeType="1"/>
            </p:cNvSpPr>
            <p:nvPr userDrawn="1"/>
          </p:nvSpPr>
          <p:spPr bwMode="auto">
            <a:xfrm>
              <a:off x="204" y="1117"/>
              <a:ext cx="5352" cy="0"/>
            </a:xfrm>
            <a:prstGeom prst="line">
              <a:avLst/>
            </a:prstGeom>
            <a:noFill/>
            <a:ln w="63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6977441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5" name="Text Placeholder 6"/>
          <p:cNvSpPr>
            <a:spLocks noGrp="1"/>
          </p:cNvSpPr>
          <p:nvPr>
            <p:ph type="body" sz="quarter" idx="10"/>
          </p:nvPr>
        </p:nvSpPr>
        <p:spPr bwMode="gray">
          <a:xfrm>
            <a:off x="251521" y="1268760"/>
            <a:ext cx="4254538" cy="2376140"/>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9" name="Text Placeholder 6"/>
          <p:cNvSpPr>
            <a:spLocks noGrp="1"/>
          </p:cNvSpPr>
          <p:nvPr>
            <p:ph type="body" sz="quarter" idx="11"/>
          </p:nvPr>
        </p:nvSpPr>
        <p:spPr bwMode="gray">
          <a:xfrm>
            <a:off x="4637416" y="1268760"/>
            <a:ext cx="4254538" cy="2376140"/>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7" name="Text Placeholder 6"/>
          <p:cNvSpPr>
            <a:spLocks noGrp="1"/>
          </p:cNvSpPr>
          <p:nvPr>
            <p:ph type="body" sz="quarter" idx="12"/>
          </p:nvPr>
        </p:nvSpPr>
        <p:spPr bwMode="gray">
          <a:xfrm>
            <a:off x="251521" y="3789363"/>
            <a:ext cx="4254538" cy="2376140"/>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8" name="Text Placeholder 6"/>
          <p:cNvSpPr>
            <a:spLocks noGrp="1"/>
          </p:cNvSpPr>
          <p:nvPr>
            <p:ph type="body" sz="quarter" idx="13"/>
          </p:nvPr>
        </p:nvSpPr>
        <p:spPr bwMode="gray">
          <a:xfrm>
            <a:off x="4637416" y="3789363"/>
            <a:ext cx="4254538" cy="2376140"/>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Tree>
    <p:extLst>
      <p:ext uri="{BB962C8B-B14F-4D97-AF65-F5344CB8AC3E}">
        <p14:creationId xmlns:p14="http://schemas.microsoft.com/office/powerpoint/2010/main" val="1275525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wo Charts One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9" name="Text Placeholder 6"/>
          <p:cNvSpPr>
            <a:spLocks noGrp="1"/>
          </p:cNvSpPr>
          <p:nvPr>
            <p:ph type="body" sz="quarter" idx="11"/>
          </p:nvPr>
        </p:nvSpPr>
        <p:spPr bwMode="gray">
          <a:xfrm>
            <a:off x="4637416" y="1268760"/>
            <a:ext cx="4254538" cy="4896544"/>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8" name="Chart Placeholder 7"/>
          <p:cNvSpPr>
            <a:spLocks noGrp="1"/>
          </p:cNvSpPr>
          <p:nvPr>
            <p:ph type="chart" sz="quarter" idx="12"/>
          </p:nvPr>
        </p:nvSpPr>
        <p:spPr bwMode="gray">
          <a:xfrm>
            <a:off x="252048" y="1268416"/>
            <a:ext cx="4254012" cy="2376487"/>
          </a:xfrm>
        </p:spPr>
        <p:txBody>
          <a:bodyPr anchor="ctr"/>
          <a:lstStyle>
            <a:lvl1pPr algn="ctr">
              <a:defRPr/>
            </a:lvl1pPr>
          </a:lstStyle>
          <a:p>
            <a:endParaRPr lang="en-GB" dirty="0"/>
          </a:p>
        </p:txBody>
      </p:sp>
      <p:sp>
        <p:nvSpPr>
          <p:cNvPr id="10" name="Chart Placeholder 7"/>
          <p:cNvSpPr>
            <a:spLocks noGrp="1"/>
          </p:cNvSpPr>
          <p:nvPr>
            <p:ph type="chart" sz="quarter" idx="13"/>
          </p:nvPr>
        </p:nvSpPr>
        <p:spPr bwMode="gray">
          <a:xfrm>
            <a:off x="252048" y="3789367"/>
            <a:ext cx="4254012" cy="2376487"/>
          </a:xfrm>
        </p:spPr>
        <p:txBody>
          <a:bodyPr anchor="ctr"/>
          <a:lstStyle>
            <a:lvl1pPr algn="ctr">
              <a:defRPr/>
            </a:lvl1pPr>
          </a:lstStyle>
          <a:p>
            <a:endParaRPr lang="en-GB" dirty="0"/>
          </a:p>
        </p:txBody>
      </p:sp>
    </p:spTree>
    <p:extLst>
      <p:ext uri="{BB962C8B-B14F-4D97-AF65-F5344CB8AC3E}">
        <p14:creationId xmlns:p14="http://schemas.microsoft.com/office/powerpoint/2010/main" val="2962413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wo Tables One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9" name="Text Placeholder 6"/>
          <p:cNvSpPr>
            <a:spLocks noGrp="1"/>
          </p:cNvSpPr>
          <p:nvPr>
            <p:ph type="body" sz="quarter" idx="11"/>
          </p:nvPr>
        </p:nvSpPr>
        <p:spPr bwMode="gray">
          <a:xfrm>
            <a:off x="4637416" y="1268760"/>
            <a:ext cx="4254538" cy="4896544"/>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11" name="Table Placeholder 10"/>
          <p:cNvSpPr>
            <a:spLocks noGrp="1"/>
          </p:cNvSpPr>
          <p:nvPr>
            <p:ph type="tbl" sz="quarter" idx="12"/>
          </p:nvPr>
        </p:nvSpPr>
        <p:spPr bwMode="gray">
          <a:xfrm>
            <a:off x="252048" y="1268416"/>
            <a:ext cx="4254012" cy="2376487"/>
          </a:xfrm>
        </p:spPr>
        <p:txBody>
          <a:bodyPr anchor="ctr"/>
          <a:lstStyle>
            <a:lvl1pPr algn="ctr">
              <a:defRPr/>
            </a:lvl1pPr>
          </a:lstStyle>
          <a:p>
            <a:endParaRPr lang="en-GB" dirty="0"/>
          </a:p>
        </p:txBody>
      </p:sp>
      <p:sp>
        <p:nvSpPr>
          <p:cNvPr id="12" name="Table Placeholder 10"/>
          <p:cNvSpPr>
            <a:spLocks noGrp="1"/>
          </p:cNvSpPr>
          <p:nvPr>
            <p:ph type="tbl" sz="quarter" idx="13"/>
          </p:nvPr>
        </p:nvSpPr>
        <p:spPr bwMode="gray">
          <a:xfrm>
            <a:off x="252048" y="3789367"/>
            <a:ext cx="4254012" cy="2376487"/>
          </a:xfrm>
        </p:spPr>
        <p:txBody>
          <a:bodyPr anchor="ctr"/>
          <a:lstStyle>
            <a:lvl1pPr algn="ctr">
              <a:defRPr/>
            </a:lvl1pPr>
          </a:lstStyle>
          <a:p>
            <a:endParaRPr lang="en-GB" dirty="0"/>
          </a:p>
        </p:txBody>
      </p:sp>
    </p:spTree>
    <p:extLst>
      <p:ext uri="{BB962C8B-B14F-4D97-AF65-F5344CB8AC3E}">
        <p14:creationId xmlns:p14="http://schemas.microsoft.com/office/powerpoint/2010/main" val="4201570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5" name="Text Placeholder 6"/>
          <p:cNvSpPr>
            <a:spLocks noGrp="1"/>
          </p:cNvSpPr>
          <p:nvPr>
            <p:ph type="body" sz="quarter" idx="10"/>
          </p:nvPr>
        </p:nvSpPr>
        <p:spPr bwMode="gray">
          <a:xfrm>
            <a:off x="251520" y="1268760"/>
            <a:ext cx="8640960" cy="2376140"/>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6" name="Text Placeholder 6"/>
          <p:cNvSpPr>
            <a:spLocks noGrp="1"/>
          </p:cNvSpPr>
          <p:nvPr>
            <p:ph type="body" sz="quarter" idx="11"/>
          </p:nvPr>
        </p:nvSpPr>
        <p:spPr bwMode="gray">
          <a:xfrm>
            <a:off x="251520" y="3789710"/>
            <a:ext cx="8640960" cy="2376140"/>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Tree>
    <p:extLst>
      <p:ext uri="{BB962C8B-B14F-4D97-AF65-F5344CB8AC3E}">
        <p14:creationId xmlns:p14="http://schemas.microsoft.com/office/powerpoint/2010/main" val="198901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6" name="Text Placeholder 6"/>
          <p:cNvSpPr>
            <a:spLocks noGrp="1"/>
          </p:cNvSpPr>
          <p:nvPr>
            <p:ph type="body" sz="quarter" idx="11"/>
          </p:nvPr>
        </p:nvSpPr>
        <p:spPr bwMode="gray">
          <a:xfrm>
            <a:off x="251520" y="3789710"/>
            <a:ext cx="8640960" cy="2376140"/>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8" name="Chart Placeholder 7"/>
          <p:cNvSpPr>
            <a:spLocks noGrp="1"/>
          </p:cNvSpPr>
          <p:nvPr>
            <p:ph type="chart" sz="quarter" idx="12"/>
          </p:nvPr>
        </p:nvSpPr>
        <p:spPr bwMode="gray">
          <a:xfrm>
            <a:off x="251520" y="1268416"/>
            <a:ext cx="8639908" cy="2376487"/>
          </a:xfrm>
        </p:spPr>
        <p:txBody>
          <a:bodyPr anchor="ctr"/>
          <a:lstStyle>
            <a:lvl1pPr algn="ctr">
              <a:defRPr/>
            </a:lvl1pPr>
          </a:lstStyle>
          <a:p>
            <a:endParaRPr lang="en-GB" dirty="0"/>
          </a:p>
        </p:txBody>
      </p:sp>
    </p:spTree>
    <p:extLst>
      <p:ext uri="{BB962C8B-B14F-4D97-AF65-F5344CB8AC3E}">
        <p14:creationId xmlns:p14="http://schemas.microsoft.com/office/powerpoint/2010/main" val="3005542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US" dirty="0" smtClean="0"/>
              <a:t>Click to edit Master title style</a:t>
            </a:r>
            <a:endParaRPr lang="en-GB" dirty="0"/>
          </a:p>
        </p:txBody>
      </p:sp>
    </p:spTree>
    <p:extLst>
      <p:ext uri="{BB962C8B-B14F-4D97-AF65-F5344CB8AC3E}">
        <p14:creationId xmlns:p14="http://schemas.microsoft.com/office/powerpoint/2010/main" val="1855615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Coloured">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US" dirty="0" smtClean="0"/>
              <a:t>Click to edit Master title style</a:t>
            </a:r>
            <a:endParaRPr lang="en-GB" dirty="0"/>
          </a:p>
        </p:txBody>
      </p:sp>
      <p:pic>
        <p:nvPicPr>
          <p:cNvPr id="5" name="Grafik 4" descr="Vorlage.png"/>
          <p:cNvPicPr>
            <a:picLocks noChangeAspect="1"/>
          </p:cNvPicPr>
          <p:nvPr userDrawn="1"/>
        </p:nvPicPr>
        <p:blipFill>
          <a:blip r:embed="rId2" cstate="email"/>
          <a:stretch>
            <a:fillRect/>
          </a:stretch>
        </p:blipFill>
        <p:spPr>
          <a:xfrm>
            <a:off x="1844605" y="6498000"/>
            <a:ext cx="523307" cy="360000"/>
          </a:xfrm>
          <a:prstGeom prst="rect">
            <a:avLst/>
          </a:prstGeom>
        </p:spPr>
      </p:pic>
      <p:sp>
        <p:nvSpPr>
          <p:cNvPr id="6" name="Rectangle 33"/>
          <p:cNvSpPr/>
          <p:nvPr userDrawn="1"/>
        </p:nvSpPr>
        <p:spPr bwMode="gray">
          <a:xfrm>
            <a:off x="1832804" y="6559432"/>
            <a:ext cx="464526" cy="280987"/>
          </a:xfrm>
          <a:prstGeom prst="rect">
            <a:avLst/>
          </a:prstGeom>
          <a:ln>
            <a:miter lim="800000"/>
            <a:headEnd/>
            <a:tailEnd/>
          </a:ln>
        </p:spPr>
        <p:txBody>
          <a:bodyPr lIns="72000" tIns="72000" rIns="0" bIns="0">
            <a:noAutofit/>
          </a:bodyPr>
          <a:lstStyle/>
          <a:p>
            <a:pPr algn="ctr">
              <a:spcBef>
                <a:spcPct val="40000"/>
              </a:spcBef>
              <a:defRPr/>
            </a:pPr>
            <a:fld id="{6BA71C0A-9F0F-41ED-AE97-DBF05B351E59}" type="slidenum">
              <a:rPr lang="en-GB" sz="900" b="1">
                <a:solidFill>
                  <a:srgbClr val="FFFFFF"/>
                </a:solidFill>
              </a:rPr>
              <a:pPr algn="ctr">
                <a:spcBef>
                  <a:spcPct val="40000"/>
                </a:spcBef>
                <a:defRPr/>
              </a:pPr>
              <a:t>‹#›</a:t>
            </a:fld>
            <a:endParaRPr lang="en-GB" sz="900" b="1" dirty="0">
              <a:solidFill>
                <a:srgbClr val="FFFFFF"/>
              </a:solidFill>
            </a:endParaRPr>
          </a:p>
        </p:txBody>
      </p:sp>
    </p:spTree>
    <p:extLst>
      <p:ext uri="{BB962C8B-B14F-4D97-AF65-F5344CB8AC3E}">
        <p14:creationId xmlns:p14="http://schemas.microsoft.com/office/powerpoint/2010/main" val="3593765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915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771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Blank_Title Only">
    <p:spTree>
      <p:nvGrpSpPr>
        <p:cNvPr id="1" name=""/>
        <p:cNvGrpSpPr/>
        <p:nvPr/>
      </p:nvGrpSpPr>
      <p:grpSpPr>
        <a:xfrm>
          <a:off x="0" y="0"/>
          <a:ext cx="0" cy="0"/>
          <a:chOff x="0" y="0"/>
          <a:chExt cx="0" cy="0"/>
        </a:xfrm>
      </p:grpSpPr>
      <p:grpSp>
        <p:nvGrpSpPr>
          <p:cNvPr id="2" name="Group 22"/>
          <p:cNvGrpSpPr/>
          <p:nvPr userDrawn="1"/>
        </p:nvGrpSpPr>
        <p:grpSpPr bwMode="gray">
          <a:xfrm>
            <a:off x="0" y="0"/>
            <a:ext cx="8440614" cy="6858000"/>
            <a:chOff x="0" y="0"/>
            <a:chExt cx="9144000" cy="6858001"/>
          </a:xfrm>
        </p:grpSpPr>
        <p:sp>
          <p:nvSpPr>
            <p:cNvPr id="3" name="Freeform 6"/>
            <p:cNvSpPr>
              <a:spLocks/>
            </p:cNvSpPr>
            <p:nvPr userDrawn="1"/>
          </p:nvSpPr>
          <p:spPr bwMode="gray">
            <a:xfrm>
              <a:off x="2289176" y="0"/>
              <a:ext cx="5746750" cy="5741988"/>
            </a:xfrm>
            <a:custGeom>
              <a:avLst/>
              <a:gdLst/>
              <a:ahLst/>
              <a:cxnLst>
                <a:cxn ang="0">
                  <a:pos x="0" y="3617"/>
                </a:cxn>
                <a:cxn ang="0">
                  <a:pos x="2549" y="3617"/>
                </a:cxn>
                <a:cxn ang="0">
                  <a:pos x="3620" y="0"/>
                </a:cxn>
                <a:cxn ang="0">
                  <a:pos x="1072" y="0"/>
                </a:cxn>
                <a:cxn ang="0">
                  <a:pos x="0" y="3617"/>
                </a:cxn>
              </a:cxnLst>
              <a:rect l="0" t="0" r="r" b="b"/>
              <a:pathLst>
                <a:path w="3620" h="3617">
                  <a:moveTo>
                    <a:pt x="0" y="3617"/>
                  </a:moveTo>
                  <a:lnTo>
                    <a:pt x="2549" y="3617"/>
                  </a:lnTo>
                  <a:lnTo>
                    <a:pt x="3620" y="0"/>
                  </a:lnTo>
                  <a:lnTo>
                    <a:pt x="1072" y="0"/>
                  </a:lnTo>
                  <a:lnTo>
                    <a:pt x="0" y="3617"/>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ndParaRPr>
            </a:p>
          </p:txBody>
        </p:sp>
        <p:sp>
          <p:nvSpPr>
            <p:cNvPr id="4" name="Freeform 7"/>
            <p:cNvSpPr>
              <a:spLocks/>
            </p:cNvSpPr>
            <p:nvPr userDrawn="1"/>
          </p:nvSpPr>
          <p:spPr bwMode="gray">
            <a:xfrm>
              <a:off x="7007225" y="6116638"/>
              <a:ext cx="2136775" cy="741363"/>
            </a:xfrm>
            <a:custGeom>
              <a:avLst/>
              <a:gdLst/>
              <a:ahLst/>
              <a:cxnLst>
                <a:cxn ang="0">
                  <a:pos x="0" y="467"/>
                </a:cxn>
                <a:cxn ang="0">
                  <a:pos x="1208" y="467"/>
                </a:cxn>
                <a:cxn ang="0">
                  <a:pos x="1346" y="0"/>
                </a:cxn>
                <a:cxn ang="0">
                  <a:pos x="138" y="0"/>
                </a:cxn>
                <a:cxn ang="0">
                  <a:pos x="0" y="467"/>
                </a:cxn>
              </a:cxnLst>
              <a:rect l="0" t="0" r="r" b="b"/>
              <a:pathLst>
                <a:path w="1346" h="467">
                  <a:moveTo>
                    <a:pt x="0" y="467"/>
                  </a:moveTo>
                  <a:lnTo>
                    <a:pt x="1208" y="467"/>
                  </a:lnTo>
                  <a:lnTo>
                    <a:pt x="1346" y="0"/>
                  </a:lnTo>
                  <a:lnTo>
                    <a:pt x="138" y="0"/>
                  </a:lnTo>
                  <a:lnTo>
                    <a:pt x="0" y="467"/>
                  </a:lnTo>
                  <a:close/>
                </a:path>
              </a:pathLst>
            </a:custGeom>
            <a:solidFill>
              <a:srgbClr val="00B0F0"/>
            </a:solidFill>
            <a:ln w="9525" cap="flat" cmpd="sng">
              <a:noFill/>
              <a:prstDash val="solid"/>
              <a:round/>
              <a:headEnd type="none" w="med" len="med"/>
              <a:tailEnd type="none" w="med" len="med"/>
            </a:ln>
            <a:effectLst/>
          </p:spPr>
          <p:txBody>
            <a:bodyPr/>
            <a:lstStyle/>
            <a:p>
              <a:pPr algn="ctr">
                <a:spcBef>
                  <a:spcPct val="50000"/>
                </a:spcBef>
                <a:defRPr/>
              </a:pPr>
              <a:endParaRPr lang="en-GB" dirty="0">
                <a:solidFill>
                  <a:srgbClr val="000000"/>
                </a:solidFill>
              </a:endParaRPr>
            </a:p>
          </p:txBody>
        </p:sp>
        <p:sp>
          <p:nvSpPr>
            <p:cNvPr id="5" name="Freeform 8"/>
            <p:cNvSpPr>
              <a:spLocks/>
            </p:cNvSpPr>
            <p:nvPr userDrawn="1"/>
          </p:nvSpPr>
          <p:spPr bwMode="gray">
            <a:xfrm>
              <a:off x="1241425" y="4743450"/>
              <a:ext cx="2530475" cy="2114550"/>
            </a:xfrm>
            <a:custGeom>
              <a:avLst/>
              <a:gdLst/>
              <a:ahLst/>
              <a:cxnLst>
                <a:cxn ang="0">
                  <a:pos x="395" y="0"/>
                </a:cxn>
                <a:cxn ang="0">
                  <a:pos x="0" y="1332"/>
                </a:cxn>
                <a:cxn ang="0">
                  <a:pos x="1199" y="1332"/>
                </a:cxn>
                <a:cxn ang="0">
                  <a:pos x="1594" y="0"/>
                </a:cxn>
                <a:cxn ang="0">
                  <a:pos x="395" y="0"/>
                </a:cxn>
              </a:cxnLst>
              <a:rect l="0" t="0" r="r" b="b"/>
              <a:pathLst>
                <a:path w="1594" h="1332">
                  <a:moveTo>
                    <a:pt x="395" y="0"/>
                  </a:moveTo>
                  <a:lnTo>
                    <a:pt x="0" y="1332"/>
                  </a:lnTo>
                  <a:lnTo>
                    <a:pt x="1199" y="1332"/>
                  </a:lnTo>
                  <a:lnTo>
                    <a:pt x="1594" y="0"/>
                  </a:lnTo>
                  <a:lnTo>
                    <a:pt x="395" y="0"/>
                  </a:lnTo>
                  <a:close/>
                </a:path>
              </a:pathLst>
            </a:custGeom>
            <a:solidFill>
              <a:srgbClr val="8099C6"/>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6" name="Freeform 13"/>
            <p:cNvSpPr>
              <a:spLocks/>
            </p:cNvSpPr>
            <p:nvPr userDrawn="1"/>
          </p:nvSpPr>
          <p:spPr bwMode="gray">
            <a:xfrm>
              <a:off x="1554163" y="0"/>
              <a:ext cx="4738688" cy="2343150"/>
            </a:xfrm>
            <a:custGeom>
              <a:avLst/>
              <a:gdLst/>
              <a:ahLst/>
              <a:cxnLst>
                <a:cxn ang="0">
                  <a:pos x="2548" y="1476"/>
                </a:cxn>
                <a:cxn ang="0">
                  <a:pos x="2985" y="0"/>
                </a:cxn>
                <a:cxn ang="0">
                  <a:pos x="437" y="0"/>
                </a:cxn>
                <a:cxn ang="0">
                  <a:pos x="0" y="1476"/>
                </a:cxn>
                <a:cxn ang="0">
                  <a:pos x="2548" y="1476"/>
                </a:cxn>
              </a:cxnLst>
              <a:rect l="0" t="0" r="r" b="b"/>
              <a:pathLst>
                <a:path w="2985" h="1476">
                  <a:moveTo>
                    <a:pt x="2548" y="1476"/>
                  </a:moveTo>
                  <a:lnTo>
                    <a:pt x="2985" y="0"/>
                  </a:lnTo>
                  <a:lnTo>
                    <a:pt x="437" y="0"/>
                  </a:lnTo>
                  <a:lnTo>
                    <a:pt x="0" y="1476"/>
                  </a:lnTo>
                  <a:lnTo>
                    <a:pt x="2548" y="1476"/>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fontAlgn="base">
                <a:spcBef>
                  <a:spcPct val="50000"/>
                </a:spcBef>
                <a:spcAft>
                  <a:spcPct val="0"/>
                </a:spcAft>
                <a:defRPr/>
              </a:pPr>
              <a:endParaRPr lang="en-GB" dirty="0">
                <a:solidFill>
                  <a:srgbClr val="000000"/>
                </a:solidFill>
              </a:endParaRPr>
            </a:p>
          </p:txBody>
        </p:sp>
        <p:sp>
          <p:nvSpPr>
            <p:cNvPr id="7" name="Freeform 14"/>
            <p:cNvSpPr>
              <a:spLocks/>
            </p:cNvSpPr>
            <p:nvPr userDrawn="1"/>
          </p:nvSpPr>
          <p:spPr bwMode="gray">
            <a:xfrm>
              <a:off x="0" y="0"/>
              <a:ext cx="3898900" cy="5630863"/>
            </a:xfrm>
            <a:custGeom>
              <a:avLst/>
              <a:gdLst/>
              <a:ahLst/>
              <a:cxnLst>
                <a:cxn ang="0">
                  <a:pos x="2456" y="0"/>
                </a:cxn>
                <a:cxn ang="0">
                  <a:pos x="0" y="0"/>
                </a:cxn>
                <a:cxn ang="0">
                  <a:pos x="0" y="3547"/>
                </a:cxn>
                <a:cxn ang="0">
                  <a:pos x="1405" y="3547"/>
                </a:cxn>
                <a:cxn ang="0">
                  <a:pos x="2456" y="0"/>
                </a:cxn>
              </a:cxnLst>
              <a:rect l="0" t="0" r="r" b="b"/>
              <a:pathLst>
                <a:path w="2456" h="3547">
                  <a:moveTo>
                    <a:pt x="2456" y="0"/>
                  </a:moveTo>
                  <a:lnTo>
                    <a:pt x="0" y="0"/>
                  </a:lnTo>
                  <a:lnTo>
                    <a:pt x="0" y="3547"/>
                  </a:lnTo>
                  <a:lnTo>
                    <a:pt x="1405" y="3547"/>
                  </a:lnTo>
                  <a:lnTo>
                    <a:pt x="2456" y="0"/>
                  </a:lnTo>
                  <a:close/>
                </a:path>
              </a:pathLst>
            </a:custGeom>
            <a:solidFill>
              <a:srgbClr val="BFCCE3"/>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8" name="Freeform 11"/>
            <p:cNvSpPr>
              <a:spLocks/>
            </p:cNvSpPr>
            <p:nvPr userDrawn="1"/>
          </p:nvSpPr>
          <p:spPr bwMode="gray">
            <a:xfrm>
              <a:off x="0" y="2343150"/>
              <a:ext cx="1554163" cy="4514850"/>
            </a:xfrm>
            <a:custGeom>
              <a:avLst/>
              <a:gdLst/>
              <a:ahLst/>
              <a:cxnLst>
                <a:cxn ang="0">
                  <a:pos x="0" y="0"/>
                </a:cxn>
                <a:cxn ang="0">
                  <a:pos x="0" y="2844"/>
                </a:cxn>
                <a:cxn ang="0">
                  <a:pos x="137" y="2844"/>
                </a:cxn>
                <a:cxn ang="0">
                  <a:pos x="979" y="0"/>
                </a:cxn>
                <a:cxn ang="0">
                  <a:pos x="0" y="0"/>
                </a:cxn>
              </a:cxnLst>
              <a:rect l="0" t="0" r="r" b="b"/>
              <a:pathLst>
                <a:path w="979" h="2844">
                  <a:moveTo>
                    <a:pt x="0" y="0"/>
                  </a:moveTo>
                  <a:lnTo>
                    <a:pt x="0" y="2844"/>
                  </a:lnTo>
                  <a:lnTo>
                    <a:pt x="137" y="2844"/>
                  </a:lnTo>
                  <a:lnTo>
                    <a:pt x="979" y="0"/>
                  </a:lnTo>
                  <a:lnTo>
                    <a:pt x="0" y="0"/>
                  </a:lnTo>
                  <a:close/>
                </a:path>
              </a:pathLst>
            </a:custGeom>
            <a:solidFill>
              <a:srgbClr val="E5EAF3"/>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9" name="Freeform 12"/>
            <p:cNvSpPr>
              <a:spLocks/>
            </p:cNvSpPr>
            <p:nvPr userDrawn="1"/>
          </p:nvSpPr>
          <p:spPr bwMode="gray">
            <a:xfrm>
              <a:off x="7007225" y="6116638"/>
              <a:ext cx="655638" cy="741363"/>
            </a:xfrm>
            <a:custGeom>
              <a:avLst/>
              <a:gdLst/>
              <a:ahLst/>
              <a:cxnLst>
                <a:cxn ang="0">
                  <a:pos x="413" y="0"/>
                </a:cxn>
                <a:cxn ang="0">
                  <a:pos x="138" y="0"/>
                </a:cxn>
                <a:cxn ang="0">
                  <a:pos x="0" y="467"/>
                </a:cxn>
                <a:cxn ang="0">
                  <a:pos x="275" y="467"/>
                </a:cxn>
                <a:cxn ang="0">
                  <a:pos x="413" y="0"/>
                </a:cxn>
              </a:cxnLst>
              <a:rect l="0" t="0" r="r" b="b"/>
              <a:pathLst>
                <a:path w="413" h="467">
                  <a:moveTo>
                    <a:pt x="413" y="0"/>
                  </a:moveTo>
                  <a:lnTo>
                    <a:pt x="138" y="0"/>
                  </a:lnTo>
                  <a:lnTo>
                    <a:pt x="0" y="467"/>
                  </a:lnTo>
                  <a:lnTo>
                    <a:pt x="275" y="467"/>
                  </a:lnTo>
                  <a:lnTo>
                    <a:pt x="413" y="0"/>
                  </a:lnTo>
                  <a:close/>
                </a:path>
              </a:pathLst>
            </a:custGeom>
            <a:solidFill>
              <a:srgbClr val="00338D">
                <a:alpha val="95000"/>
              </a:srgbClr>
            </a:solidFill>
            <a:ln w="9525" cap="flat" cmpd="sng">
              <a:noFill/>
              <a:prstDash val="solid"/>
              <a:round/>
              <a:headEnd type="none" w="med" len="med"/>
              <a:tailEnd type="none" w="med" len="med"/>
            </a:ln>
            <a:effectLst/>
          </p:spPr>
          <p:txBody>
            <a:bodyPr/>
            <a:lstStyle/>
            <a:p>
              <a:pPr algn="ctr">
                <a:spcBef>
                  <a:spcPct val="50000"/>
                </a:spcBef>
                <a:defRPr/>
              </a:pPr>
              <a:endParaRPr lang="en-GB" dirty="0">
                <a:solidFill>
                  <a:srgbClr val="000000"/>
                </a:solidFill>
              </a:endParaRPr>
            </a:p>
          </p:txBody>
        </p:sp>
        <p:sp>
          <p:nvSpPr>
            <p:cNvPr id="10" name="Freeform 13"/>
            <p:cNvSpPr>
              <a:spLocks/>
            </p:cNvSpPr>
            <p:nvPr userDrawn="1"/>
          </p:nvSpPr>
          <p:spPr bwMode="gray">
            <a:xfrm>
              <a:off x="4735513" y="1116013"/>
              <a:ext cx="1227138" cy="1227138"/>
            </a:xfrm>
            <a:custGeom>
              <a:avLst/>
              <a:gdLst/>
              <a:ahLst/>
              <a:cxnLst>
                <a:cxn ang="0">
                  <a:pos x="773" y="0"/>
                </a:cxn>
                <a:cxn ang="0">
                  <a:pos x="229" y="0"/>
                </a:cxn>
                <a:cxn ang="0">
                  <a:pos x="0" y="773"/>
                </a:cxn>
                <a:cxn ang="0">
                  <a:pos x="544" y="773"/>
                </a:cxn>
                <a:cxn ang="0">
                  <a:pos x="773" y="0"/>
                </a:cxn>
              </a:cxnLst>
              <a:rect l="0" t="0" r="r" b="b"/>
              <a:pathLst>
                <a:path w="773" h="773">
                  <a:moveTo>
                    <a:pt x="773" y="0"/>
                  </a:moveTo>
                  <a:lnTo>
                    <a:pt x="229" y="0"/>
                  </a:lnTo>
                  <a:lnTo>
                    <a:pt x="0" y="773"/>
                  </a:lnTo>
                  <a:lnTo>
                    <a:pt x="544" y="773"/>
                  </a:lnTo>
                  <a:lnTo>
                    <a:pt x="773" y="0"/>
                  </a:lnTo>
                  <a:close/>
                </a:path>
              </a:pathLst>
            </a:custGeom>
            <a:solidFill>
              <a:srgbClr val="00257A"/>
            </a:soli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endParaRPr>
            </a:p>
          </p:txBody>
        </p:sp>
        <p:sp>
          <p:nvSpPr>
            <p:cNvPr id="11" name="Freeform 14"/>
            <p:cNvSpPr>
              <a:spLocks/>
            </p:cNvSpPr>
            <p:nvPr userDrawn="1"/>
          </p:nvSpPr>
          <p:spPr bwMode="gray">
            <a:xfrm>
              <a:off x="1604963" y="4743450"/>
              <a:ext cx="889000" cy="887413"/>
            </a:xfrm>
            <a:custGeom>
              <a:avLst/>
              <a:gdLst/>
              <a:ahLst/>
              <a:cxnLst>
                <a:cxn ang="0">
                  <a:pos x="0" y="559"/>
                </a:cxn>
                <a:cxn ang="0">
                  <a:pos x="394" y="559"/>
                </a:cxn>
                <a:cxn ang="0">
                  <a:pos x="560" y="0"/>
                </a:cxn>
                <a:cxn ang="0">
                  <a:pos x="166" y="0"/>
                </a:cxn>
                <a:cxn ang="0">
                  <a:pos x="0" y="559"/>
                </a:cxn>
              </a:cxnLst>
              <a:rect l="0" t="0" r="r" b="b"/>
              <a:pathLst>
                <a:path w="560" h="559">
                  <a:moveTo>
                    <a:pt x="0" y="559"/>
                  </a:moveTo>
                  <a:lnTo>
                    <a:pt x="394" y="559"/>
                  </a:lnTo>
                  <a:lnTo>
                    <a:pt x="560" y="0"/>
                  </a:lnTo>
                  <a:lnTo>
                    <a:pt x="166" y="0"/>
                  </a:lnTo>
                  <a:lnTo>
                    <a:pt x="0" y="559"/>
                  </a:lnTo>
                  <a:close/>
                </a:path>
              </a:pathLst>
            </a:custGeom>
            <a:solidFill>
              <a:srgbClr val="4066AA">
                <a:alpha val="95000"/>
              </a:srgbClr>
            </a:solidFill>
            <a:ln w="9525" cap="flat" cmpd="sng">
              <a:noFill/>
              <a:prstDash val="solid"/>
              <a:round/>
              <a:headEnd type="none" w="med" len="med"/>
              <a:tailEnd type="none" w="med" len="med"/>
            </a:ln>
            <a:effectLst/>
          </p:spPr>
          <p:txBody>
            <a:bodyPr/>
            <a:lstStyle/>
            <a:p>
              <a:pPr algn="ctr">
                <a:spcBef>
                  <a:spcPct val="50000"/>
                </a:spcBef>
                <a:defRPr/>
              </a:pPr>
              <a:endParaRPr lang="en-GB" dirty="0">
                <a:solidFill>
                  <a:srgbClr val="000000"/>
                </a:solidFill>
              </a:endParaRPr>
            </a:p>
          </p:txBody>
        </p:sp>
        <p:sp>
          <p:nvSpPr>
            <p:cNvPr id="12" name="Freeform 15"/>
            <p:cNvSpPr>
              <a:spLocks/>
            </p:cNvSpPr>
            <p:nvPr userDrawn="1"/>
          </p:nvSpPr>
          <p:spPr bwMode="gray">
            <a:xfrm>
              <a:off x="1554163" y="0"/>
              <a:ext cx="2344738" cy="2343150"/>
            </a:xfrm>
            <a:custGeom>
              <a:avLst/>
              <a:gdLst/>
              <a:ahLst/>
              <a:cxnLst>
                <a:cxn ang="0">
                  <a:pos x="437" y="0"/>
                </a:cxn>
                <a:cxn ang="0">
                  <a:pos x="0" y="1476"/>
                </a:cxn>
                <a:cxn ang="0">
                  <a:pos x="1040" y="1476"/>
                </a:cxn>
                <a:cxn ang="0">
                  <a:pos x="1477" y="0"/>
                </a:cxn>
                <a:cxn ang="0">
                  <a:pos x="437" y="0"/>
                </a:cxn>
              </a:cxnLst>
              <a:rect l="0" t="0" r="r" b="b"/>
              <a:pathLst>
                <a:path w="1477" h="1476">
                  <a:moveTo>
                    <a:pt x="437" y="0"/>
                  </a:moveTo>
                  <a:lnTo>
                    <a:pt x="0" y="1476"/>
                  </a:lnTo>
                  <a:lnTo>
                    <a:pt x="1040" y="1476"/>
                  </a:lnTo>
                  <a:lnTo>
                    <a:pt x="1477" y="0"/>
                  </a:lnTo>
                  <a:lnTo>
                    <a:pt x="437" y="0"/>
                  </a:lnTo>
                  <a:close/>
                </a:path>
              </a:pathLst>
            </a:custGeom>
            <a:solidFill>
              <a:srgbClr val="4066AA"/>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3" name="Freeform 16"/>
            <p:cNvSpPr>
              <a:spLocks/>
            </p:cNvSpPr>
            <p:nvPr userDrawn="1"/>
          </p:nvSpPr>
          <p:spPr bwMode="gray">
            <a:xfrm>
              <a:off x="0" y="2343150"/>
              <a:ext cx="1554163" cy="3287713"/>
            </a:xfrm>
            <a:custGeom>
              <a:avLst/>
              <a:gdLst/>
              <a:ahLst/>
              <a:cxnLst>
                <a:cxn ang="0">
                  <a:pos x="0" y="0"/>
                </a:cxn>
                <a:cxn ang="0">
                  <a:pos x="0" y="2071"/>
                </a:cxn>
                <a:cxn ang="0">
                  <a:pos x="366" y="2071"/>
                </a:cxn>
                <a:cxn ang="0">
                  <a:pos x="979" y="0"/>
                </a:cxn>
                <a:cxn ang="0">
                  <a:pos x="0" y="0"/>
                </a:cxn>
              </a:cxnLst>
              <a:rect l="0" t="0" r="r" b="b"/>
              <a:pathLst>
                <a:path w="979" h="2071">
                  <a:moveTo>
                    <a:pt x="0" y="0"/>
                  </a:moveTo>
                  <a:lnTo>
                    <a:pt x="0" y="2071"/>
                  </a:lnTo>
                  <a:lnTo>
                    <a:pt x="366" y="2071"/>
                  </a:lnTo>
                  <a:lnTo>
                    <a:pt x="979" y="0"/>
                  </a:lnTo>
                  <a:lnTo>
                    <a:pt x="0" y="0"/>
                  </a:lnTo>
                  <a:close/>
                </a:path>
              </a:pathLst>
            </a:custGeom>
            <a:solidFill>
              <a:srgbClr val="8099C6"/>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spTree>
    <p:extLst>
      <p:ext uri="{BB962C8B-B14F-4D97-AF65-F5344CB8AC3E}">
        <p14:creationId xmlns:p14="http://schemas.microsoft.com/office/powerpoint/2010/main" val="3268707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smtClean="0"/>
              <a:t>Click to edit Master title style</a:t>
            </a:r>
            <a:endParaRPr lang="en-GB" noProof="0" dirty="0"/>
          </a:p>
        </p:txBody>
      </p:sp>
      <p:sp>
        <p:nvSpPr>
          <p:cNvPr id="5" name="Content Placeholder 4"/>
          <p:cNvSpPr>
            <a:spLocks noGrp="1"/>
          </p:cNvSpPr>
          <p:nvPr>
            <p:ph sz="quarter" idx="11"/>
          </p:nvPr>
        </p:nvSpPr>
        <p:spPr>
          <a:xfrm>
            <a:off x="309600" y="2109600"/>
            <a:ext cx="8492400" cy="4071600"/>
          </a:xfrm>
        </p:spPr>
        <p:txBody>
          <a:bodyPr/>
          <a:lstStyle>
            <a:lvl1pPr>
              <a:lnSpc>
                <a:spcPct val="100000"/>
              </a:lnSpc>
              <a:defRPr/>
            </a:lvl1pPr>
            <a:lvl2pPr marL="270000" indent="-270000">
              <a:lnSpc>
                <a:spcPct val="100000"/>
              </a:lnSpc>
              <a:defRPr/>
            </a:lvl2pPr>
            <a:lvl3pPr marL="539750" indent="-270000">
              <a:lnSpc>
                <a:spcPct val="100000"/>
              </a:lnSpc>
              <a:defRPr/>
            </a:lvl3pPr>
            <a:lvl4pPr marL="810000" indent="-270000">
              <a:lnSpc>
                <a:spcPct val="100000"/>
              </a:lnSpc>
              <a:defRPr/>
            </a:lvl4pPr>
            <a:lvl5pPr marL="1081088" indent="-271463">
              <a:lnSpc>
                <a:spcPct val="100000"/>
              </a:lnSpc>
              <a:defRPr/>
            </a:lvl5pPr>
          </a:lstStyle>
          <a:p>
            <a:pPr lvl="0"/>
            <a:r>
              <a:rPr lang="en-GB" dirty="0" smtClean="0"/>
              <a:t>Click to edit Master text </a:t>
            </a:r>
            <a:r>
              <a:rPr lang="en-GB" noProof="0" dirty="0" smtClean="0"/>
              <a:t>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Tree>
    <p:extLst>
      <p:ext uri="{BB962C8B-B14F-4D97-AF65-F5344CB8AC3E}">
        <p14:creationId xmlns:p14="http://schemas.microsoft.com/office/powerpoint/2010/main" val="3729282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12" name="Text Placeholder 20"/>
          <p:cNvSpPr>
            <a:spLocks noGrp="1"/>
          </p:cNvSpPr>
          <p:nvPr>
            <p:ph type="body" sz="quarter" idx="27"/>
          </p:nvPr>
        </p:nvSpPr>
        <p:spPr bwMode="gray">
          <a:xfrm>
            <a:off x="2445735" y="1268428"/>
            <a:ext cx="2060331"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1" name="Text Placeholder 20"/>
          <p:cNvSpPr>
            <a:spLocks noGrp="1"/>
          </p:cNvSpPr>
          <p:nvPr>
            <p:ph type="body" sz="quarter" idx="26"/>
          </p:nvPr>
        </p:nvSpPr>
        <p:spPr bwMode="gray">
          <a:xfrm>
            <a:off x="252046" y="1268428"/>
            <a:ext cx="2060331"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3" name="Text Placeholder 20"/>
          <p:cNvSpPr>
            <a:spLocks noGrp="1"/>
          </p:cNvSpPr>
          <p:nvPr>
            <p:ph type="body" sz="quarter" idx="28"/>
          </p:nvPr>
        </p:nvSpPr>
        <p:spPr bwMode="gray">
          <a:xfrm>
            <a:off x="4637950" y="1268428"/>
            <a:ext cx="2060331"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4" name="Text Placeholder 20"/>
          <p:cNvSpPr>
            <a:spLocks noGrp="1"/>
          </p:cNvSpPr>
          <p:nvPr>
            <p:ph type="body" sz="quarter" idx="29"/>
          </p:nvPr>
        </p:nvSpPr>
        <p:spPr bwMode="gray">
          <a:xfrm>
            <a:off x="6831630" y="1268428"/>
            <a:ext cx="2060331"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6" name="Title 5"/>
          <p:cNvSpPr>
            <a:spLocks noGrp="1"/>
          </p:cNvSpPr>
          <p:nvPr>
            <p:ph type="title"/>
          </p:nvPr>
        </p:nvSpPr>
        <p:spPr bwMode="gray"/>
        <p:txBody>
          <a:bodyPr/>
          <a:lstStyle/>
          <a:p>
            <a:r>
              <a:rPr lang="en-US" smtClean="0"/>
              <a:t>Click to edit Master title style</a:t>
            </a:r>
            <a:endParaRPr lang="en-GB"/>
          </a:p>
        </p:txBody>
      </p:sp>
      <p:sp>
        <p:nvSpPr>
          <p:cNvPr id="30" name="Text Placeholder 29"/>
          <p:cNvSpPr>
            <a:spLocks noGrp="1"/>
          </p:cNvSpPr>
          <p:nvPr>
            <p:ph type="body" sz="quarter" idx="13"/>
          </p:nvPr>
        </p:nvSpPr>
        <p:spPr bwMode="gray">
          <a:xfrm>
            <a:off x="252046" y="1989138"/>
            <a:ext cx="2060331"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31" name="Text Placeholder 29"/>
          <p:cNvSpPr>
            <a:spLocks noGrp="1"/>
          </p:cNvSpPr>
          <p:nvPr>
            <p:ph type="body" sz="quarter" idx="14"/>
          </p:nvPr>
        </p:nvSpPr>
        <p:spPr bwMode="gray">
          <a:xfrm>
            <a:off x="2445735" y="1989138"/>
            <a:ext cx="2060331"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32" name="Text Placeholder 29"/>
          <p:cNvSpPr>
            <a:spLocks noGrp="1"/>
          </p:cNvSpPr>
          <p:nvPr>
            <p:ph type="body" sz="quarter" idx="15"/>
          </p:nvPr>
        </p:nvSpPr>
        <p:spPr bwMode="gray">
          <a:xfrm>
            <a:off x="4637950" y="1989138"/>
            <a:ext cx="2060331"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33" name="Text Placeholder 29"/>
          <p:cNvSpPr>
            <a:spLocks noGrp="1"/>
          </p:cNvSpPr>
          <p:nvPr>
            <p:ph type="body" sz="quarter" idx="16"/>
          </p:nvPr>
        </p:nvSpPr>
        <p:spPr bwMode="gray">
          <a:xfrm>
            <a:off x="6831630" y="1989138"/>
            <a:ext cx="2060331"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Tree>
    <p:extLst>
      <p:ext uri="{BB962C8B-B14F-4D97-AF65-F5344CB8AC3E}">
        <p14:creationId xmlns:p14="http://schemas.microsoft.com/office/powerpoint/2010/main" val="3437604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14" name="Text Placeholder 20"/>
          <p:cNvSpPr>
            <a:spLocks noGrp="1"/>
          </p:cNvSpPr>
          <p:nvPr>
            <p:ph type="body" sz="quarter" idx="27"/>
          </p:nvPr>
        </p:nvSpPr>
        <p:spPr bwMode="gray">
          <a:xfrm>
            <a:off x="2013137" y="1268428"/>
            <a:ext cx="1594729"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5" name="Text Placeholder 20"/>
          <p:cNvSpPr>
            <a:spLocks noGrp="1"/>
          </p:cNvSpPr>
          <p:nvPr>
            <p:ph type="body" sz="quarter" idx="26"/>
          </p:nvPr>
        </p:nvSpPr>
        <p:spPr bwMode="gray">
          <a:xfrm>
            <a:off x="252053" y="1268428"/>
            <a:ext cx="1594729"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6" name="Text Placeholder 20"/>
          <p:cNvSpPr>
            <a:spLocks noGrp="1"/>
          </p:cNvSpPr>
          <p:nvPr>
            <p:ph type="body" sz="quarter" idx="28"/>
          </p:nvPr>
        </p:nvSpPr>
        <p:spPr bwMode="gray">
          <a:xfrm>
            <a:off x="3774220" y="1268428"/>
            <a:ext cx="1594729"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7" name="Text Placeholder 20"/>
          <p:cNvSpPr>
            <a:spLocks noGrp="1"/>
          </p:cNvSpPr>
          <p:nvPr>
            <p:ph type="body" sz="quarter" idx="29"/>
          </p:nvPr>
        </p:nvSpPr>
        <p:spPr bwMode="gray">
          <a:xfrm>
            <a:off x="5569041" y="1268428"/>
            <a:ext cx="1594729"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19" name="Text Placeholder 20"/>
          <p:cNvSpPr>
            <a:spLocks noGrp="1"/>
          </p:cNvSpPr>
          <p:nvPr>
            <p:ph type="body" sz="quarter" idx="30"/>
          </p:nvPr>
        </p:nvSpPr>
        <p:spPr bwMode="gray">
          <a:xfrm>
            <a:off x="7297232" y="1268428"/>
            <a:ext cx="1594729"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6" name="Title 5"/>
          <p:cNvSpPr>
            <a:spLocks noGrp="1"/>
          </p:cNvSpPr>
          <p:nvPr>
            <p:ph type="title"/>
          </p:nvPr>
        </p:nvSpPr>
        <p:spPr bwMode="gray"/>
        <p:txBody>
          <a:bodyPr/>
          <a:lstStyle/>
          <a:p>
            <a:r>
              <a:rPr lang="en-US" dirty="0" smtClean="0"/>
              <a:t>Click to edit Master title style</a:t>
            </a:r>
            <a:endParaRPr lang="en-GB" dirty="0"/>
          </a:p>
        </p:txBody>
      </p:sp>
      <p:sp>
        <p:nvSpPr>
          <p:cNvPr id="26" name="Text Placeholder 29"/>
          <p:cNvSpPr>
            <a:spLocks noGrp="1"/>
          </p:cNvSpPr>
          <p:nvPr>
            <p:ph type="body" sz="quarter" idx="13"/>
          </p:nvPr>
        </p:nvSpPr>
        <p:spPr bwMode="gray">
          <a:xfrm>
            <a:off x="252046" y="1989138"/>
            <a:ext cx="1595575"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27" name="Text Placeholder 29"/>
          <p:cNvSpPr>
            <a:spLocks noGrp="1"/>
          </p:cNvSpPr>
          <p:nvPr>
            <p:ph type="body" sz="quarter" idx="14"/>
          </p:nvPr>
        </p:nvSpPr>
        <p:spPr bwMode="gray">
          <a:xfrm>
            <a:off x="2013129" y="1989138"/>
            <a:ext cx="1595575"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28" name="Text Placeholder 29"/>
          <p:cNvSpPr>
            <a:spLocks noGrp="1"/>
          </p:cNvSpPr>
          <p:nvPr>
            <p:ph type="body" sz="quarter" idx="15"/>
          </p:nvPr>
        </p:nvSpPr>
        <p:spPr bwMode="gray">
          <a:xfrm>
            <a:off x="3774213" y="1989138"/>
            <a:ext cx="1595575"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30" name="Text Placeholder 29"/>
          <p:cNvSpPr>
            <a:spLocks noGrp="1"/>
          </p:cNvSpPr>
          <p:nvPr>
            <p:ph type="body" sz="quarter" idx="16"/>
          </p:nvPr>
        </p:nvSpPr>
        <p:spPr bwMode="gray">
          <a:xfrm>
            <a:off x="5535297" y="1989138"/>
            <a:ext cx="1595575"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37" name="Text Placeholder 29"/>
          <p:cNvSpPr>
            <a:spLocks noGrp="1"/>
          </p:cNvSpPr>
          <p:nvPr>
            <p:ph type="body" sz="quarter" idx="17"/>
          </p:nvPr>
        </p:nvSpPr>
        <p:spPr bwMode="gray">
          <a:xfrm>
            <a:off x="7296381" y="1989138"/>
            <a:ext cx="1595575" cy="41767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Tree>
    <p:extLst>
      <p:ext uri="{BB962C8B-B14F-4D97-AF65-F5344CB8AC3E}">
        <p14:creationId xmlns:p14="http://schemas.microsoft.com/office/powerpoint/2010/main" val="3267546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33" name="AutoShape 20"/>
          <p:cNvSpPr>
            <a:spLocks noChangeArrowheads="1"/>
          </p:cNvSpPr>
          <p:nvPr userDrawn="1"/>
        </p:nvSpPr>
        <p:spPr bwMode="gray">
          <a:xfrm rot="19080000" flipH="1">
            <a:off x="4743637" y="2497138"/>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34" name="AutoShape 17"/>
          <p:cNvSpPr>
            <a:spLocks noChangeArrowheads="1"/>
          </p:cNvSpPr>
          <p:nvPr userDrawn="1"/>
        </p:nvSpPr>
        <p:spPr bwMode="gray">
          <a:xfrm rot="2520000" flipH="1">
            <a:off x="4743637" y="4564595"/>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2" name="AutoShape 20"/>
          <p:cNvSpPr>
            <a:spLocks noChangeArrowheads="1"/>
          </p:cNvSpPr>
          <p:nvPr userDrawn="1"/>
        </p:nvSpPr>
        <p:spPr bwMode="gray">
          <a:xfrm rot="2520000">
            <a:off x="2902082" y="2497138"/>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23" name="AutoShape 17"/>
          <p:cNvSpPr>
            <a:spLocks noChangeArrowheads="1"/>
          </p:cNvSpPr>
          <p:nvPr userDrawn="1"/>
        </p:nvSpPr>
        <p:spPr bwMode="gray">
          <a:xfrm rot="19080000">
            <a:off x="2902082" y="4564595"/>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solidFill>
                <a:srgbClr val="000000"/>
              </a:solidFill>
            </a:endParaRPr>
          </a:p>
        </p:txBody>
      </p:sp>
      <p:sp>
        <p:nvSpPr>
          <p:cNvPr id="25" name="Text Placeholder 10"/>
          <p:cNvSpPr>
            <a:spLocks noGrp="1"/>
          </p:cNvSpPr>
          <p:nvPr userDrawn="1">
            <p:ph type="body" sz="quarter" idx="21"/>
          </p:nvPr>
        </p:nvSpPr>
        <p:spPr bwMode="gray">
          <a:xfrm>
            <a:off x="4019828" y="3395663"/>
            <a:ext cx="1093292" cy="622800"/>
          </a:xfrm>
          <a:prstGeom prst="ellipse">
            <a:avLst/>
          </a:prstGeom>
          <a:solidFill>
            <a:srgbClr val="AA5CAA"/>
          </a:solidFill>
          <a:ln>
            <a:noFill/>
          </a:ln>
        </p:spPr>
        <p:txBody>
          <a:bodyPr lIns="54000" tIns="54000" rIns="54000" bIns="54000" anchor="ctr" anchorCtr="1"/>
          <a:lstStyle>
            <a:lvl1pPr algn="ctr">
              <a:defRPr>
                <a:solidFill>
                  <a:schemeClr val="bg1"/>
                </a:solidFill>
              </a:defRPr>
            </a:lvl1pPr>
          </a:lstStyle>
          <a:p>
            <a:r>
              <a:rPr lang="en-GB" dirty="0" smtClean="0"/>
              <a:t>Text</a:t>
            </a:r>
            <a:endParaRPr lang="en-GB" dirty="0"/>
          </a:p>
        </p:txBody>
      </p:sp>
      <p:sp>
        <p:nvSpPr>
          <p:cNvPr id="29" name="Text Placeholder 20"/>
          <p:cNvSpPr>
            <a:spLocks noGrp="1"/>
          </p:cNvSpPr>
          <p:nvPr>
            <p:ph type="body" sz="quarter" idx="22"/>
          </p:nvPr>
        </p:nvSpPr>
        <p:spPr bwMode="gray">
          <a:xfrm>
            <a:off x="252051" y="1700213"/>
            <a:ext cx="3323022" cy="1944688"/>
          </a:xfrm>
          <a:solidFill>
            <a:schemeClr val="bg1"/>
          </a:solidFill>
          <a:ln w="635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sp>
        <p:nvSpPr>
          <p:cNvPr id="30" name="Text Placeholder 20"/>
          <p:cNvSpPr>
            <a:spLocks noGrp="1"/>
          </p:cNvSpPr>
          <p:nvPr>
            <p:ph type="body" sz="quarter" idx="23"/>
          </p:nvPr>
        </p:nvSpPr>
        <p:spPr bwMode="gray">
          <a:xfrm>
            <a:off x="252051" y="4219575"/>
            <a:ext cx="3323022" cy="1944688"/>
          </a:xfrm>
          <a:solidFill>
            <a:schemeClr val="bg1"/>
          </a:solidFill>
          <a:ln w="635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sp>
        <p:nvSpPr>
          <p:cNvPr id="31" name="Text Placeholder 20"/>
          <p:cNvSpPr>
            <a:spLocks noGrp="1"/>
          </p:cNvSpPr>
          <p:nvPr>
            <p:ph type="body" sz="quarter" idx="24"/>
          </p:nvPr>
        </p:nvSpPr>
        <p:spPr bwMode="gray">
          <a:xfrm>
            <a:off x="5568932" y="1700213"/>
            <a:ext cx="3323022" cy="1944688"/>
          </a:xfrm>
          <a:solidFill>
            <a:schemeClr val="bg1"/>
          </a:solidFill>
          <a:ln w="635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sp>
        <p:nvSpPr>
          <p:cNvPr id="32" name="Text Placeholder 20"/>
          <p:cNvSpPr>
            <a:spLocks noGrp="1"/>
          </p:cNvSpPr>
          <p:nvPr>
            <p:ph type="body" sz="quarter" idx="25"/>
          </p:nvPr>
        </p:nvSpPr>
        <p:spPr bwMode="gray">
          <a:xfrm>
            <a:off x="5568932" y="4219575"/>
            <a:ext cx="3323022" cy="1944688"/>
          </a:xfrm>
          <a:solidFill>
            <a:schemeClr val="bg1"/>
          </a:solidFill>
          <a:ln w="635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sp>
        <p:nvSpPr>
          <p:cNvPr id="35" name="Text Placeholder 20"/>
          <p:cNvSpPr>
            <a:spLocks noGrp="1"/>
          </p:cNvSpPr>
          <p:nvPr>
            <p:ph type="body" sz="quarter" idx="26"/>
          </p:nvPr>
        </p:nvSpPr>
        <p:spPr bwMode="gray">
          <a:xfrm>
            <a:off x="252051" y="1268428"/>
            <a:ext cx="3323022" cy="359817"/>
          </a:xfrm>
          <a:solidFill>
            <a:srgbClr val="409DAD"/>
          </a:solidFill>
          <a:ln w="6350">
            <a:solidFill>
              <a:srgbClr val="409DAD"/>
            </a:solidFill>
          </a:ln>
        </p:spPr>
        <p:txBody>
          <a:bodyPr vert="horz" lIns="0" tIns="0" rIns="0" bIns="0" rtlCol="0" anchor="ctr" anchorCtr="1">
            <a:no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6" name="Text Placeholder 20"/>
          <p:cNvSpPr>
            <a:spLocks noGrp="1"/>
          </p:cNvSpPr>
          <p:nvPr>
            <p:ph type="body" sz="quarter" idx="27"/>
          </p:nvPr>
        </p:nvSpPr>
        <p:spPr bwMode="gray">
          <a:xfrm>
            <a:off x="5568932" y="1268428"/>
            <a:ext cx="3323022" cy="359817"/>
          </a:xfrm>
          <a:solidFill>
            <a:srgbClr val="409DAD"/>
          </a:solidFill>
          <a:ln w="6350">
            <a:solidFill>
              <a:srgbClr val="409DAD"/>
            </a:solidFill>
          </a:ln>
        </p:spPr>
        <p:txBody>
          <a:bodyPr vert="horz" lIns="0" tIns="0" rIns="0" bIns="0" rtlCol="0" anchor="ctr" anchorCtr="1">
            <a:no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7" name="Text Placeholder 20"/>
          <p:cNvSpPr>
            <a:spLocks noGrp="1"/>
          </p:cNvSpPr>
          <p:nvPr>
            <p:ph type="body" sz="quarter" idx="28"/>
          </p:nvPr>
        </p:nvSpPr>
        <p:spPr bwMode="gray">
          <a:xfrm>
            <a:off x="252051" y="3787783"/>
            <a:ext cx="3323022" cy="359817"/>
          </a:xfrm>
          <a:solidFill>
            <a:srgbClr val="409DAD"/>
          </a:solidFill>
          <a:ln w="6350">
            <a:solidFill>
              <a:srgbClr val="409DAD"/>
            </a:solidFill>
          </a:ln>
        </p:spPr>
        <p:txBody>
          <a:bodyPr vert="horz" lIns="0" tIns="0" rIns="0" bIns="0" rtlCol="0" anchor="ctr" anchorCtr="1">
            <a:no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8" name="Text Placeholder 20"/>
          <p:cNvSpPr>
            <a:spLocks noGrp="1"/>
          </p:cNvSpPr>
          <p:nvPr>
            <p:ph type="body" sz="quarter" idx="29"/>
          </p:nvPr>
        </p:nvSpPr>
        <p:spPr bwMode="gray">
          <a:xfrm>
            <a:off x="5568932" y="3787783"/>
            <a:ext cx="3323022" cy="359817"/>
          </a:xfrm>
          <a:solidFill>
            <a:srgbClr val="409DAD"/>
          </a:solidFill>
          <a:ln w="6350">
            <a:solidFill>
              <a:srgbClr val="409DAD"/>
            </a:solidFill>
          </a:ln>
        </p:spPr>
        <p:txBody>
          <a:bodyPr vert="horz" lIns="0" tIns="0" rIns="0" bIns="0" rtlCol="0" anchor="ctr" anchorCtr="1">
            <a:no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39749845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252048" y="1701800"/>
            <a:ext cx="4254012" cy="1944688"/>
          </a:xfrm>
          <a:solidFill>
            <a:schemeClr val="bg1"/>
          </a:solidFill>
          <a:ln w="635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sp>
        <p:nvSpPr>
          <p:cNvPr id="23" name="Text Placeholder 20"/>
          <p:cNvSpPr>
            <a:spLocks noGrp="1"/>
          </p:cNvSpPr>
          <p:nvPr>
            <p:ph type="body" sz="quarter" idx="22"/>
          </p:nvPr>
        </p:nvSpPr>
        <p:spPr bwMode="gray">
          <a:xfrm>
            <a:off x="4637942" y="1701800"/>
            <a:ext cx="4254012" cy="1944688"/>
          </a:xfrm>
          <a:solidFill>
            <a:schemeClr val="bg1"/>
          </a:solidFill>
          <a:ln w="635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sp>
        <p:nvSpPr>
          <p:cNvPr id="25" name="Text Placeholder 20"/>
          <p:cNvSpPr>
            <a:spLocks noGrp="1"/>
          </p:cNvSpPr>
          <p:nvPr>
            <p:ph type="body" sz="quarter" idx="23"/>
          </p:nvPr>
        </p:nvSpPr>
        <p:spPr bwMode="gray">
          <a:xfrm>
            <a:off x="252048" y="4221162"/>
            <a:ext cx="4254012" cy="1944688"/>
          </a:xfrm>
          <a:solidFill>
            <a:srgbClr val="BFDEE4"/>
          </a:solidFill>
          <a:ln w="635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sp>
        <p:nvSpPr>
          <p:cNvPr id="26" name="Text Placeholder 20"/>
          <p:cNvSpPr>
            <a:spLocks noGrp="1"/>
          </p:cNvSpPr>
          <p:nvPr>
            <p:ph type="body" sz="quarter" idx="24"/>
          </p:nvPr>
        </p:nvSpPr>
        <p:spPr bwMode="gray">
          <a:xfrm>
            <a:off x="4637942" y="4221162"/>
            <a:ext cx="4254012" cy="1944688"/>
          </a:xfrm>
          <a:solidFill>
            <a:srgbClr val="BFDEE4"/>
          </a:solidFill>
          <a:ln w="635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sp>
        <p:nvSpPr>
          <p:cNvPr id="29" name="Text Placeholder 20"/>
          <p:cNvSpPr>
            <a:spLocks noGrp="1"/>
          </p:cNvSpPr>
          <p:nvPr>
            <p:ph type="body" sz="quarter" idx="26"/>
          </p:nvPr>
        </p:nvSpPr>
        <p:spPr bwMode="gray">
          <a:xfrm>
            <a:off x="252048" y="1270015"/>
            <a:ext cx="4254012" cy="359817"/>
          </a:xfrm>
          <a:solidFill>
            <a:srgbClr val="409DAD"/>
          </a:solidFill>
          <a:ln w="6350">
            <a:solidFill>
              <a:srgbClr val="409DAD"/>
            </a:solidFill>
          </a:ln>
        </p:spPr>
        <p:txBody>
          <a:bodyPr vert="horz" lIns="0" tIns="0" rIns="0" bIns="0" rtlCol="0" anchor="ctr" anchorCtr="1">
            <a:no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0" name="Text Placeholder 20"/>
          <p:cNvSpPr>
            <a:spLocks noGrp="1"/>
          </p:cNvSpPr>
          <p:nvPr>
            <p:ph type="body" sz="quarter" idx="27"/>
          </p:nvPr>
        </p:nvSpPr>
        <p:spPr bwMode="gray">
          <a:xfrm>
            <a:off x="4637943" y="1270015"/>
            <a:ext cx="4254012" cy="359817"/>
          </a:xfrm>
          <a:solidFill>
            <a:srgbClr val="409DAD"/>
          </a:solidFill>
          <a:ln w="6350">
            <a:solidFill>
              <a:srgbClr val="409DAD"/>
            </a:solidFill>
          </a:ln>
        </p:spPr>
        <p:txBody>
          <a:bodyPr vert="horz" lIns="0" tIns="0" rIns="0" bIns="0" rtlCol="0" anchor="ctr" anchorCtr="1">
            <a:no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1" name="Text Placeholder 20"/>
          <p:cNvSpPr>
            <a:spLocks noGrp="1"/>
          </p:cNvSpPr>
          <p:nvPr>
            <p:ph type="body" sz="quarter" idx="28"/>
          </p:nvPr>
        </p:nvSpPr>
        <p:spPr bwMode="gray">
          <a:xfrm>
            <a:off x="252048" y="3789367"/>
            <a:ext cx="4254012" cy="359817"/>
          </a:xfrm>
          <a:solidFill>
            <a:srgbClr val="409DAD"/>
          </a:solidFill>
          <a:ln w="6350">
            <a:solidFill>
              <a:srgbClr val="409DAD"/>
            </a:solidFill>
          </a:ln>
        </p:spPr>
        <p:txBody>
          <a:bodyPr vert="horz" lIns="0" tIns="0" rIns="0" bIns="0" rtlCol="0" anchor="ctr" anchorCtr="1">
            <a:no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
        <p:nvSpPr>
          <p:cNvPr id="32" name="Text Placeholder 20"/>
          <p:cNvSpPr>
            <a:spLocks noGrp="1"/>
          </p:cNvSpPr>
          <p:nvPr>
            <p:ph type="body" sz="quarter" idx="29"/>
          </p:nvPr>
        </p:nvSpPr>
        <p:spPr bwMode="gray">
          <a:xfrm>
            <a:off x="4637943" y="3789367"/>
            <a:ext cx="4254012" cy="359817"/>
          </a:xfrm>
          <a:solidFill>
            <a:srgbClr val="409DAD"/>
          </a:solidFill>
          <a:ln w="6350">
            <a:solidFill>
              <a:srgbClr val="409DAD"/>
            </a:solidFill>
          </a:ln>
        </p:spPr>
        <p:txBody>
          <a:bodyPr vert="horz" lIns="0" tIns="0" rIns="0" bIns="0" rtlCol="0" anchor="ctr" anchorCtr="1">
            <a:no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dirty="0" smtClean="0"/>
              <a:t>Click to edit Master text styles</a:t>
            </a:r>
          </a:p>
        </p:txBody>
      </p:sp>
    </p:spTree>
    <p:extLst>
      <p:ext uri="{BB962C8B-B14F-4D97-AF65-F5344CB8AC3E}">
        <p14:creationId xmlns:p14="http://schemas.microsoft.com/office/powerpoint/2010/main" val="3395883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33" name="Chart Placeholder 31"/>
          <p:cNvSpPr>
            <a:spLocks noGrp="1"/>
          </p:cNvSpPr>
          <p:nvPr>
            <p:ph type="chart" sz="quarter" idx="22"/>
          </p:nvPr>
        </p:nvSpPr>
        <p:spPr bwMode="gray">
          <a:xfrm>
            <a:off x="3208902" y="1270000"/>
            <a:ext cx="2724700" cy="2376488"/>
          </a:xfrm>
        </p:spPr>
        <p:txBody>
          <a:bodyPr anchor="ctr"/>
          <a:lstStyle>
            <a:lvl1pPr algn="ctr">
              <a:defRPr/>
            </a:lvl1pPr>
          </a:lstStyle>
          <a:p>
            <a:endParaRPr lang="en-GB" dirty="0"/>
          </a:p>
        </p:txBody>
      </p:sp>
      <p:sp>
        <p:nvSpPr>
          <p:cNvPr id="28" name="Text Placeholder 17"/>
          <p:cNvSpPr>
            <a:spLocks noGrp="1"/>
          </p:cNvSpPr>
          <p:nvPr>
            <p:ph type="body" sz="quarter" idx="20"/>
          </p:nvPr>
        </p:nvSpPr>
        <p:spPr bwMode="gray">
          <a:xfrm>
            <a:off x="6168751" y="3789367"/>
            <a:ext cx="2723204" cy="23764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32" name="Chart Placeholder 31"/>
          <p:cNvSpPr>
            <a:spLocks noGrp="1"/>
          </p:cNvSpPr>
          <p:nvPr>
            <p:ph type="chart" sz="quarter" idx="21"/>
          </p:nvPr>
        </p:nvSpPr>
        <p:spPr bwMode="gray">
          <a:xfrm>
            <a:off x="6167254" y="1270000"/>
            <a:ext cx="2724700" cy="2376488"/>
          </a:xfrm>
        </p:spPr>
        <p:txBody>
          <a:bodyPr anchor="ctr"/>
          <a:lstStyle>
            <a:lvl1pPr algn="ctr">
              <a:defRPr/>
            </a:lvl1pPr>
          </a:lstStyle>
          <a:p>
            <a:endParaRPr lang="en-GB" dirty="0"/>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13" name="Table Placeholder 12"/>
          <p:cNvSpPr>
            <a:spLocks noGrp="1"/>
          </p:cNvSpPr>
          <p:nvPr>
            <p:ph type="tbl" sz="quarter" idx="14"/>
          </p:nvPr>
        </p:nvSpPr>
        <p:spPr bwMode="gray">
          <a:xfrm>
            <a:off x="252046" y="1270000"/>
            <a:ext cx="2723204" cy="2376488"/>
          </a:xfrm>
        </p:spPr>
        <p:txBody>
          <a:bodyPr anchor="ctr"/>
          <a:lstStyle>
            <a:lvl1pPr algn="ctr">
              <a:defRPr/>
            </a:lvl1pPr>
          </a:lstStyle>
          <a:p>
            <a:endParaRPr lang="en-GB" dirty="0"/>
          </a:p>
        </p:txBody>
      </p:sp>
      <p:sp>
        <p:nvSpPr>
          <p:cNvPr id="18" name="Text Placeholder 17"/>
          <p:cNvSpPr>
            <a:spLocks noGrp="1"/>
          </p:cNvSpPr>
          <p:nvPr>
            <p:ph type="body" sz="quarter" idx="16"/>
          </p:nvPr>
        </p:nvSpPr>
        <p:spPr bwMode="gray">
          <a:xfrm>
            <a:off x="252046" y="3789367"/>
            <a:ext cx="2723204" cy="23764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26" name="Text Placeholder 17"/>
          <p:cNvSpPr>
            <a:spLocks noGrp="1"/>
          </p:cNvSpPr>
          <p:nvPr>
            <p:ph type="body" sz="quarter" idx="18"/>
          </p:nvPr>
        </p:nvSpPr>
        <p:spPr bwMode="gray">
          <a:xfrm>
            <a:off x="3210398" y="3789367"/>
            <a:ext cx="2723204" cy="23764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Tree>
    <p:extLst>
      <p:ext uri="{BB962C8B-B14F-4D97-AF65-F5344CB8AC3E}">
        <p14:creationId xmlns:p14="http://schemas.microsoft.com/office/powerpoint/2010/main" val="1351115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2" name="Freeform 7"/>
          <p:cNvSpPr>
            <a:spLocks noChangeAspect="1"/>
          </p:cNvSpPr>
          <p:nvPr userDrawn="1"/>
        </p:nvSpPr>
        <p:spPr bwMode="gray">
          <a:xfrm>
            <a:off x="3" y="0"/>
            <a:ext cx="6330462" cy="6858000"/>
          </a:xfrm>
          <a:custGeom>
            <a:avLst/>
            <a:gdLst/>
            <a:ahLst/>
            <a:cxnLst>
              <a:cxn ang="0">
                <a:pos x="0" y="0"/>
              </a:cxn>
              <a:cxn ang="0">
                <a:pos x="0" y="26215"/>
              </a:cxn>
              <a:cxn ang="0">
                <a:pos x="18451" y="26215"/>
              </a:cxn>
              <a:cxn ang="0">
                <a:pos x="26215" y="0"/>
              </a:cxn>
              <a:cxn ang="0">
                <a:pos x="0" y="0"/>
              </a:cxn>
            </a:cxnLst>
            <a:rect l="0" t="0" r="r" b="b"/>
            <a:pathLst>
              <a:path w="26215" h="26215">
                <a:moveTo>
                  <a:pt x="0" y="0"/>
                </a:moveTo>
                <a:lnTo>
                  <a:pt x="0" y="26215"/>
                </a:lnTo>
                <a:lnTo>
                  <a:pt x="18451" y="26215"/>
                </a:lnTo>
                <a:lnTo>
                  <a:pt x="2621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endParaRPr>
          </a:p>
        </p:txBody>
      </p:sp>
      <p:sp>
        <p:nvSpPr>
          <p:cNvPr id="5" name="Title 4"/>
          <p:cNvSpPr>
            <a:spLocks noGrp="1"/>
          </p:cNvSpPr>
          <p:nvPr>
            <p:ph type="title"/>
          </p:nvPr>
        </p:nvSpPr>
        <p:spPr bwMode="gray">
          <a:xfrm>
            <a:off x="317995" y="1268760"/>
            <a:ext cx="5118107" cy="1872208"/>
          </a:xfrm>
          <a:noFill/>
          <a:ln w="9525">
            <a:noFill/>
            <a:miter lim="800000"/>
            <a:headEnd/>
            <a:tailEnd/>
          </a:ln>
        </p:spPr>
        <p:txBody>
          <a:bodyPr vert="horz" wrap="square" lIns="0" tIns="0" rIns="0" bIns="0" numCol="1" anchor="b" anchorCtr="0" compatLnSpc="1">
            <a:prstTxWarp prst="textNoShape">
              <a:avLst/>
            </a:prstTxWarp>
          </a:bodyPr>
          <a:lstStyle>
            <a:lvl1pPr>
              <a:defRPr lang="en-GB" sz="3000" b="1" dirty="0" smtClean="0">
                <a:solidFill>
                  <a:schemeClr val="bg1"/>
                </a:solidFill>
                <a:latin typeface="+mj-lt"/>
                <a:ea typeface="+mj-ea"/>
                <a:cs typeface="+mj-cs"/>
              </a:defRPr>
            </a:lvl1pPr>
            <a:lvl2pPr>
              <a:defRPr lang="en-GB" sz="3000" b="1" kern="1200" noProof="0" dirty="0">
                <a:solidFill>
                  <a:schemeClr val="bg1"/>
                </a:solidFill>
                <a:latin typeface="+mj-lt"/>
                <a:ea typeface="+mj-ea"/>
                <a:cs typeface="+mj-cs"/>
              </a:defRPr>
            </a:lvl2pPr>
            <a:lvl3pPr>
              <a:defRPr lang="en-GB" sz="3000" b="1" kern="1200" noProof="0" dirty="0">
                <a:solidFill>
                  <a:schemeClr val="bg1"/>
                </a:solidFill>
                <a:latin typeface="+mj-lt"/>
                <a:ea typeface="+mj-ea"/>
                <a:cs typeface="+mj-cs"/>
              </a:defRPr>
            </a:lvl3pPr>
            <a:lvl4pPr>
              <a:defRPr lang="en-GB" sz="3000" b="1" kern="1200" noProof="0" dirty="0">
                <a:solidFill>
                  <a:schemeClr val="bg1"/>
                </a:solidFill>
                <a:latin typeface="+mj-lt"/>
                <a:ea typeface="+mj-ea"/>
                <a:cs typeface="+mj-cs"/>
              </a:defRPr>
            </a:lvl4pPr>
            <a:lvl5pPr>
              <a:defRPr lang="en-GB" sz="3000" b="1" kern="1200" noProof="0" dirty="0">
                <a:solidFill>
                  <a:schemeClr val="bg1"/>
                </a:solidFill>
                <a:latin typeface="+mj-lt"/>
                <a:ea typeface="+mj-ea"/>
                <a:cs typeface="+mj-cs"/>
              </a:defRPr>
            </a:lvl5pPr>
            <a:lvl6pPr>
              <a:defRPr lang="en-GB" sz="3000" b="1" kern="1200" noProof="0" dirty="0">
                <a:solidFill>
                  <a:schemeClr val="bg1"/>
                </a:solidFill>
                <a:latin typeface="+mj-lt"/>
                <a:ea typeface="+mj-ea"/>
                <a:cs typeface="+mj-cs"/>
              </a:defRPr>
            </a:lvl6pPr>
            <a:lvl7pPr>
              <a:defRPr lang="en-GB" sz="3000" b="1" kern="1200" noProof="0" dirty="0">
                <a:solidFill>
                  <a:schemeClr val="bg1"/>
                </a:solidFill>
                <a:latin typeface="+mj-lt"/>
                <a:ea typeface="+mj-ea"/>
                <a:cs typeface="+mj-cs"/>
              </a:defRPr>
            </a:lvl7pPr>
            <a:lvl8pPr>
              <a:defRPr lang="en-GB" sz="3000" b="1" kern="1200" noProof="0" dirty="0">
                <a:solidFill>
                  <a:schemeClr val="bg1"/>
                </a:solidFill>
                <a:latin typeface="+mj-lt"/>
                <a:ea typeface="+mj-ea"/>
                <a:cs typeface="+mj-cs"/>
              </a:defRPr>
            </a:lvl8pPr>
            <a:lvl9pPr>
              <a:defRPr lang="en-GB" sz="3000" b="1" kern="1200" noProof="0" dirty="0">
                <a:solidFill>
                  <a:schemeClr val="bg1"/>
                </a:solidFill>
                <a:latin typeface="+mj-lt"/>
                <a:ea typeface="+mj-ea"/>
                <a:cs typeface="+mj-cs"/>
              </a:defRPr>
            </a:lvl9pPr>
          </a:lstStyle>
          <a:p>
            <a:pPr lvl="0" algn="l" rtl="0" eaLnBrk="1" fontAlgn="base" hangingPunct="1">
              <a:spcBef>
                <a:spcPct val="40000"/>
              </a:spcBef>
              <a:spcAft>
                <a:spcPct val="0"/>
              </a:spcAft>
            </a:pPr>
            <a:r>
              <a:rPr lang="en-US" dirty="0" smtClean="0"/>
              <a:t>Click to edit Master title style</a:t>
            </a:r>
            <a:endParaRPr lang="en-GB" dirty="0"/>
          </a:p>
        </p:txBody>
      </p:sp>
      <p:sp>
        <p:nvSpPr>
          <p:cNvPr id="7" name="Text Placeholder 6"/>
          <p:cNvSpPr>
            <a:spLocks noGrp="1"/>
          </p:cNvSpPr>
          <p:nvPr>
            <p:ph type="body" sz="quarter" idx="10"/>
          </p:nvPr>
        </p:nvSpPr>
        <p:spPr bwMode="gray">
          <a:xfrm>
            <a:off x="317989" y="3356993"/>
            <a:ext cx="4785762" cy="1080120"/>
          </a:xfrm>
          <a:noFill/>
          <a:ln w="9525">
            <a:noFill/>
            <a:miter lim="800000"/>
            <a:headEnd/>
            <a:tailEnd/>
          </a:ln>
        </p:spPr>
        <p:txBody>
          <a:bodyPr vert="horz" wrap="square" lIns="0" tIns="0" rIns="0" bIns="0" numCol="1" anchor="t" anchorCtr="0" compatLnSpc="1">
            <a:prstTxWarp prst="textNoShape">
              <a:avLst/>
            </a:prstTxWarp>
            <a:noAutofit/>
          </a:bodyPr>
          <a:lstStyle>
            <a:lvl1pPr>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marL="342900" lvl="0" indent="-342900" algn="l" rtl="0" eaLnBrk="1" fontAlgn="base" hangingPunct="1">
              <a:lnSpc>
                <a:spcPct val="110000"/>
              </a:lnSpc>
              <a:spcBef>
                <a:spcPts val="600"/>
              </a:spcBef>
              <a:spcAft>
                <a:spcPct val="0"/>
              </a:spcAft>
            </a:pPr>
            <a:r>
              <a:rPr lang="en-US" dirty="0" smtClean="0"/>
              <a:t>Click to edit Master text styles</a:t>
            </a:r>
          </a:p>
        </p:txBody>
      </p:sp>
    </p:spTree>
    <p:extLst>
      <p:ext uri="{BB962C8B-B14F-4D97-AF65-F5344CB8AC3E}">
        <p14:creationId xmlns:p14="http://schemas.microsoft.com/office/powerpoint/2010/main" val="14476242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8" name="Picture 2" descr="http://www.sandrablaikie.com/wp-content/uploads/Winding-Road-to-Future.jpg"/>
          <p:cNvPicPr>
            <a:picLocks noChangeAspect="1" noChangeArrowheads="1"/>
          </p:cNvPicPr>
          <p:nvPr userDrawn="1"/>
        </p:nvPicPr>
        <p:blipFill>
          <a:blip r:embed="rId2" cstate="print"/>
          <a:srcRect t="34870" b="8886"/>
          <a:stretch>
            <a:fillRect/>
          </a:stretch>
        </p:blipFill>
        <p:spPr bwMode="auto">
          <a:xfrm>
            <a:off x="1" y="0"/>
            <a:ext cx="9151618" cy="6858000"/>
          </a:xfrm>
          <a:prstGeom prst="rect">
            <a:avLst/>
          </a:prstGeom>
          <a:noFill/>
        </p:spPr>
      </p:pic>
      <p:sp>
        <p:nvSpPr>
          <p:cNvPr id="1030" name="Freeform 6"/>
          <p:cNvSpPr>
            <a:spLocks noChangeAspect="1" noEditPoints="1"/>
          </p:cNvSpPr>
          <p:nvPr userDrawn="1"/>
        </p:nvSpPr>
        <p:spPr bwMode="gray">
          <a:xfrm>
            <a:off x="0" y="548680"/>
            <a:ext cx="4678494" cy="4850408"/>
          </a:xfrm>
          <a:custGeom>
            <a:avLst/>
            <a:gdLst/>
            <a:ahLst/>
            <a:cxnLst>
              <a:cxn ang="0">
                <a:pos x="1651" y="0"/>
              </a:cxn>
              <a:cxn ang="0">
                <a:pos x="255" y="0"/>
              </a:cxn>
              <a:cxn ang="0">
                <a:pos x="0" y="861"/>
              </a:cxn>
              <a:cxn ang="0">
                <a:pos x="0" y="1580"/>
              </a:cxn>
              <a:cxn ang="0">
                <a:pos x="1182" y="1580"/>
              </a:cxn>
              <a:cxn ang="0">
                <a:pos x="1651" y="0"/>
              </a:cxn>
              <a:cxn ang="0">
                <a:pos x="1651" y="0"/>
              </a:cxn>
              <a:cxn ang="0">
                <a:pos x="1651" y="0"/>
              </a:cxn>
            </a:cxnLst>
            <a:rect l="0" t="0" r="r" b="b"/>
            <a:pathLst>
              <a:path w="1651" h="1580">
                <a:moveTo>
                  <a:pt x="1651" y="0"/>
                </a:moveTo>
                <a:lnTo>
                  <a:pt x="255" y="0"/>
                </a:lnTo>
                <a:lnTo>
                  <a:pt x="0" y="861"/>
                </a:lnTo>
                <a:lnTo>
                  <a:pt x="0" y="1580"/>
                </a:lnTo>
                <a:lnTo>
                  <a:pt x="1182" y="1580"/>
                </a:lnTo>
                <a:lnTo>
                  <a:pt x="1651" y="0"/>
                </a:lnTo>
                <a:close/>
                <a:moveTo>
                  <a:pt x="1651" y="0"/>
                </a:moveTo>
                <a:lnTo>
                  <a:pt x="16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noAutofit/>
          </a:bodyPr>
          <a:lstStyle/>
          <a:p>
            <a:pPr>
              <a:spcBef>
                <a:spcPct val="50000"/>
              </a:spcBef>
              <a:defRPr/>
            </a:pPr>
            <a:endParaRPr lang="en-GB" dirty="0">
              <a:solidFill>
                <a:srgbClr val="000000"/>
              </a:solidFill>
            </a:endParaRPr>
          </a:p>
        </p:txBody>
      </p:sp>
      <p:sp>
        <p:nvSpPr>
          <p:cNvPr id="15" name="Title 9"/>
          <p:cNvSpPr>
            <a:spLocks noGrp="1"/>
          </p:cNvSpPr>
          <p:nvPr>
            <p:ph type="title"/>
          </p:nvPr>
        </p:nvSpPr>
        <p:spPr bwMode="gray">
          <a:xfrm>
            <a:off x="716803" y="1844824"/>
            <a:ext cx="3057570" cy="1943892"/>
          </a:xfrm>
          <a:noFill/>
          <a:ln w="9525">
            <a:noFill/>
            <a:miter lim="800000"/>
            <a:headEnd/>
            <a:tailEnd/>
          </a:ln>
        </p:spPr>
        <p:txBody>
          <a:bodyPr vert="horz" wrap="square" lIns="0" tIns="0" rIns="0" bIns="0" numCol="1" anchor="t" anchorCtr="0" compatLnSpc="1">
            <a:prstTxWarp prst="textNoShape">
              <a:avLst/>
            </a:prstTxWarp>
            <a:no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dirty="0" smtClean="0"/>
              <a:t>Click to edit Master title style</a:t>
            </a:r>
            <a:endParaRPr lang="en-GB" dirty="0"/>
          </a:p>
        </p:txBody>
      </p:sp>
      <p:sp>
        <p:nvSpPr>
          <p:cNvPr id="16" name="Text Placeholder 16"/>
          <p:cNvSpPr>
            <a:spLocks noGrp="1"/>
          </p:cNvSpPr>
          <p:nvPr>
            <p:ph type="body" sz="quarter" idx="10"/>
          </p:nvPr>
        </p:nvSpPr>
        <p:spPr bwMode="gray">
          <a:xfrm>
            <a:off x="716802" y="4005064"/>
            <a:ext cx="2725226" cy="1079500"/>
          </a:xfrm>
          <a:noFill/>
          <a:ln w="9525">
            <a:noFill/>
            <a:miter lim="800000"/>
            <a:headEnd/>
            <a:tailEnd/>
          </a:ln>
        </p:spPr>
        <p:txBody>
          <a:bodyPr vert="horz" wrap="square" lIns="0" tIns="0" rIns="0" bIns="0" numCol="1" anchor="t" anchorCtr="0" compatLnSpc="1">
            <a:prstTxWarp prst="textNoShape">
              <a:avLst/>
            </a:prstTxWarp>
            <a:noAutofit/>
          </a:bodyPr>
          <a:lstStyle>
            <a:lvl1pPr marL="0" indent="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dirty="0" smtClean="0"/>
              <a:t>Click to edit Master text styles</a:t>
            </a:r>
          </a:p>
        </p:txBody>
      </p:sp>
      <p:grpSp>
        <p:nvGrpSpPr>
          <p:cNvPr id="2" name="Group 7"/>
          <p:cNvGrpSpPr>
            <a:grpSpLocks noChangeAspect="1"/>
          </p:cNvGrpSpPr>
          <p:nvPr userDrawn="1"/>
        </p:nvGrpSpPr>
        <p:grpSpPr>
          <a:xfrm>
            <a:off x="716803" y="548680"/>
            <a:ext cx="1688771" cy="1080000"/>
            <a:chOff x="-2592388" y="0"/>
            <a:chExt cx="2592388" cy="1530350"/>
          </a:xfrm>
          <a:solidFill>
            <a:schemeClr val="bg1"/>
          </a:solidFill>
        </p:grpSpPr>
        <p:sp>
          <p:nvSpPr>
            <p:cNvPr id="9"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solidFill>
                  <a:srgbClr val="000000"/>
                </a:solidFill>
              </a:endParaRPr>
            </a:p>
          </p:txBody>
        </p:sp>
        <p:sp>
          <p:nvSpPr>
            <p:cNvPr id="13"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dirty="0">
                <a:solidFill>
                  <a:srgbClr val="000000"/>
                </a:solidFill>
              </a:endParaRPr>
            </a:p>
          </p:txBody>
        </p:sp>
      </p:grpSp>
    </p:spTree>
    <p:extLst>
      <p:ext uri="{BB962C8B-B14F-4D97-AF65-F5344CB8AC3E}">
        <p14:creationId xmlns:p14="http://schemas.microsoft.com/office/powerpoint/2010/main" val="903060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grpSp>
        <p:nvGrpSpPr>
          <p:cNvPr id="2" name="Group 8"/>
          <p:cNvGrpSpPr/>
          <p:nvPr userDrawn="1"/>
        </p:nvGrpSpPr>
        <p:grpSpPr bwMode="gray">
          <a:xfrm>
            <a:off x="-10252" y="-1"/>
            <a:ext cx="9154257" cy="6858001"/>
            <a:chOff x="-11112" y="-1"/>
            <a:chExt cx="9917112" cy="6858001"/>
          </a:xfrm>
        </p:grpSpPr>
        <p:sp>
          <p:nvSpPr>
            <p:cNvPr id="10" name="Freeform 12"/>
            <p:cNvSpPr>
              <a:spLocks/>
            </p:cNvSpPr>
            <p:nvPr userDrawn="1"/>
          </p:nvSpPr>
          <p:spPr bwMode="gray">
            <a:xfrm>
              <a:off x="-11112" y="-1"/>
              <a:ext cx="5397500" cy="3236913"/>
            </a:xfrm>
            <a:custGeom>
              <a:avLst/>
              <a:gdLst/>
              <a:ahLst/>
              <a:cxnLst>
                <a:cxn ang="0">
                  <a:pos x="0" y="0"/>
                </a:cxn>
                <a:cxn ang="0">
                  <a:pos x="0" y="2039"/>
                </a:cxn>
                <a:cxn ang="0">
                  <a:pos x="2796" y="2039"/>
                </a:cxn>
                <a:cxn ang="0">
                  <a:pos x="3400" y="0"/>
                </a:cxn>
                <a:cxn ang="0">
                  <a:pos x="0" y="0"/>
                </a:cxn>
              </a:cxnLst>
              <a:rect l="0" t="0" r="r" b="b"/>
              <a:pathLst>
                <a:path w="3400" h="2039">
                  <a:moveTo>
                    <a:pt x="0" y="0"/>
                  </a:moveTo>
                  <a:lnTo>
                    <a:pt x="0" y="2039"/>
                  </a:lnTo>
                  <a:lnTo>
                    <a:pt x="2796" y="2039"/>
                  </a:lnTo>
                  <a:lnTo>
                    <a:pt x="3400"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endParaRPr>
            </a:p>
          </p:txBody>
        </p:sp>
        <p:sp>
          <p:nvSpPr>
            <p:cNvPr id="12" name="Freeform 10"/>
            <p:cNvSpPr>
              <a:spLocks/>
            </p:cNvSpPr>
            <p:nvPr userDrawn="1"/>
          </p:nvSpPr>
          <p:spPr bwMode="gray">
            <a:xfrm>
              <a:off x="2349500" y="1819274"/>
              <a:ext cx="7556500" cy="5038726"/>
            </a:xfrm>
            <a:custGeom>
              <a:avLst/>
              <a:gdLst/>
              <a:ahLst/>
              <a:cxnLst>
                <a:cxn ang="0">
                  <a:pos x="940" y="0"/>
                </a:cxn>
                <a:cxn ang="0">
                  <a:pos x="0" y="3174"/>
                </a:cxn>
                <a:cxn ang="0">
                  <a:pos x="4760" y="3174"/>
                </a:cxn>
                <a:cxn ang="0">
                  <a:pos x="4760" y="0"/>
                </a:cxn>
                <a:cxn ang="0">
                  <a:pos x="940" y="0"/>
                </a:cxn>
              </a:cxnLst>
              <a:rect l="0" t="0" r="r" b="b"/>
              <a:pathLst>
                <a:path w="4760" h="3174">
                  <a:moveTo>
                    <a:pt x="940" y="0"/>
                  </a:moveTo>
                  <a:lnTo>
                    <a:pt x="0" y="3174"/>
                  </a:lnTo>
                  <a:lnTo>
                    <a:pt x="4760" y="3174"/>
                  </a:lnTo>
                  <a:lnTo>
                    <a:pt x="4760" y="0"/>
                  </a:lnTo>
                  <a:lnTo>
                    <a:pt x="94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endParaRPr>
            </a:p>
          </p:txBody>
        </p:sp>
        <p:sp>
          <p:nvSpPr>
            <p:cNvPr id="13" name="Freeform 14"/>
            <p:cNvSpPr>
              <a:spLocks/>
            </p:cNvSpPr>
            <p:nvPr userDrawn="1"/>
          </p:nvSpPr>
          <p:spPr bwMode="gray">
            <a:xfrm>
              <a:off x="3421063" y="1819274"/>
              <a:ext cx="1425575" cy="1417638"/>
            </a:xfrm>
            <a:custGeom>
              <a:avLst/>
              <a:gdLst/>
              <a:ahLst/>
              <a:cxnLst>
                <a:cxn ang="0">
                  <a:pos x="898" y="0"/>
                </a:cxn>
                <a:cxn ang="0">
                  <a:pos x="265" y="0"/>
                </a:cxn>
                <a:cxn ang="0">
                  <a:pos x="0" y="893"/>
                </a:cxn>
                <a:cxn ang="0">
                  <a:pos x="633" y="893"/>
                </a:cxn>
                <a:cxn ang="0">
                  <a:pos x="898" y="0"/>
                </a:cxn>
              </a:cxnLst>
              <a:rect l="0" t="0" r="r" b="b"/>
              <a:pathLst>
                <a:path w="898" h="893">
                  <a:moveTo>
                    <a:pt x="898" y="0"/>
                  </a:moveTo>
                  <a:lnTo>
                    <a:pt x="265" y="0"/>
                  </a:lnTo>
                  <a:lnTo>
                    <a:pt x="0" y="893"/>
                  </a:lnTo>
                  <a:lnTo>
                    <a:pt x="633" y="893"/>
                  </a:lnTo>
                  <a:lnTo>
                    <a:pt x="898" y="0"/>
                  </a:lnTo>
                  <a:close/>
                </a:path>
              </a:pathLst>
            </a:custGeom>
            <a:solidFill>
              <a:srgbClr val="00257A"/>
            </a:soli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endParaRPr>
            </a:p>
          </p:txBody>
        </p:sp>
      </p:grpSp>
      <p:sp>
        <p:nvSpPr>
          <p:cNvPr id="11" name="Title 10"/>
          <p:cNvSpPr>
            <a:spLocks noGrp="1"/>
          </p:cNvSpPr>
          <p:nvPr userDrawn="1">
            <p:ph type="title"/>
          </p:nvPr>
        </p:nvSpPr>
        <p:spPr bwMode="gray">
          <a:xfrm>
            <a:off x="4638475" y="2492896"/>
            <a:ext cx="4186715" cy="2232248"/>
          </a:xfrm>
          <a:noFill/>
          <a:ln w="9525">
            <a:noFill/>
            <a:miter lim="800000"/>
            <a:headEnd/>
            <a:tailEnd/>
          </a:ln>
        </p:spPr>
        <p:txBody>
          <a:bodyPr vert="horz" wrap="square" lIns="0" tIns="0" rIns="0" bIns="0" numCol="1" anchor="t" anchorCtr="0" compatLnSpc="1">
            <a:prstTxWarp prst="textNoShape">
              <a:avLst/>
            </a:prstTxWarp>
          </a:bodyPr>
          <a:lstStyle>
            <a:lvl1pPr algn="r">
              <a:defRPr lang="en-GB" sz="3000" b="1" dirty="0">
                <a:solidFill>
                  <a:schemeClr val="bg1"/>
                </a:solidFill>
                <a:latin typeface="+mj-lt"/>
                <a:ea typeface="+mj-ea"/>
                <a:cs typeface="+mj-cs"/>
              </a:defRPr>
            </a:lvl1pPr>
            <a:lvl2pPr>
              <a:defRPr lang="en-GB" sz="3000" b="1" kern="1200" noProof="0" dirty="0">
                <a:solidFill>
                  <a:schemeClr val="bg1"/>
                </a:solidFill>
                <a:latin typeface="+mj-lt"/>
                <a:ea typeface="+mj-ea"/>
                <a:cs typeface="+mj-cs"/>
              </a:defRPr>
            </a:lvl2pPr>
            <a:lvl3pPr>
              <a:defRPr lang="en-GB" sz="3000" b="1" kern="1200" noProof="0" dirty="0">
                <a:solidFill>
                  <a:schemeClr val="bg1"/>
                </a:solidFill>
                <a:latin typeface="+mj-lt"/>
                <a:ea typeface="+mj-ea"/>
                <a:cs typeface="+mj-cs"/>
              </a:defRPr>
            </a:lvl3pPr>
            <a:lvl4pPr>
              <a:defRPr lang="en-GB" sz="3000" b="1" kern="1200" noProof="0" dirty="0">
                <a:solidFill>
                  <a:schemeClr val="bg1"/>
                </a:solidFill>
                <a:latin typeface="+mj-lt"/>
                <a:ea typeface="+mj-ea"/>
                <a:cs typeface="+mj-cs"/>
              </a:defRPr>
            </a:lvl4pPr>
            <a:lvl5pPr>
              <a:defRPr lang="en-GB" sz="3000" b="1" kern="1200" noProof="0" dirty="0">
                <a:solidFill>
                  <a:schemeClr val="bg1"/>
                </a:solidFill>
                <a:latin typeface="+mj-lt"/>
                <a:ea typeface="+mj-ea"/>
                <a:cs typeface="+mj-cs"/>
              </a:defRPr>
            </a:lvl5pPr>
            <a:lvl6pPr>
              <a:defRPr lang="en-GB" sz="3000" b="1" kern="1200" noProof="0" dirty="0">
                <a:solidFill>
                  <a:schemeClr val="bg1"/>
                </a:solidFill>
                <a:latin typeface="+mj-lt"/>
                <a:ea typeface="+mj-ea"/>
                <a:cs typeface="+mj-cs"/>
              </a:defRPr>
            </a:lvl6pPr>
            <a:lvl7pPr>
              <a:defRPr lang="en-GB" sz="3000" b="1" kern="1200" noProof="0" dirty="0">
                <a:solidFill>
                  <a:schemeClr val="bg1"/>
                </a:solidFill>
                <a:latin typeface="+mj-lt"/>
                <a:ea typeface="+mj-ea"/>
                <a:cs typeface="+mj-cs"/>
              </a:defRPr>
            </a:lvl7pPr>
            <a:lvl8pPr>
              <a:defRPr lang="en-GB" sz="3000" b="1" kern="1200" noProof="0" dirty="0">
                <a:solidFill>
                  <a:schemeClr val="bg1"/>
                </a:solidFill>
                <a:latin typeface="+mj-lt"/>
                <a:ea typeface="+mj-ea"/>
                <a:cs typeface="+mj-cs"/>
              </a:defRPr>
            </a:lvl8pPr>
            <a:lvl9pPr>
              <a:defRPr lang="en-GB" sz="3000" b="1" kern="1200" noProof="0" dirty="0">
                <a:solidFill>
                  <a:schemeClr val="bg1"/>
                </a:solidFill>
                <a:latin typeface="+mj-lt"/>
                <a:ea typeface="+mj-ea"/>
                <a:cs typeface="+mj-cs"/>
              </a:defRPr>
            </a:lvl9pPr>
          </a:lstStyle>
          <a:p>
            <a:pPr lvl="0" algn="l" rtl="0" eaLnBrk="1" fontAlgn="base" hangingPunct="1">
              <a:spcBef>
                <a:spcPct val="40000"/>
              </a:spcBef>
              <a:spcAft>
                <a:spcPct val="0"/>
              </a:spcAft>
            </a:pPr>
            <a:r>
              <a:rPr lang="en-US" dirty="0" smtClean="0"/>
              <a:t>Click to edit Master title style</a:t>
            </a:r>
            <a:endParaRPr lang="en-GB" dirty="0"/>
          </a:p>
        </p:txBody>
      </p:sp>
      <p:sp>
        <p:nvSpPr>
          <p:cNvPr id="16" name="Text Placeholder 15"/>
          <p:cNvSpPr>
            <a:spLocks noGrp="1"/>
          </p:cNvSpPr>
          <p:nvPr userDrawn="1">
            <p:ph type="body" sz="quarter" idx="10"/>
          </p:nvPr>
        </p:nvSpPr>
        <p:spPr bwMode="gray">
          <a:xfrm>
            <a:off x="4637950" y="5013325"/>
            <a:ext cx="4188069" cy="1511300"/>
          </a:xfrm>
          <a:noFill/>
          <a:ln w="9525">
            <a:noFill/>
            <a:miter lim="800000"/>
            <a:headEnd/>
            <a:tailEnd/>
          </a:ln>
        </p:spPr>
        <p:txBody>
          <a:bodyPr vert="horz" wrap="square" lIns="0" tIns="0" rIns="0" bIns="0" numCol="1" anchor="t" anchorCtr="0" compatLnSpc="1">
            <a:prstTxWarp prst="textNoShape">
              <a:avLst/>
            </a:prstTxWarp>
            <a:noAutofit/>
          </a:bodyPr>
          <a:lstStyle>
            <a:lvl1pPr algn="r">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marL="342900" lvl="0" indent="-342900" algn="l" rtl="0" eaLnBrk="1" fontAlgn="base" hangingPunct="1">
              <a:lnSpc>
                <a:spcPct val="110000"/>
              </a:lnSpc>
              <a:spcBef>
                <a:spcPts val="600"/>
              </a:spcBef>
              <a:spcAft>
                <a:spcPct val="0"/>
              </a:spcAft>
            </a:pPr>
            <a:r>
              <a:rPr lang="en-US" dirty="0" smtClean="0"/>
              <a:t>Click to edit Master text styles</a:t>
            </a:r>
          </a:p>
        </p:txBody>
      </p:sp>
    </p:spTree>
    <p:extLst>
      <p:ext uri="{BB962C8B-B14F-4D97-AF65-F5344CB8AC3E}">
        <p14:creationId xmlns:p14="http://schemas.microsoft.com/office/powerpoint/2010/main" val="31842803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2" name="Freeform 9"/>
          <p:cNvSpPr>
            <a:spLocks noChangeAspect="1"/>
          </p:cNvSpPr>
          <p:nvPr userDrawn="1"/>
        </p:nvSpPr>
        <p:spPr bwMode="gray">
          <a:xfrm>
            <a:off x="0" y="0"/>
            <a:ext cx="4816720" cy="5399088"/>
          </a:xfrm>
          <a:custGeom>
            <a:avLst/>
            <a:gdLst/>
            <a:ahLst/>
            <a:cxnLst>
              <a:cxn ang="0">
                <a:pos x="0" y="0"/>
              </a:cxn>
              <a:cxn ang="0">
                <a:pos x="0" y="5505"/>
              </a:cxn>
              <a:cxn ang="0">
                <a:pos x="3691" y="5505"/>
              </a:cxn>
              <a:cxn ang="0">
                <a:pos x="5321" y="0"/>
              </a:cxn>
              <a:cxn ang="0">
                <a:pos x="0" y="0"/>
              </a:cxn>
            </a:cxnLst>
            <a:rect l="0" t="0" r="r" b="b"/>
            <a:pathLst>
              <a:path w="5321" h="5505">
                <a:moveTo>
                  <a:pt x="0" y="0"/>
                </a:moveTo>
                <a:lnTo>
                  <a:pt x="0" y="5505"/>
                </a:lnTo>
                <a:lnTo>
                  <a:pt x="3691" y="5505"/>
                </a:lnTo>
                <a:lnTo>
                  <a:pt x="532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endParaRPr>
          </a:p>
        </p:txBody>
      </p:sp>
      <p:sp>
        <p:nvSpPr>
          <p:cNvPr id="5" name="Title 2"/>
          <p:cNvSpPr>
            <a:spLocks noGrp="1"/>
          </p:cNvSpPr>
          <p:nvPr>
            <p:ph type="title"/>
          </p:nvPr>
        </p:nvSpPr>
        <p:spPr bwMode="gray">
          <a:xfrm>
            <a:off x="298940" y="1440000"/>
            <a:ext cx="3854769" cy="1080000"/>
          </a:xfrm>
          <a:noFill/>
          <a:ln w="9525">
            <a:noFill/>
            <a:miter lim="800000"/>
            <a:headEnd/>
            <a:tailEnd/>
          </a:ln>
        </p:spPr>
        <p:txBody>
          <a:bodyPr anchor="t"/>
          <a:lstStyle>
            <a:lvl1pPr>
              <a:defRPr lang="en-GB" sz="3000" b="1" dirty="0" smtClean="0">
                <a:solidFill>
                  <a:schemeClr val="bg1"/>
                </a:solidFill>
                <a:latin typeface="+mj-lt"/>
                <a:ea typeface="+mj-ea"/>
                <a:cs typeface="+mj-cs"/>
              </a:defRPr>
            </a:lvl1pPr>
            <a:lvl2pPr>
              <a:defRPr lang="en-GB" sz="3000" b="1" kern="1200" noProof="0" dirty="0">
                <a:solidFill>
                  <a:schemeClr val="bg1"/>
                </a:solidFill>
                <a:latin typeface="+mj-lt"/>
                <a:ea typeface="+mj-ea"/>
                <a:cs typeface="+mj-cs"/>
              </a:defRPr>
            </a:lvl2pPr>
            <a:lvl3pPr>
              <a:defRPr lang="en-GB" sz="3000" b="1" kern="1200" noProof="0" dirty="0">
                <a:solidFill>
                  <a:schemeClr val="bg1"/>
                </a:solidFill>
                <a:latin typeface="+mj-lt"/>
                <a:ea typeface="+mj-ea"/>
                <a:cs typeface="+mj-cs"/>
              </a:defRPr>
            </a:lvl3pPr>
            <a:lvl4pPr>
              <a:defRPr lang="en-GB" sz="3000" b="1" kern="1200" noProof="0" dirty="0">
                <a:solidFill>
                  <a:schemeClr val="bg1"/>
                </a:solidFill>
                <a:latin typeface="+mj-lt"/>
                <a:ea typeface="+mj-ea"/>
                <a:cs typeface="+mj-cs"/>
              </a:defRPr>
            </a:lvl4pPr>
            <a:lvl5pPr>
              <a:defRPr lang="en-GB" sz="3000" b="1" kern="1200" noProof="0" dirty="0">
                <a:solidFill>
                  <a:schemeClr val="bg1"/>
                </a:solidFill>
                <a:latin typeface="+mj-lt"/>
                <a:ea typeface="+mj-ea"/>
                <a:cs typeface="+mj-cs"/>
              </a:defRPr>
            </a:lvl5pPr>
            <a:lvl6pPr>
              <a:defRPr lang="en-GB" sz="3000" b="1" kern="1200" noProof="0" dirty="0">
                <a:solidFill>
                  <a:schemeClr val="bg1"/>
                </a:solidFill>
                <a:latin typeface="+mj-lt"/>
                <a:ea typeface="+mj-ea"/>
                <a:cs typeface="+mj-cs"/>
              </a:defRPr>
            </a:lvl6pPr>
            <a:lvl7pPr>
              <a:defRPr lang="en-GB" sz="3000" b="1" kern="1200" noProof="0" dirty="0">
                <a:solidFill>
                  <a:schemeClr val="bg1"/>
                </a:solidFill>
                <a:latin typeface="+mj-lt"/>
                <a:ea typeface="+mj-ea"/>
                <a:cs typeface="+mj-cs"/>
              </a:defRPr>
            </a:lvl7pPr>
            <a:lvl8pPr>
              <a:defRPr lang="en-GB" sz="3000" b="1" kern="1200" noProof="0" dirty="0">
                <a:solidFill>
                  <a:schemeClr val="bg1"/>
                </a:solidFill>
                <a:latin typeface="+mj-lt"/>
                <a:ea typeface="+mj-ea"/>
                <a:cs typeface="+mj-cs"/>
              </a:defRPr>
            </a:lvl8pPr>
            <a:lvl9pPr>
              <a:defRPr lang="en-GB" sz="3000" b="1" kern="1200" noProof="0" dirty="0">
                <a:solidFill>
                  <a:schemeClr val="bg1"/>
                </a:solidFill>
                <a:latin typeface="+mj-lt"/>
                <a:ea typeface="+mj-ea"/>
                <a:cs typeface="+mj-cs"/>
              </a:defRPr>
            </a:lvl9pPr>
          </a:lstStyle>
          <a:p>
            <a:pPr lvl="0"/>
            <a:r>
              <a:rPr lang="en-US" dirty="0" smtClean="0"/>
              <a:t>Click to edit Master title style</a:t>
            </a:r>
            <a:endParaRPr lang="en-GB" dirty="0"/>
          </a:p>
        </p:txBody>
      </p:sp>
      <p:sp>
        <p:nvSpPr>
          <p:cNvPr id="6" name="Text Placeholder 4"/>
          <p:cNvSpPr>
            <a:spLocks noGrp="1"/>
          </p:cNvSpPr>
          <p:nvPr>
            <p:ph type="body" sz="quarter" idx="10"/>
          </p:nvPr>
        </p:nvSpPr>
        <p:spPr bwMode="gray">
          <a:xfrm>
            <a:off x="299077" y="2700000"/>
            <a:ext cx="3475296" cy="936000"/>
          </a:xfrm>
          <a:prstGeom prst="rect">
            <a:avLst/>
          </a:prstGeom>
          <a:noFill/>
          <a:ln w="9525">
            <a:noFill/>
            <a:miter lim="800000"/>
            <a:headEnd/>
            <a:tailEnd/>
          </a:ln>
        </p:spPr>
        <p:txBody>
          <a:bodyPr>
            <a:noAutofit/>
          </a:bodyPr>
          <a:lstStyle>
            <a:lvl1pPr>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dirty="0" smtClean="0"/>
              <a:t>Click to edit Master text styles</a:t>
            </a:r>
          </a:p>
        </p:txBody>
      </p:sp>
    </p:spTree>
    <p:extLst>
      <p:ext uri="{BB962C8B-B14F-4D97-AF65-F5344CB8AC3E}">
        <p14:creationId xmlns:p14="http://schemas.microsoft.com/office/powerpoint/2010/main" val="2563314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2" name="Freeform 7"/>
          <p:cNvSpPr>
            <a:spLocks noChangeAspect="1"/>
          </p:cNvSpPr>
          <p:nvPr userDrawn="1"/>
        </p:nvSpPr>
        <p:spPr bwMode="gray">
          <a:xfrm>
            <a:off x="0" y="0"/>
            <a:ext cx="4816720" cy="3240088"/>
          </a:xfrm>
          <a:custGeom>
            <a:avLst/>
            <a:gdLst/>
            <a:ahLst/>
            <a:cxnLst>
              <a:cxn ang="0">
                <a:pos x="0" y="0"/>
              </a:cxn>
              <a:cxn ang="0">
                <a:pos x="0" y="12405"/>
              </a:cxn>
              <a:cxn ang="0">
                <a:pos x="16308" y="12405"/>
              </a:cxn>
              <a:cxn ang="0">
                <a:pos x="19984" y="0"/>
              </a:cxn>
              <a:cxn ang="0">
                <a:pos x="0" y="0"/>
              </a:cxn>
            </a:cxnLst>
            <a:rect l="0" t="0" r="r" b="b"/>
            <a:pathLst>
              <a:path w="19984" h="12405">
                <a:moveTo>
                  <a:pt x="0" y="0"/>
                </a:moveTo>
                <a:lnTo>
                  <a:pt x="0" y="12405"/>
                </a:lnTo>
                <a:lnTo>
                  <a:pt x="16308" y="12405"/>
                </a:lnTo>
                <a:lnTo>
                  <a:pt x="19984"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endParaRPr>
          </a:p>
        </p:txBody>
      </p:sp>
      <p:sp>
        <p:nvSpPr>
          <p:cNvPr id="4" name="Text Placeholder 4"/>
          <p:cNvSpPr>
            <a:spLocks noGrp="1"/>
          </p:cNvSpPr>
          <p:nvPr>
            <p:ph type="body" sz="quarter" idx="10"/>
          </p:nvPr>
        </p:nvSpPr>
        <p:spPr bwMode="gray">
          <a:xfrm>
            <a:off x="252046" y="4291200"/>
            <a:ext cx="3704631" cy="1874650"/>
          </a:xfrm>
          <a:prstGeom prst="rect">
            <a:avLst/>
          </a:prstGeom>
          <a:noFill/>
          <a:ln w="9525">
            <a:noFill/>
            <a:miter lim="800000"/>
            <a:headEnd/>
            <a:tailEnd/>
          </a:ln>
        </p:spPr>
        <p:txBody>
          <a:bodyPr anchor="b">
            <a:noAutofit/>
          </a:bodyPr>
          <a:lstStyle>
            <a:lvl1pPr>
              <a:defRPr lang="en-US" sz="1000" b="0" dirty="0" smtClean="0">
                <a:solidFill>
                  <a:schemeClr val="tx1"/>
                </a:solidFill>
                <a:latin typeface="+mn-lt"/>
                <a:ea typeface="+mn-ea"/>
                <a:cs typeface="+mn-cs"/>
              </a:defRPr>
            </a:lvl1pPr>
          </a:lstStyle>
          <a:p>
            <a:pPr lvl="0"/>
            <a:r>
              <a:rPr lang="en-US" dirty="0" smtClean="0"/>
              <a:t>Click to edit Master text styles</a:t>
            </a:r>
          </a:p>
        </p:txBody>
      </p:sp>
      <p:grpSp>
        <p:nvGrpSpPr>
          <p:cNvPr id="3" name="Group 19"/>
          <p:cNvGrpSpPr>
            <a:grpSpLocks/>
          </p:cNvGrpSpPr>
          <p:nvPr userDrawn="1"/>
        </p:nvGrpSpPr>
        <p:grpSpPr bwMode="gray">
          <a:xfrm>
            <a:off x="118585" y="0"/>
            <a:ext cx="2524858" cy="1530350"/>
            <a:chOff x="68" y="0"/>
            <a:chExt cx="1723" cy="964"/>
          </a:xfrm>
        </p:grpSpPr>
        <p:sp>
          <p:nvSpPr>
            <p:cNvPr id="7" name="Freeform 8"/>
            <p:cNvSpPr>
              <a:spLocks noEditPoints="1"/>
            </p:cNvSpPr>
            <p:nvPr userDrawn="1"/>
          </p:nvSpPr>
          <p:spPr bwMode="gray">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endParaRPr lang="en-GB" dirty="0">
                <a:solidFill>
                  <a:srgbClr val="000000"/>
                </a:solidFill>
              </a:endParaRPr>
            </a:p>
          </p:txBody>
        </p:sp>
        <p:sp>
          <p:nvSpPr>
            <p:cNvPr id="8" name="Freeform 9"/>
            <p:cNvSpPr>
              <a:spLocks noEditPoints="1"/>
            </p:cNvSpPr>
            <p:nvPr userDrawn="1"/>
          </p:nvSpPr>
          <p:spPr bwMode="gray">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endParaRPr lang="en-GB" dirty="0">
                <a:solidFill>
                  <a:srgbClr val="000000"/>
                </a:solidFill>
              </a:endParaRPr>
            </a:p>
          </p:txBody>
        </p:sp>
      </p:grpSp>
    </p:spTree>
    <p:extLst>
      <p:ext uri="{BB962C8B-B14F-4D97-AF65-F5344CB8AC3E}">
        <p14:creationId xmlns:p14="http://schemas.microsoft.com/office/powerpoint/2010/main" val="328192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smtClean="0"/>
              <a:t>Click to edit Master title style</a:t>
            </a:r>
            <a:endParaRPr lang="en-GB" noProof="0" dirty="0"/>
          </a:p>
        </p:txBody>
      </p:sp>
    </p:spTree>
    <p:extLst>
      <p:ext uri="{BB962C8B-B14F-4D97-AF65-F5344CB8AC3E}">
        <p14:creationId xmlns:p14="http://schemas.microsoft.com/office/powerpoint/2010/main" val="170531335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No Key Issues Box_No Text Box_ Full Page">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lvl1pPr>
              <a:defRPr sz="1400"/>
            </a:lvl1pPr>
          </a:lstStyle>
          <a:p>
            <a:pPr lvl="0"/>
            <a:r>
              <a:rPr lang="de-DE" smtClean="0"/>
              <a:t>Titelmasterformat durch Klicken bearbeiten</a:t>
            </a:r>
            <a:endParaRPr lang="en-GB" dirty="0"/>
          </a:p>
        </p:txBody>
      </p:sp>
      <p:sp>
        <p:nvSpPr>
          <p:cNvPr id="5" name="Line 33"/>
          <p:cNvSpPr>
            <a:spLocks noChangeShapeType="1"/>
          </p:cNvSpPr>
          <p:nvPr userDrawn="1"/>
        </p:nvSpPr>
        <p:spPr bwMode="gray">
          <a:xfrm>
            <a:off x="0" y="6381328"/>
            <a:ext cx="9136674" cy="0"/>
          </a:xfrm>
          <a:prstGeom prst="line">
            <a:avLst/>
          </a:prstGeom>
          <a:noFill/>
          <a:ln w="6350">
            <a:solidFill>
              <a:srgbClr val="97989A"/>
            </a:solidFill>
            <a:miter lim="800000"/>
            <a:headEnd/>
            <a:tailEnd/>
          </a:ln>
        </p:spPr>
        <p:txBody>
          <a:bodyPr/>
          <a:lstStyle/>
          <a:p>
            <a:endParaRPr lang="en-GB" dirty="0">
              <a:solidFill>
                <a:srgbClr val="000000"/>
              </a:solidFill>
              <a:cs typeface="Arial" charset="0"/>
            </a:endParaRPr>
          </a:p>
        </p:txBody>
      </p:sp>
    </p:spTree>
    <p:extLst>
      <p:ext uri="{BB962C8B-B14F-4D97-AF65-F5344CB8AC3E}">
        <p14:creationId xmlns:p14="http://schemas.microsoft.com/office/powerpoint/2010/main" val="4325581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2869658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7" name="Text Placeholder 6"/>
          <p:cNvSpPr>
            <a:spLocks noGrp="1"/>
          </p:cNvSpPr>
          <p:nvPr>
            <p:ph type="body" sz="quarter" idx="10"/>
          </p:nvPr>
        </p:nvSpPr>
        <p:spPr bwMode="gray">
          <a:xfrm>
            <a:off x="251520" y="1268760"/>
            <a:ext cx="8640960" cy="4896544"/>
          </a:xfrm>
          <a:prstGeom prst="rect">
            <a:avLst/>
          </a:prstGeo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Tree>
    <p:extLst>
      <p:ext uri="{BB962C8B-B14F-4D97-AF65-F5344CB8AC3E}">
        <p14:creationId xmlns:p14="http://schemas.microsoft.com/office/powerpoint/2010/main" val="2300028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enutzerdefiniertes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627784" y="4077072"/>
            <a:ext cx="5832648" cy="1296144"/>
          </a:xfrm>
          <a:prstGeom prst="rect">
            <a:avLst/>
          </a:prstGeom>
          <a:solidFill>
            <a:srgbClr val="D1D2D3">
              <a:alpha val="76000"/>
            </a:srgbClr>
          </a:solidFill>
        </p:spPr>
        <p:txBody>
          <a:bodyPr anchor="ctr" anchorCtr="0"/>
          <a:lstStyle>
            <a:lvl1pPr marL="0" marR="0" indent="0" defTabSz="914400" rtl="0" eaLnBrk="1" fontAlgn="auto" latinLnBrk="0" hangingPunct="1">
              <a:lnSpc>
                <a:spcPct val="100000"/>
              </a:lnSpc>
              <a:spcBef>
                <a:spcPct val="0"/>
              </a:spcBef>
              <a:spcAft>
                <a:spcPts val="0"/>
              </a:spcAft>
              <a:tabLst/>
              <a:defRPr sz="3600">
                <a:solidFill>
                  <a:srgbClr val="415471"/>
                </a:solidFill>
                <a:latin typeface="TheSans B6 SemiBold" pitchFamily="34" charset="0"/>
              </a:defRPr>
            </a:lvl1pPr>
          </a:lstStyle>
          <a:p>
            <a:pPr marL="0" marR="0" lvl="0" indent="0" defTabSz="914400" rtl="0" eaLnBrk="1" fontAlgn="auto" latinLnBrk="0" hangingPunct="1">
              <a:lnSpc>
                <a:spcPct val="100000"/>
              </a:lnSpc>
              <a:spcBef>
                <a:spcPct val="0"/>
              </a:spcBef>
              <a:spcAft>
                <a:spcPts val="0"/>
              </a:spcAft>
              <a:tabLst/>
              <a:defRPr/>
            </a:pPr>
            <a:r>
              <a:rPr kumimoji="0" lang="de-DE" sz="3200" b="0" i="0" u="none" strike="noStrike" kern="1200" cap="none" spc="0" normalizeH="0" baseline="0" noProof="0" smtClean="0">
                <a:ln>
                  <a:noFill/>
                </a:ln>
                <a:solidFill>
                  <a:srgbClr val="415471"/>
                </a:solidFill>
                <a:effectLst/>
                <a:uLnTx/>
                <a:uFillTx/>
                <a:latin typeface="Arial" pitchFamily="34" charset="0"/>
                <a:ea typeface="+mj-ea"/>
                <a:cs typeface="Arial" pitchFamily="34" charset="0"/>
              </a:rPr>
              <a:t>Headline</a:t>
            </a:r>
            <a:br>
              <a:rPr kumimoji="0" lang="de-DE" sz="3200" b="0" i="0" u="none" strike="noStrike" kern="1200" cap="none" spc="0" normalizeH="0" baseline="0" noProof="0" smtClean="0">
                <a:ln>
                  <a:noFill/>
                </a:ln>
                <a:solidFill>
                  <a:srgbClr val="415471"/>
                </a:solidFill>
                <a:effectLst/>
                <a:uLnTx/>
                <a:uFillTx/>
                <a:latin typeface="Arial" pitchFamily="34" charset="0"/>
                <a:ea typeface="+mj-ea"/>
                <a:cs typeface="Arial" pitchFamily="34" charset="0"/>
              </a:rPr>
            </a:br>
            <a:r>
              <a:rPr kumimoji="0" lang="de-DE" sz="3200" b="0" i="0" u="none" strike="noStrike" kern="1200" cap="none" spc="0" normalizeH="0" baseline="0" noProof="0" smtClean="0">
                <a:ln>
                  <a:noFill/>
                </a:ln>
                <a:solidFill>
                  <a:srgbClr val="415471"/>
                </a:solidFill>
                <a:effectLst/>
                <a:uLnTx/>
                <a:uFillTx/>
                <a:latin typeface="Arial" pitchFamily="34" charset="0"/>
                <a:ea typeface="+mj-ea"/>
                <a:cs typeface="Arial" pitchFamily="34" charset="0"/>
              </a:rPr>
              <a:t>xxx</a:t>
            </a:r>
            <a:endParaRPr kumimoji="0" lang="de-DE" sz="3200" b="0" i="0" u="none" strike="noStrike" kern="1200" cap="none" spc="0" normalizeH="0" baseline="0" noProof="0">
              <a:ln>
                <a:noFill/>
              </a:ln>
              <a:solidFill>
                <a:srgbClr val="41547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06386614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51520" y="260648"/>
            <a:ext cx="8640960" cy="506487"/>
          </a:xfrm>
          <a:prstGeom prst="rect">
            <a:avLst/>
          </a:prstGeom>
        </p:spPr>
        <p:txBody>
          <a:bodyPr>
            <a:normAutofit/>
          </a:bodyPr>
          <a:lstStyle>
            <a:lvl1pPr algn="l">
              <a:defRPr sz="2600">
                <a:solidFill>
                  <a:srgbClr val="415471"/>
                </a:solidFill>
                <a:latin typeface="Arial" pitchFamily="34" charset="0"/>
                <a:cs typeface="Arial" pitchFamily="34" charset="0"/>
              </a:defRPr>
            </a:lvl1pPr>
          </a:lstStyle>
          <a:p>
            <a:r>
              <a:rPr lang="de-DE" dirty="0" smtClean="0"/>
              <a:t>Header</a:t>
            </a:r>
            <a:endParaRPr lang="de-DE" dirty="0"/>
          </a:p>
        </p:txBody>
      </p:sp>
      <p:sp>
        <p:nvSpPr>
          <p:cNvPr id="3" name="Untertitel 2"/>
          <p:cNvSpPr>
            <a:spLocks noGrp="1"/>
          </p:cNvSpPr>
          <p:nvPr>
            <p:ph type="subTitle" idx="1" hasCustomPrompt="1"/>
          </p:nvPr>
        </p:nvSpPr>
        <p:spPr>
          <a:xfrm>
            <a:off x="827584" y="1484784"/>
            <a:ext cx="7344816" cy="3744416"/>
          </a:xfrm>
          <a:prstGeom prst="rect">
            <a:avLst/>
          </a:prstGeom>
        </p:spPr>
        <p:txBody>
          <a:bodyPr>
            <a:noAutofit/>
          </a:bodyPr>
          <a:lstStyle>
            <a:lvl1pPr marL="0" indent="0" algn="l">
              <a:buNone/>
              <a:defRPr sz="1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err="1" smtClean="0"/>
              <a:t>text</a:t>
            </a:r>
            <a:r>
              <a:rPr lang="de-DE" dirty="0" smtClean="0"/>
              <a:t> </a:t>
            </a:r>
            <a:r>
              <a:rPr lang="de-DE" dirty="0" err="1" smtClean="0"/>
              <a:t>field</a:t>
            </a:r>
            <a:endParaRPr lang="de-DE" dirty="0"/>
          </a:p>
        </p:txBody>
      </p:sp>
      <p:sp>
        <p:nvSpPr>
          <p:cNvPr id="4" name="Datumsplatzhalter 3"/>
          <p:cNvSpPr>
            <a:spLocks noGrp="1"/>
          </p:cNvSpPr>
          <p:nvPr>
            <p:ph type="dt" sz="half" idx="10"/>
          </p:nvPr>
        </p:nvSpPr>
        <p:spPr>
          <a:xfrm>
            <a:off x="323528" y="6309320"/>
            <a:ext cx="936104" cy="293117"/>
          </a:xfrm>
          <a:prstGeom prst="rect">
            <a:avLst/>
          </a:prstGeom>
        </p:spPr>
        <p:txBody>
          <a:bodyPr/>
          <a:lstStyle>
            <a:lvl1pPr>
              <a:defRPr sz="1100">
                <a:solidFill>
                  <a:srgbClr val="B0B1B1"/>
                </a:solidFill>
                <a:latin typeface="Trebuchet MS" pitchFamily="34" charset="0"/>
              </a:defRPr>
            </a:lvl1pPr>
          </a:lstStyle>
          <a:p>
            <a:fld id="{CFA1F6D6-9345-4465-98C9-E9A62D607D59}" type="datetime1">
              <a:rPr lang="en-US" smtClean="0"/>
              <a:pPr/>
              <a:t>9/30/2014</a:t>
            </a:fld>
            <a:endParaRPr lang="de-DE" dirty="0"/>
          </a:p>
        </p:txBody>
      </p:sp>
      <p:sp>
        <p:nvSpPr>
          <p:cNvPr id="5" name="Fußzeilenplatzhalter 4"/>
          <p:cNvSpPr>
            <a:spLocks noGrp="1"/>
          </p:cNvSpPr>
          <p:nvPr>
            <p:ph type="ftr" sz="quarter" idx="11"/>
          </p:nvPr>
        </p:nvSpPr>
        <p:spPr>
          <a:xfrm>
            <a:off x="6804248" y="6309320"/>
            <a:ext cx="504056" cy="293117"/>
          </a:xfrm>
          <a:prstGeom prst="rect">
            <a:avLst/>
          </a:prstGeom>
        </p:spPr>
        <p:txBody>
          <a:bodyPr/>
          <a:lstStyle>
            <a:lvl1pPr>
              <a:defRPr sz="1100">
                <a:solidFill>
                  <a:srgbClr val="B0B1B1"/>
                </a:solidFill>
                <a:latin typeface="Trebuchet MS" pitchFamily="34" charset="0"/>
              </a:defRPr>
            </a:lvl1pPr>
          </a:lstStyle>
          <a:p>
            <a:r>
              <a:rPr lang="de-DE" dirty="0" smtClean="0"/>
              <a:t>2</a:t>
            </a:r>
            <a:endParaRPr lang="de-DE" dirty="0"/>
          </a:p>
        </p:txBody>
      </p:sp>
    </p:spTree>
    <p:extLst>
      <p:ext uri="{BB962C8B-B14F-4D97-AF65-F5344CB8AC3E}">
        <p14:creationId xmlns:p14="http://schemas.microsoft.com/office/powerpoint/2010/main" val="95588139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el und Inhal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Untertitel 2"/>
          <p:cNvSpPr>
            <a:spLocks noGrp="1"/>
          </p:cNvSpPr>
          <p:nvPr>
            <p:ph type="subTitle" idx="1" hasCustomPrompt="1"/>
          </p:nvPr>
        </p:nvSpPr>
        <p:spPr>
          <a:xfrm>
            <a:off x="1691680" y="1628800"/>
            <a:ext cx="5904656" cy="2448272"/>
          </a:xfrm>
          <a:prstGeom prst="rect">
            <a:avLst/>
          </a:prstGeom>
        </p:spPr>
        <p:txBody>
          <a:bodyPr>
            <a:normAutofit/>
          </a:bodyPr>
          <a:lstStyle>
            <a:lvl1pPr marL="0" indent="0" algn="l">
              <a:buNone/>
              <a:defRPr sz="2600" b="0">
                <a:solidFill>
                  <a:srgbClr val="41547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Text field</a:t>
            </a:r>
            <a:endParaRPr lang="de-DE"/>
          </a:p>
        </p:txBody>
      </p:sp>
    </p:spTree>
    <p:extLst>
      <p:ext uri="{BB962C8B-B14F-4D97-AF65-F5344CB8AC3E}">
        <p14:creationId xmlns:p14="http://schemas.microsoft.com/office/powerpoint/2010/main" val="86729364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133" name="Group 37"/>
          <p:cNvGrpSpPr>
            <a:grpSpLocks/>
          </p:cNvGrpSpPr>
          <p:nvPr/>
        </p:nvGrpSpPr>
        <p:grpSpPr bwMode="auto">
          <a:xfrm>
            <a:off x="0" y="0"/>
            <a:ext cx="9144000" cy="6858000"/>
            <a:chOff x="0" y="0"/>
            <a:chExt cx="5760" cy="4320"/>
          </a:xfrm>
        </p:grpSpPr>
        <p:sp>
          <p:nvSpPr>
            <p:cNvPr id="4132" name="Rectangle 36"/>
            <p:cNvSpPr>
              <a:spLocks noChangeArrowheads="1"/>
            </p:cNvSpPr>
            <p:nvPr userDrawn="1"/>
          </p:nvSpPr>
          <p:spPr bwMode="gray">
            <a:xfrm>
              <a:off x="0" y="0"/>
              <a:ext cx="5760" cy="4320"/>
            </a:xfrm>
            <a:prstGeom prst="rect">
              <a:avLst/>
            </a:prstGeom>
            <a:solidFill>
              <a:srgbClr val="FFFFFF"/>
            </a:solidFill>
            <a:ln w="9525">
              <a:solidFill>
                <a:srgbClr val="FFFFFF"/>
              </a:solidFill>
              <a:miter lim="800000"/>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fontAlgn="base">
                <a:spcBef>
                  <a:spcPct val="0"/>
                </a:spcBef>
                <a:spcAft>
                  <a:spcPct val="0"/>
                </a:spcAft>
              </a:pPr>
              <a:endParaRPr lang="en-GB" sz="1600" smtClean="0">
                <a:solidFill>
                  <a:srgbClr val="000000"/>
                </a:solidFill>
              </a:endParaRPr>
            </a:p>
          </p:txBody>
        </p:sp>
        <p:sp>
          <p:nvSpPr>
            <p:cNvPr id="4129" name="Rectangle 33"/>
            <p:cNvSpPr>
              <a:spLocks noChangeArrowheads="1"/>
            </p:cNvSpPr>
            <p:nvPr userDrawn="1"/>
          </p:nvSpPr>
          <p:spPr bwMode="gray">
            <a:xfrm>
              <a:off x="133" y="2446"/>
              <a:ext cx="5493" cy="1419"/>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600" smtClean="0">
                <a:solidFill>
                  <a:srgbClr val="000000"/>
                </a:solidFill>
              </a:endParaRPr>
            </a:p>
          </p:txBody>
        </p:sp>
        <p:sp>
          <p:nvSpPr>
            <p:cNvPr id="4130" name="Rectangle 34"/>
            <p:cNvSpPr>
              <a:spLocks noChangeArrowheads="1"/>
            </p:cNvSpPr>
            <p:nvPr userDrawn="1"/>
          </p:nvSpPr>
          <p:spPr bwMode="gray">
            <a:xfrm>
              <a:off x="133" y="3929"/>
              <a:ext cx="5493" cy="25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600" smtClean="0">
                <a:solidFill>
                  <a:srgbClr val="000000"/>
                </a:solidFill>
              </a:endParaRPr>
            </a:p>
          </p:txBody>
        </p:sp>
      </p:grpSp>
      <p:sp>
        <p:nvSpPr>
          <p:cNvPr id="4098" name="Rectangle 2"/>
          <p:cNvSpPr>
            <a:spLocks noGrp="1" noChangeArrowheads="1"/>
          </p:cNvSpPr>
          <p:nvPr>
            <p:ph type="ctrTitle"/>
          </p:nvPr>
        </p:nvSpPr>
        <p:spPr>
          <a:xfrm>
            <a:off x="485775" y="4019550"/>
            <a:ext cx="8447088" cy="1119188"/>
          </a:xfrm>
        </p:spPr>
        <p:txBody>
          <a:bodyPr anchor="b"/>
          <a:lstStyle>
            <a:lvl1pPr>
              <a:defRPr sz="2800"/>
            </a:lvl1pPr>
          </a:lstStyle>
          <a:p>
            <a:pPr lvl="0"/>
            <a:r>
              <a:rPr lang="de-DE" altLang="en-US" noProof="0" smtClean="0"/>
              <a:t>Titelmasterformat durch Klicken bearbeiten</a:t>
            </a:r>
          </a:p>
        </p:txBody>
      </p:sp>
      <p:sp>
        <p:nvSpPr>
          <p:cNvPr id="4099" name="Rectangle 3"/>
          <p:cNvSpPr>
            <a:spLocks noGrp="1" noChangeArrowheads="1"/>
          </p:cNvSpPr>
          <p:nvPr>
            <p:ph type="subTitle" idx="1"/>
          </p:nvPr>
        </p:nvSpPr>
        <p:spPr>
          <a:xfrm>
            <a:off x="485775" y="5156200"/>
            <a:ext cx="8431213" cy="830263"/>
          </a:xfrm>
        </p:spPr>
        <p:txBody>
          <a:bodyPr/>
          <a:lstStyle>
            <a:lvl1pPr marL="0" indent="0">
              <a:buFontTx/>
              <a:buNone/>
              <a:defRPr sz="1400"/>
            </a:lvl1pPr>
          </a:lstStyle>
          <a:p>
            <a:pPr lvl="0"/>
            <a:r>
              <a:rPr lang="de-DE" altLang="en-US" noProof="0" smtClean="0"/>
              <a:t>Formatvorlage des Untertitelmasters durch Klicken bearbeiten</a:t>
            </a:r>
          </a:p>
        </p:txBody>
      </p:sp>
      <p:sp>
        <p:nvSpPr>
          <p:cNvPr id="4131" name="Text Box 35"/>
          <p:cNvSpPr txBox="1">
            <a:spLocks noChangeArrowheads="1"/>
          </p:cNvSpPr>
          <p:nvPr/>
        </p:nvSpPr>
        <p:spPr bwMode="gray">
          <a:xfrm>
            <a:off x="485775" y="6296025"/>
            <a:ext cx="7091363" cy="274638"/>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fontAlgn="base">
              <a:spcBef>
                <a:spcPct val="0"/>
              </a:spcBef>
              <a:spcAft>
                <a:spcPct val="0"/>
              </a:spcAft>
            </a:pPr>
            <a:r>
              <a:rPr lang="de-DE" altLang="en-US" sz="1200" smtClean="0">
                <a:solidFill>
                  <a:srgbClr val="000000"/>
                </a:solidFill>
              </a:rPr>
              <a:t>Confidential  |  18. September 2014</a:t>
            </a:r>
          </a:p>
        </p:txBody>
      </p:sp>
      <p:pic>
        <p:nvPicPr>
          <p:cNvPr id="4180" name="Picture 84" descr="CoBa_RGB_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gray">
          <a:xfrm>
            <a:off x="6884988" y="293688"/>
            <a:ext cx="2070100" cy="27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0017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66206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62821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30175" y="1435100"/>
            <a:ext cx="4338638" cy="472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1213" y="1435100"/>
            <a:ext cx="4338637" cy="4729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34342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847711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931811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1047294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52985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858420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232456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284592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7513" y="722313"/>
            <a:ext cx="2211387" cy="54419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30175" y="722313"/>
            <a:ext cx="6484938" cy="5441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18907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 one line subtitl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8" name="Gruppieren 20"/>
          <p:cNvGrpSpPr>
            <a:grpSpLocks/>
          </p:cNvGrpSpPr>
          <p:nvPr userDrawn="1"/>
        </p:nvGrpSpPr>
        <p:grpSpPr bwMode="auto">
          <a:xfrm>
            <a:off x="381180" y="6239024"/>
            <a:ext cx="1799126" cy="261284"/>
            <a:chOff x="1337470" y="3804442"/>
            <a:chExt cx="1983600" cy="288264"/>
          </a:xfrm>
          <a:solidFill>
            <a:schemeClr val="bg1"/>
          </a:solidFill>
          <a:effectLst>
            <a:outerShdw blurRad="50800" dist="38100" dir="2700000" algn="tl" rotWithShape="0">
              <a:prstClr val="black">
                <a:alpha val="40000"/>
              </a:prstClr>
            </a:outerShdw>
          </a:effectLst>
        </p:grpSpPr>
        <p:sp>
          <p:nvSpPr>
            <p:cNvPr id="9" name="Freeform 16"/>
            <p:cNvSpPr>
              <a:spLocks/>
            </p:cNvSpPr>
            <p:nvPr/>
          </p:nvSpPr>
          <p:spPr bwMode="black">
            <a:xfrm>
              <a:off x="1842502" y="3842455"/>
              <a:ext cx="28587" cy="34845"/>
            </a:xfrm>
            <a:custGeom>
              <a:avLst/>
              <a:gdLst/>
              <a:ahLst/>
              <a:cxnLst>
                <a:cxn ang="0">
                  <a:pos x="170" y="7"/>
                </a:cxn>
                <a:cxn ang="0">
                  <a:pos x="150" y="1"/>
                </a:cxn>
                <a:cxn ang="0">
                  <a:pos x="133" y="0"/>
                </a:cxn>
                <a:cxn ang="0">
                  <a:pos x="117" y="3"/>
                </a:cxn>
                <a:cxn ang="0">
                  <a:pos x="104" y="10"/>
                </a:cxn>
                <a:cxn ang="0">
                  <a:pos x="92" y="20"/>
                </a:cxn>
                <a:cxn ang="0">
                  <a:pos x="75" y="39"/>
                </a:cxn>
                <a:cxn ang="0">
                  <a:pos x="50" y="75"/>
                </a:cxn>
                <a:cxn ang="0">
                  <a:pos x="24" y="121"/>
                </a:cxn>
                <a:cxn ang="0">
                  <a:pos x="10" y="153"/>
                </a:cxn>
                <a:cxn ang="0">
                  <a:pos x="2" y="184"/>
                </a:cxn>
                <a:cxn ang="0">
                  <a:pos x="0" y="208"/>
                </a:cxn>
                <a:cxn ang="0">
                  <a:pos x="2" y="223"/>
                </a:cxn>
                <a:cxn ang="0">
                  <a:pos x="6" y="237"/>
                </a:cxn>
                <a:cxn ang="0">
                  <a:pos x="12" y="250"/>
                </a:cxn>
                <a:cxn ang="0">
                  <a:pos x="22" y="261"/>
                </a:cxn>
                <a:cxn ang="0">
                  <a:pos x="36" y="271"/>
                </a:cxn>
                <a:cxn ang="0">
                  <a:pos x="54" y="279"/>
                </a:cxn>
                <a:cxn ang="0">
                  <a:pos x="73" y="282"/>
                </a:cxn>
                <a:cxn ang="0">
                  <a:pos x="93" y="279"/>
                </a:cxn>
                <a:cxn ang="0">
                  <a:pos x="114" y="270"/>
                </a:cxn>
                <a:cxn ang="0">
                  <a:pos x="135" y="255"/>
                </a:cxn>
                <a:cxn ang="0">
                  <a:pos x="158" y="234"/>
                </a:cxn>
                <a:cxn ang="0">
                  <a:pos x="181" y="205"/>
                </a:cxn>
                <a:cxn ang="0">
                  <a:pos x="204" y="169"/>
                </a:cxn>
                <a:cxn ang="0">
                  <a:pos x="221" y="136"/>
                </a:cxn>
                <a:cxn ang="0">
                  <a:pos x="229" y="114"/>
                </a:cxn>
                <a:cxn ang="0">
                  <a:pos x="233" y="95"/>
                </a:cxn>
                <a:cxn ang="0">
                  <a:pos x="233" y="77"/>
                </a:cxn>
                <a:cxn ang="0">
                  <a:pos x="229" y="61"/>
                </a:cxn>
                <a:cxn ang="0">
                  <a:pos x="221" y="46"/>
                </a:cxn>
                <a:cxn ang="0">
                  <a:pos x="208" y="32"/>
                </a:cxn>
                <a:cxn ang="0">
                  <a:pos x="191" y="19"/>
                </a:cxn>
              </a:cxnLst>
              <a:rect l="0" t="0" r="r" b="b"/>
              <a:pathLst>
                <a:path w="234" h="282">
                  <a:moveTo>
                    <a:pt x="181" y="13"/>
                  </a:moveTo>
                  <a:lnTo>
                    <a:pt x="170" y="7"/>
                  </a:lnTo>
                  <a:lnTo>
                    <a:pt x="160" y="4"/>
                  </a:lnTo>
                  <a:lnTo>
                    <a:pt x="150" y="1"/>
                  </a:lnTo>
                  <a:lnTo>
                    <a:pt x="141" y="0"/>
                  </a:lnTo>
                  <a:lnTo>
                    <a:pt x="133" y="0"/>
                  </a:lnTo>
                  <a:lnTo>
                    <a:pt x="125" y="1"/>
                  </a:lnTo>
                  <a:lnTo>
                    <a:pt x="117" y="3"/>
                  </a:lnTo>
                  <a:lnTo>
                    <a:pt x="110" y="6"/>
                  </a:lnTo>
                  <a:lnTo>
                    <a:pt x="104" y="10"/>
                  </a:lnTo>
                  <a:lnTo>
                    <a:pt x="98" y="15"/>
                  </a:lnTo>
                  <a:lnTo>
                    <a:pt x="92" y="20"/>
                  </a:lnTo>
                  <a:lnTo>
                    <a:pt x="86" y="25"/>
                  </a:lnTo>
                  <a:lnTo>
                    <a:pt x="75" y="39"/>
                  </a:lnTo>
                  <a:lnTo>
                    <a:pt x="65" y="52"/>
                  </a:lnTo>
                  <a:lnTo>
                    <a:pt x="50" y="75"/>
                  </a:lnTo>
                  <a:lnTo>
                    <a:pt x="32" y="105"/>
                  </a:lnTo>
                  <a:lnTo>
                    <a:pt x="24" y="121"/>
                  </a:lnTo>
                  <a:lnTo>
                    <a:pt x="16" y="137"/>
                  </a:lnTo>
                  <a:lnTo>
                    <a:pt x="10" y="153"/>
                  </a:lnTo>
                  <a:lnTo>
                    <a:pt x="6" y="168"/>
                  </a:lnTo>
                  <a:lnTo>
                    <a:pt x="2" y="184"/>
                  </a:lnTo>
                  <a:lnTo>
                    <a:pt x="0" y="200"/>
                  </a:lnTo>
                  <a:lnTo>
                    <a:pt x="0" y="208"/>
                  </a:lnTo>
                  <a:lnTo>
                    <a:pt x="1" y="215"/>
                  </a:lnTo>
                  <a:lnTo>
                    <a:pt x="2" y="223"/>
                  </a:lnTo>
                  <a:lnTo>
                    <a:pt x="3" y="230"/>
                  </a:lnTo>
                  <a:lnTo>
                    <a:pt x="6" y="237"/>
                  </a:lnTo>
                  <a:lnTo>
                    <a:pt x="9" y="243"/>
                  </a:lnTo>
                  <a:lnTo>
                    <a:pt x="12" y="250"/>
                  </a:lnTo>
                  <a:lnTo>
                    <a:pt x="17" y="256"/>
                  </a:lnTo>
                  <a:lnTo>
                    <a:pt x="22" y="261"/>
                  </a:lnTo>
                  <a:lnTo>
                    <a:pt x="29" y="266"/>
                  </a:lnTo>
                  <a:lnTo>
                    <a:pt x="36" y="271"/>
                  </a:lnTo>
                  <a:lnTo>
                    <a:pt x="45" y="275"/>
                  </a:lnTo>
                  <a:lnTo>
                    <a:pt x="54" y="279"/>
                  </a:lnTo>
                  <a:lnTo>
                    <a:pt x="64" y="281"/>
                  </a:lnTo>
                  <a:lnTo>
                    <a:pt x="73" y="282"/>
                  </a:lnTo>
                  <a:lnTo>
                    <a:pt x="83" y="281"/>
                  </a:lnTo>
                  <a:lnTo>
                    <a:pt x="93" y="279"/>
                  </a:lnTo>
                  <a:lnTo>
                    <a:pt x="103" y="275"/>
                  </a:lnTo>
                  <a:lnTo>
                    <a:pt x="114" y="270"/>
                  </a:lnTo>
                  <a:lnTo>
                    <a:pt x="124" y="264"/>
                  </a:lnTo>
                  <a:lnTo>
                    <a:pt x="135" y="255"/>
                  </a:lnTo>
                  <a:lnTo>
                    <a:pt x="146" y="245"/>
                  </a:lnTo>
                  <a:lnTo>
                    <a:pt x="158" y="234"/>
                  </a:lnTo>
                  <a:lnTo>
                    <a:pt x="169" y="220"/>
                  </a:lnTo>
                  <a:lnTo>
                    <a:pt x="181" y="205"/>
                  </a:lnTo>
                  <a:lnTo>
                    <a:pt x="192" y="188"/>
                  </a:lnTo>
                  <a:lnTo>
                    <a:pt x="204" y="169"/>
                  </a:lnTo>
                  <a:lnTo>
                    <a:pt x="215" y="147"/>
                  </a:lnTo>
                  <a:lnTo>
                    <a:pt x="221" y="136"/>
                  </a:lnTo>
                  <a:lnTo>
                    <a:pt x="226" y="125"/>
                  </a:lnTo>
                  <a:lnTo>
                    <a:pt x="229" y="114"/>
                  </a:lnTo>
                  <a:lnTo>
                    <a:pt x="232" y="104"/>
                  </a:lnTo>
                  <a:lnTo>
                    <a:pt x="233" y="95"/>
                  </a:lnTo>
                  <a:lnTo>
                    <a:pt x="234" y="86"/>
                  </a:lnTo>
                  <a:lnTo>
                    <a:pt x="233" y="77"/>
                  </a:lnTo>
                  <a:lnTo>
                    <a:pt x="232" y="69"/>
                  </a:lnTo>
                  <a:lnTo>
                    <a:pt x="229" y="61"/>
                  </a:lnTo>
                  <a:lnTo>
                    <a:pt x="226" y="53"/>
                  </a:lnTo>
                  <a:lnTo>
                    <a:pt x="221" y="46"/>
                  </a:lnTo>
                  <a:lnTo>
                    <a:pt x="215" y="39"/>
                  </a:lnTo>
                  <a:lnTo>
                    <a:pt x="208" y="32"/>
                  </a:lnTo>
                  <a:lnTo>
                    <a:pt x="200" y="25"/>
                  </a:lnTo>
                  <a:lnTo>
                    <a:pt x="191" y="19"/>
                  </a:lnTo>
                  <a:lnTo>
                    <a:pt x="181" y="13"/>
                  </a:lnTo>
                  <a:close/>
                </a:path>
              </a:pathLst>
            </a:custGeom>
            <a:grpFill/>
            <a:ln w="9525">
              <a:noFill/>
              <a:round/>
              <a:headEnd/>
              <a:tailEnd/>
            </a:ln>
          </p:spPr>
          <p:txBody>
            <a:bodyPr/>
            <a:lstStyle/>
            <a:p>
              <a:pPr defTabSz="913305" fontAlgn="base">
                <a:spcBef>
                  <a:spcPct val="0"/>
                </a:spcBef>
                <a:spcAft>
                  <a:spcPct val="0"/>
                </a:spcAft>
                <a:defRPr/>
              </a:pPr>
              <a:endParaRPr lang="en-US" dirty="0">
                <a:solidFill>
                  <a:srgbClr val="000000"/>
                </a:solidFill>
                <a:effectLst>
                  <a:outerShdw blurRad="50800" dist="38100" dir="2700000" algn="tl" rotWithShape="0">
                    <a:prstClr val="black">
                      <a:alpha val="40000"/>
                    </a:prstClr>
                  </a:outerShdw>
                </a:effectLst>
                <a:cs typeface="Arial" charset="0"/>
              </a:endParaRPr>
            </a:p>
          </p:txBody>
        </p:sp>
        <p:sp>
          <p:nvSpPr>
            <p:cNvPr id="10" name="Freeform 17"/>
            <p:cNvSpPr>
              <a:spLocks noEditPoints="1"/>
            </p:cNvSpPr>
            <p:nvPr/>
          </p:nvSpPr>
          <p:spPr bwMode="black">
            <a:xfrm>
              <a:off x="2185543" y="3820281"/>
              <a:ext cx="249339" cy="220158"/>
            </a:xfrm>
            <a:custGeom>
              <a:avLst/>
              <a:gdLst/>
              <a:ahLst/>
              <a:cxnLst>
                <a:cxn ang="0">
                  <a:pos x="1739" y="732"/>
                </a:cxn>
                <a:cxn ang="0">
                  <a:pos x="1519" y="708"/>
                </a:cxn>
                <a:cxn ang="0">
                  <a:pos x="1270" y="654"/>
                </a:cxn>
                <a:cxn ang="0">
                  <a:pos x="1192" y="692"/>
                </a:cxn>
                <a:cxn ang="0">
                  <a:pos x="905" y="774"/>
                </a:cxn>
                <a:cxn ang="0">
                  <a:pos x="754" y="462"/>
                </a:cxn>
                <a:cxn ang="0">
                  <a:pos x="843" y="104"/>
                </a:cxn>
                <a:cxn ang="0">
                  <a:pos x="824" y="27"/>
                </a:cxn>
                <a:cxn ang="0">
                  <a:pos x="772" y="0"/>
                </a:cxn>
                <a:cxn ang="0">
                  <a:pos x="713" y="15"/>
                </a:cxn>
                <a:cxn ang="0">
                  <a:pos x="666" y="63"/>
                </a:cxn>
                <a:cxn ang="0">
                  <a:pos x="644" y="184"/>
                </a:cxn>
                <a:cxn ang="0">
                  <a:pos x="578" y="480"/>
                </a:cxn>
                <a:cxn ang="0">
                  <a:pos x="448" y="806"/>
                </a:cxn>
                <a:cxn ang="0">
                  <a:pos x="231" y="781"/>
                </a:cxn>
                <a:cxn ang="0">
                  <a:pos x="204" y="736"/>
                </a:cxn>
                <a:cxn ang="0">
                  <a:pos x="158" y="697"/>
                </a:cxn>
                <a:cxn ang="0">
                  <a:pos x="91" y="682"/>
                </a:cxn>
                <a:cxn ang="0">
                  <a:pos x="30" y="702"/>
                </a:cxn>
                <a:cxn ang="0">
                  <a:pos x="0" y="763"/>
                </a:cxn>
                <a:cxn ang="0">
                  <a:pos x="25" y="829"/>
                </a:cxn>
                <a:cxn ang="0">
                  <a:pos x="101" y="880"/>
                </a:cxn>
                <a:cxn ang="0">
                  <a:pos x="224" y="915"/>
                </a:cxn>
                <a:cxn ang="0">
                  <a:pos x="460" y="992"/>
                </a:cxn>
                <a:cxn ang="0">
                  <a:pos x="395" y="1389"/>
                </a:cxn>
                <a:cxn ang="0">
                  <a:pos x="394" y="1634"/>
                </a:cxn>
                <a:cxn ang="0">
                  <a:pos x="423" y="1733"/>
                </a:cxn>
                <a:cxn ang="0">
                  <a:pos x="470" y="1785"/>
                </a:cxn>
                <a:cxn ang="0">
                  <a:pos x="521" y="1798"/>
                </a:cxn>
                <a:cxn ang="0">
                  <a:pos x="561" y="1773"/>
                </a:cxn>
                <a:cxn ang="0">
                  <a:pos x="577" y="1706"/>
                </a:cxn>
                <a:cxn ang="0">
                  <a:pos x="563" y="1457"/>
                </a:cxn>
                <a:cxn ang="0">
                  <a:pos x="598" y="1120"/>
                </a:cxn>
                <a:cxn ang="0">
                  <a:pos x="826" y="903"/>
                </a:cxn>
                <a:cxn ang="0">
                  <a:pos x="1150" y="876"/>
                </a:cxn>
                <a:cxn ang="0">
                  <a:pos x="1059" y="1071"/>
                </a:cxn>
                <a:cxn ang="0">
                  <a:pos x="1009" y="1295"/>
                </a:cxn>
                <a:cxn ang="0">
                  <a:pos x="1045" y="1492"/>
                </a:cxn>
                <a:cxn ang="0">
                  <a:pos x="1214" y="1599"/>
                </a:cxn>
                <a:cxn ang="0">
                  <a:pos x="1456" y="1569"/>
                </a:cxn>
                <a:cxn ang="0">
                  <a:pos x="1618" y="1422"/>
                </a:cxn>
                <a:cxn ang="0">
                  <a:pos x="1704" y="1213"/>
                </a:cxn>
                <a:cxn ang="0">
                  <a:pos x="1711" y="997"/>
                </a:cxn>
                <a:cxn ang="0">
                  <a:pos x="1664" y="853"/>
                </a:cxn>
                <a:cxn ang="0">
                  <a:pos x="1796" y="854"/>
                </a:cxn>
                <a:cxn ang="0">
                  <a:pos x="1941" y="814"/>
                </a:cxn>
                <a:cxn ang="0">
                  <a:pos x="2010" y="763"/>
                </a:cxn>
                <a:cxn ang="0">
                  <a:pos x="2035" y="719"/>
                </a:cxn>
                <a:cxn ang="0">
                  <a:pos x="2023" y="687"/>
                </a:cxn>
                <a:cxn ang="0">
                  <a:pos x="1974" y="680"/>
                </a:cxn>
                <a:cxn ang="0">
                  <a:pos x="1285" y="1443"/>
                </a:cxn>
                <a:cxn ang="0">
                  <a:pos x="1194" y="1371"/>
                </a:cxn>
                <a:cxn ang="0">
                  <a:pos x="1194" y="1222"/>
                </a:cxn>
                <a:cxn ang="0">
                  <a:pos x="1254" y="1041"/>
                </a:cxn>
                <a:cxn ang="0">
                  <a:pos x="1344" y="874"/>
                </a:cxn>
                <a:cxn ang="0">
                  <a:pos x="1480" y="851"/>
                </a:cxn>
                <a:cxn ang="0">
                  <a:pos x="1558" y="998"/>
                </a:cxn>
                <a:cxn ang="0">
                  <a:pos x="1541" y="1197"/>
                </a:cxn>
                <a:cxn ang="0">
                  <a:pos x="1450" y="1370"/>
                </a:cxn>
                <a:cxn ang="0">
                  <a:pos x="1307" y="1444"/>
                </a:cxn>
              </a:cxnLst>
              <a:rect l="0" t="0" r="r" b="b"/>
              <a:pathLst>
                <a:path w="2035" h="1798">
                  <a:moveTo>
                    <a:pt x="1917" y="695"/>
                  </a:moveTo>
                  <a:lnTo>
                    <a:pt x="1886" y="706"/>
                  </a:lnTo>
                  <a:lnTo>
                    <a:pt x="1857" y="715"/>
                  </a:lnTo>
                  <a:lnTo>
                    <a:pt x="1827" y="721"/>
                  </a:lnTo>
                  <a:lnTo>
                    <a:pt x="1798" y="726"/>
                  </a:lnTo>
                  <a:lnTo>
                    <a:pt x="1768" y="730"/>
                  </a:lnTo>
                  <a:lnTo>
                    <a:pt x="1739" y="732"/>
                  </a:lnTo>
                  <a:lnTo>
                    <a:pt x="1710" y="732"/>
                  </a:lnTo>
                  <a:lnTo>
                    <a:pt x="1682" y="731"/>
                  </a:lnTo>
                  <a:lnTo>
                    <a:pt x="1653" y="729"/>
                  </a:lnTo>
                  <a:lnTo>
                    <a:pt x="1626" y="727"/>
                  </a:lnTo>
                  <a:lnTo>
                    <a:pt x="1599" y="723"/>
                  </a:lnTo>
                  <a:lnTo>
                    <a:pt x="1572" y="718"/>
                  </a:lnTo>
                  <a:lnTo>
                    <a:pt x="1519" y="708"/>
                  </a:lnTo>
                  <a:lnTo>
                    <a:pt x="1470" y="696"/>
                  </a:lnTo>
                  <a:lnTo>
                    <a:pt x="1423" y="684"/>
                  </a:lnTo>
                  <a:lnTo>
                    <a:pt x="1379" y="673"/>
                  </a:lnTo>
                  <a:lnTo>
                    <a:pt x="1339" y="663"/>
                  </a:lnTo>
                  <a:lnTo>
                    <a:pt x="1302" y="657"/>
                  </a:lnTo>
                  <a:lnTo>
                    <a:pt x="1286" y="655"/>
                  </a:lnTo>
                  <a:lnTo>
                    <a:pt x="1270" y="654"/>
                  </a:lnTo>
                  <a:lnTo>
                    <a:pt x="1256" y="654"/>
                  </a:lnTo>
                  <a:lnTo>
                    <a:pt x="1243" y="656"/>
                  </a:lnTo>
                  <a:lnTo>
                    <a:pt x="1230" y="659"/>
                  </a:lnTo>
                  <a:lnTo>
                    <a:pt x="1219" y="664"/>
                  </a:lnTo>
                  <a:lnTo>
                    <a:pt x="1210" y="671"/>
                  </a:lnTo>
                  <a:lnTo>
                    <a:pt x="1202" y="679"/>
                  </a:lnTo>
                  <a:lnTo>
                    <a:pt x="1192" y="692"/>
                  </a:lnTo>
                  <a:lnTo>
                    <a:pt x="1184" y="704"/>
                  </a:lnTo>
                  <a:lnTo>
                    <a:pt x="1178" y="715"/>
                  </a:lnTo>
                  <a:lnTo>
                    <a:pt x="1174" y="725"/>
                  </a:lnTo>
                  <a:lnTo>
                    <a:pt x="1104" y="740"/>
                  </a:lnTo>
                  <a:lnTo>
                    <a:pt x="1036" y="753"/>
                  </a:lnTo>
                  <a:lnTo>
                    <a:pt x="969" y="764"/>
                  </a:lnTo>
                  <a:lnTo>
                    <a:pt x="905" y="774"/>
                  </a:lnTo>
                  <a:lnTo>
                    <a:pt x="841" y="783"/>
                  </a:lnTo>
                  <a:lnTo>
                    <a:pt x="779" y="790"/>
                  </a:lnTo>
                  <a:lnTo>
                    <a:pt x="721" y="796"/>
                  </a:lnTo>
                  <a:lnTo>
                    <a:pt x="664" y="801"/>
                  </a:lnTo>
                  <a:lnTo>
                    <a:pt x="695" y="681"/>
                  </a:lnTo>
                  <a:lnTo>
                    <a:pt x="725" y="568"/>
                  </a:lnTo>
                  <a:lnTo>
                    <a:pt x="754" y="462"/>
                  </a:lnTo>
                  <a:lnTo>
                    <a:pt x="781" y="366"/>
                  </a:lnTo>
                  <a:lnTo>
                    <a:pt x="806" y="280"/>
                  </a:lnTo>
                  <a:lnTo>
                    <a:pt x="825" y="206"/>
                  </a:lnTo>
                  <a:lnTo>
                    <a:pt x="832" y="175"/>
                  </a:lnTo>
                  <a:lnTo>
                    <a:pt x="838" y="147"/>
                  </a:lnTo>
                  <a:lnTo>
                    <a:pt x="841" y="124"/>
                  </a:lnTo>
                  <a:lnTo>
                    <a:pt x="843" y="104"/>
                  </a:lnTo>
                  <a:lnTo>
                    <a:pt x="843" y="90"/>
                  </a:lnTo>
                  <a:lnTo>
                    <a:pt x="842" y="76"/>
                  </a:lnTo>
                  <a:lnTo>
                    <a:pt x="840" y="64"/>
                  </a:lnTo>
                  <a:lnTo>
                    <a:pt x="837" y="53"/>
                  </a:lnTo>
                  <a:lnTo>
                    <a:pt x="834" y="44"/>
                  </a:lnTo>
                  <a:lnTo>
                    <a:pt x="829" y="35"/>
                  </a:lnTo>
                  <a:lnTo>
                    <a:pt x="824" y="27"/>
                  </a:lnTo>
                  <a:lnTo>
                    <a:pt x="818" y="21"/>
                  </a:lnTo>
                  <a:lnTo>
                    <a:pt x="812" y="15"/>
                  </a:lnTo>
                  <a:lnTo>
                    <a:pt x="805" y="10"/>
                  </a:lnTo>
                  <a:lnTo>
                    <a:pt x="797" y="7"/>
                  </a:lnTo>
                  <a:lnTo>
                    <a:pt x="790" y="4"/>
                  </a:lnTo>
                  <a:lnTo>
                    <a:pt x="781" y="2"/>
                  </a:lnTo>
                  <a:lnTo>
                    <a:pt x="772" y="0"/>
                  </a:lnTo>
                  <a:lnTo>
                    <a:pt x="764" y="0"/>
                  </a:lnTo>
                  <a:lnTo>
                    <a:pt x="755" y="1"/>
                  </a:lnTo>
                  <a:lnTo>
                    <a:pt x="746" y="2"/>
                  </a:lnTo>
                  <a:lnTo>
                    <a:pt x="738" y="4"/>
                  </a:lnTo>
                  <a:lnTo>
                    <a:pt x="729" y="7"/>
                  </a:lnTo>
                  <a:lnTo>
                    <a:pt x="721" y="10"/>
                  </a:lnTo>
                  <a:lnTo>
                    <a:pt x="713" y="15"/>
                  </a:lnTo>
                  <a:lnTo>
                    <a:pt x="705" y="20"/>
                  </a:lnTo>
                  <a:lnTo>
                    <a:pt x="697" y="25"/>
                  </a:lnTo>
                  <a:lnTo>
                    <a:pt x="690" y="32"/>
                  </a:lnTo>
                  <a:lnTo>
                    <a:pt x="684" y="39"/>
                  </a:lnTo>
                  <a:lnTo>
                    <a:pt x="676" y="46"/>
                  </a:lnTo>
                  <a:lnTo>
                    <a:pt x="671" y="54"/>
                  </a:lnTo>
                  <a:lnTo>
                    <a:pt x="666" y="63"/>
                  </a:lnTo>
                  <a:lnTo>
                    <a:pt x="662" y="72"/>
                  </a:lnTo>
                  <a:lnTo>
                    <a:pt x="659" y="82"/>
                  </a:lnTo>
                  <a:lnTo>
                    <a:pt x="657" y="93"/>
                  </a:lnTo>
                  <a:lnTo>
                    <a:pt x="655" y="104"/>
                  </a:lnTo>
                  <a:lnTo>
                    <a:pt x="653" y="127"/>
                  </a:lnTo>
                  <a:lnTo>
                    <a:pt x="649" y="154"/>
                  </a:lnTo>
                  <a:lnTo>
                    <a:pt x="644" y="184"/>
                  </a:lnTo>
                  <a:lnTo>
                    <a:pt x="637" y="218"/>
                  </a:lnTo>
                  <a:lnTo>
                    <a:pt x="629" y="256"/>
                  </a:lnTo>
                  <a:lnTo>
                    <a:pt x="621" y="296"/>
                  </a:lnTo>
                  <a:lnTo>
                    <a:pt x="611" y="338"/>
                  </a:lnTo>
                  <a:lnTo>
                    <a:pt x="600" y="384"/>
                  </a:lnTo>
                  <a:lnTo>
                    <a:pt x="589" y="431"/>
                  </a:lnTo>
                  <a:lnTo>
                    <a:pt x="578" y="480"/>
                  </a:lnTo>
                  <a:lnTo>
                    <a:pt x="564" y="532"/>
                  </a:lnTo>
                  <a:lnTo>
                    <a:pt x="552" y="584"/>
                  </a:lnTo>
                  <a:lnTo>
                    <a:pt x="539" y="639"/>
                  </a:lnTo>
                  <a:lnTo>
                    <a:pt x="526" y="694"/>
                  </a:lnTo>
                  <a:lnTo>
                    <a:pt x="513" y="749"/>
                  </a:lnTo>
                  <a:lnTo>
                    <a:pt x="500" y="807"/>
                  </a:lnTo>
                  <a:lnTo>
                    <a:pt x="448" y="806"/>
                  </a:lnTo>
                  <a:lnTo>
                    <a:pt x="402" y="805"/>
                  </a:lnTo>
                  <a:lnTo>
                    <a:pt x="359" y="802"/>
                  </a:lnTo>
                  <a:lnTo>
                    <a:pt x="320" y="798"/>
                  </a:lnTo>
                  <a:lnTo>
                    <a:pt x="286" y="793"/>
                  </a:lnTo>
                  <a:lnTo>
                    <a:pt x="256" y="788"/>
                  </a:lnTo>
                  <a:lnTo>
                    <a:pt x="243" y="785"/>
                  </a:lnTo>
                  <a:lnTo>
                    <a:pt x="231" y="781"/>
                  </a:lnTo>
                  <a:lnTo>
                    <a:pt x="220" y="778"/>
                  </a:lnTo>
                  <a:lnTo>
                    <a:pt x="211" y="773"/>
                  </a:lnTo>
                  <a:lnTo>
                    <a:pt x="212" y="766"/>
                  </a:lnTo>
                  <a:lnTo>
                    <a:pt x="212" y="758"/>
                  </a:lnTo>
                  <a:lnTo>
                    <a:pt x="210" y="751"/>
                  </a:lnTo>
                  <a:lnTo>
                    <a:pt x="208" y="743"/>
                  </a:lnTo>
                  <a:lnTo>
                    <a:pt x="204" y="736"/>
                  </a:lnTo>
                  <a:lnTo>
                    <a:pt x="200" y="730"/>
                  </a:lnTo>
                  <a:lnTo>
                    <a:pt x="194" y="723"/>
                  </a:lnTo>
                  <a:lnTo>
                    <a:pt x="188" y="717"/>
                  </a:lnTo>
                  <a:lnTo>
                    <a:pt x="182" y="712"/>
                  </a:lnTo>
                  <a:lnTo>
                    <a:pt x="174" y="706"/>
                  </a:lnTo>
                  <a:lnTo>
                    <a:pt x="166" y="702"/>
                  </a:lnTo>
                  <a:lnTo>
                    <a:pt x="158" y="697"/>
                  </a:lnTo>
                  <a:lnTo>
                    <a:pt x="149" y="693"/>
                  </a:lnTo>
                  <a:lnTo>
                    <a:pt x="140" y="690"/>
                  </a:lnTo>
                  <a:lnTo>
                    <a:pt x="130" y="687"/>
                  </a:lnTo>
                  <a:lnTo>
                    <a:pt x="120" y="685"/>
                  </a:lnTo>
                  <a:lnTo>
                    <a:pt x="110" y="684"/>
                  </a:lnTo>
                  <a:lnTo>
                    <a:pt x="100" y="683"/>
                  </a:lnTo>
                  <a:lnTo>
                    <a:pt x="91" y="682"/>
                  </a:lnTo>
                  <a:lnTo>
                    <a:pt x="81" y="683"/>
                  </a:lnTo>
                  <a:lnTo>
                    <a:pt x="72" y="684"/>
                  </a:lnTo>
                  <a:lnTo>
                    <a:pt x="62" y="686"/>
                  </a:lnTo>
                  <a:lnTo>
                    <a:pt x="54" y="689"/>
                  </a:lnTo>
                  <a:lnTo>
                    <a:pt x="45" y="692"/>
                  </a:lnTo>
                  <a:lnTo>
                    <a:pt x="37" y="696"/>
                  </a:lnTo>
                  <a:lnTo>
                    <a:pt x="30" y="702"/>
                  </a:lnTo>
                  <a:lnTo>
                    <a:pt x="23" y="708"/>
                  </a:lnTo>
                  <a:lnTo>
                    <a:pt x="17" y="715"/>
                  </a:lnTo>
                  <a:lnTo>
                    <a:pt x="11" y="723"/>
                  </a:lnTo>
                  <a:lnTo>
                    <a:pt x="7" y="732"/>
                  </a:lnTo>
                  <a:lnTo>
                    <a:pt x="3" y="742"/>
                  </a:lnTo>
                  <a:lnTo>
                    <a:pt x="1" y="753"/>
                  </a:lnTo>
                  <a:lnTo>
                    <a:pt x="0" y="763"/>
                  </a:lnTo>
                  <a:lnTo>
                    <a:pt x="0" y="773"/>
                  </a:lnTo>
                  <a:lnTo>
                    <a:pt x="1" y="784"/>
                  </a:lnTo>
                  <a:lnTo>
                    <a:pt x="3" y="794"/>
                  </a:lnTo>
                  <a:lnTo>
                    <a:pt x="7" y="803"/>
                  </a:lnTo>
                  <a:lnTo>
                    <a:pt x="11" y="812"/>
                  </a:lnTo>
                  <a:lnTo>
                    <a:pt x="18" y="821"/>
                  </a:lnTo>
                  <a:lnTo>
                    <a:pt x="25" y="829"/>
                  </a:lnTo>
                  <a:lnTo>
                    <a:pt x="33" y="837"/>
                  </a:lnTo>
                  <a:lnTo>
                    <a:pt x="41" y="845"/>
                  </a:lnTo>
                  <a:lnTo>
                    <a:pt x="51" y="853"/>
                  </a:lnTo>
                  <a:lnTo>
                    <a:pt x="62" y="860"/>
                  </a:lnTo>
                  <a:lnTo>
                    <a:pt x="74" y="867"/>
                  </a:lnTo>
                  <a:lnTo>
                    <a:pt x="87" y="874"/>
                  </a:lnTo>
                  <a:lnTo>
                    <a:pt x="101" y="880"/>
                  </a:lnTo>
                  <a:lnTo>
                    <a:pt x="116" y="886"/>
                  </a:lnTo>
                  <a:lnTo>
                    <a:pt x="132" y="891"/>
                  </a:lnTo>
                  <a:lnTo>
                    <a:pt x="149" y="897"/>
                  </a:lnTo>
                  <a:lnTo>
                    <a:pt x="166" y="902"/>
                  </a:lnTo>
                  <a:lnTo>
                    <a:pt x="185" y="906"/>
                  </a:lnTo>
                  <a:lnTo>
                    <a:pt x="204" y="910"/>
                  </a:lnTo>
                  <a:lnTo>
                    <a:pt x="224" y="915"/>
                  </a:lnTo>
                  <a:lnTo>
                    <a:pt x="246" y="919"/>
                  </a:lnTo>
                  <a:lnTo>
                    <a:pt x="268" y="922"/>
                  </a:lnTo>
                  <a:lnTo>
                    <a:pt x="314" y="927"/>
                  </a:lnTo>
                  <a:lnTo>
                    <a:pt x="364" y="931"/>
                  </a:lnTo>
                  <a:lnTo>
                    <a:pt x="416" y="933"/>
                  </a:lnTo>
                  <a:lnTo>
                    <a:pt x="472" y="933"/>
                  </a:lnTo>
                  <a:lnTo>
                    <a:pt x="460" y="992"/>
                  </a:lnTo>
                  <a:lnTo>
                    <a:pt x="447" y="1053"/>
                  </a:lnTo>
                  <a:lnTo>
                    <a:pt x="436" y="1111"/>
                  </a:lnTo>
                  <a:lnTo>
                    <a:pt x="425" y="1169"/>
                  </a:lnTo>
                  <a:lnTo>
                    <a:pt x="416" y="1227"/>
                  </a:lnTo>
                  <a:lnTo>
                    <a:pt x="408" y="1282"/>
                  </a:lnTo>
                  <a:lnTo>
                    <a:pt x="401" y="1337"/>
                  </a:lnTo>
                  <a:lnTo>
                    <a:pt x="395" y="1389"/>
                  </a:lnTo>
                  <a:lnTo>
                    <a:pt x="391" y="1439"/>
                  </a:lnTo>
                  <a:lnTo>
                    <a:pt x="388" y="1488"/>
                  </a:lnTo>
                  <a:lnTo>
                    <a:pt x="387" y="1533"/>
                  </a:lnTo>
                  <a:lnTo>
                    <a:pt x="388" y="1575"/>
                  </a:lnTo>
                  <a:lnTo>
                    <a:pt x="390" y="1595"/>
                  </a:lnTo>
                  <a:lnTo>
                    <a:pt x="391" y="1615"/>
                  </a:lnTo>
                  <a:lnTo>
                    <a:pt x="394" y="1634"/>
                  </a:lnTo>
                  <a:lnTo>
                    <a:pt x="396" y="1651"/>
                  </a:lnTo>
                  <a:lnTo>
                    <a:pt x="400" y="1668"/>
                  </a:lnTo>
                  <a:lnTo>
                    <a:pt x="404" y="1684"/>
                  </a:lnTo>
                  <a:lnTo>
                    <a:pt x="408" y="1698"/>
                  </a:lnTo>
                  <a:lnTo>
                    <a:pt x="413" y="1712"/>
                  </a:lnTo>
                  <a:lnTo>
                    <a:pt x="418" y="1723"/>
                  </a:lnTo>
                  <a:lnTo>
                    <a:pt x="423" y="1733"/>
                  </a:lnTo>
                  <a:lnTo>
                    <a:pt x="429" y="1743"/>
                  </a:lnTo>
                  <a:lnTo>
                    <a:pt x="435" y="1752"/>
                  </a:lnTo>
                  <a:lnTo>
                    <a:pt x="441" y="1760"/>
                  </a:lnTo>
                  <a:lnTo>
                    <a:pt x="448" y="1768"/>
                  </a:lnTo>
                  <a:lnTo>
                    <a:pt x="455" y="1774"/>
                  </a:lnTo>
                  <a:lnTo>
                    <a:pt x="463" y="1780"/>
                  </a:lnTo>
                  <a:lnTo>
                    <a:pt x="470" y="1785"/>
                  </a:lnTo>
                  <a:lnTo>
                    <a:pt x="477" y="1789"/>
                  </a:lnTo>
                  <a:lnTo>
                    <a:pt x="485" y="1792"/>
                  </a:lnTo>
                  <a:lnTo>
                    <a:pt x="492" y="1795"/>
                  </a:lnTo>
                  <a:lnTo>
                    <a:pt x="499" y="1797"/>
                  </a:lnTo>
                  <a:lnTo>
                    <a:pt x="507" y="1798"/>
                  </a:lnTo>
                  <a:lnTo>
                    <a:pt x="514" y="1798"/>
                  </a:lnTo>
                  <a:lnTo>
                    <a:pt x="521" y="1798"/>
                  </a:lnTo>
                  <a:lnTo>
                    <a:pt x="527" y="1797"/>
                  </a:lnTo>
                  <a:lnTo>
                    <a:pt x="534" y="1795"/>
                  </a:lnTo>
                  <a:lnTo>
                    <a:pt x="540" y="1792"/>
                  </a:lnTo>
                  <a:lnTo>
                    <a:pt x="546" y="1788"/>
                  </a:lnTo>
                  <a:lnTo>
                    <a:pt x="551" y="1784"/>
                  </a:lnTo>
                  <a:lnTo>
                    <a:pt x="556" y="1779"/>
                  </a:lnTo>
                  <a:lnTo>
                    <a:pt x="561" y="1773"/>
                  </a:lnTo>
                  <a:lnTo>
                    <a:pt x="565" y="1766"/>
                  </a:lnTo>
                  <a:lnTo>
                    <a:pt x="570" y="1758"/>
                  </a:lnTo>
                  <a:lnTo>
                    <a:pt x="572" y="1750"/>
                  </a:lnTo>
                  <a:lnTo>
                    <a:pt x="575" y="1739"/>
                  </a:lnTo>
                  <a:lnTo>
                    <a:pt x="576" y="1729"/>
                  </a:lnTo>
                  <a:lnTo>
                    <a:pt x="577" y="1718"/>
                  </a:lnTo>
                  <a:lnTo>
                    <a:pt x="577" y="1706"/>
                  </a:lnTo>
                  <a:lnTo>
                    <a:pt x="577" y="1694"/>
                  </a:lnTo>
                  <a:lnTo>
                    <a:pt x="575" y="1680"/>
                  </a:lnTo>
                  <a:lnTo>
                    <a:pt x="570" y="1638"/>
                  </a:lnTo>
                  <a:lnTo>
                    <a:pt x="565" y="1593"/>
                  </a:lnTo>
                  <a:lnTo>
                    <a:pt x="563" y="1549"/>
                  </a:lnTo>
                  <a:lnTo>
                    <a:pt x="562" y="1504"/>
                  </a:lnTo>
                  <a:lnTo>
                    <a:pt x="563" y="1457"/>
                  </a:lnTo>
                  <a:lnTo>
                    <a:pt x="564" y="1410"/>
                  </a:lnTo>
                  <a:lnTo>
                    <a:pt x="567" y="1363"/>
                  </a:lnTo>
                  <a:lnTo>
                    <a:pt x="572" y="1314"/>
                  </a:lnTo>
                  <a:lnTo>
                    <a:pt x="577" y="1267"/>
                  </a:lnTo>
                  <a:lnTo>
                    <a:pt x="583" y="1218"/>
                  </a:lnTo>
                  <a:lnTo>
                    <a:pt x="590" y="1169"/>
                  </a:lnTo>
                  <a:lnTo>
                    <a:pt x="598" y="1120"/>
                  </a:lnTo>
                  <a:lnTo>
                    <a:pt x="606" y="1072"/>
                  </a:lnTo>
                  <a:lnTo>
                    <a:pt x="615" y="1022"/>
                  </a:lnTo>
                  <a:lnTo>
                    <a:pt x="625" y="974"/>
                  </a:lnTo>
                  <a:lnTo>
                    <a:pt x="635" y="926"/>
                  </a:lnTo>
                  <a:lnTo>
                    <a:pt x="697" y="920"/>
                  </a:lnTo>
                  <a:lnTo>
                    <a:pt x="760" y="912"/>
                  </a:lnTo>
                  <a:lnTo>
                    <a:pt x="826" y="903"/>
                  </a:lnTo>
                  <a:lnTo>
                    <a:pt x="892" y="893"/>
                  </a:lnTo>
                  <a:lnTo>
                    <a:pt x="961" y="881"/>
                  </a:lnTo>
                  <a:lnTo>
                    <a:pt x="1032" y="867"/>
                  </a:lnTo>
                  <a:lnTo>
                    <a:pt x="1103" y="851"/>
                  </a:lnTo>
                  <a:lnTo>
                    <a:pt x="1177" y="834"/>
                  </a:lnTo>
                  <a:lnTo>
                    <a:pt x="1164" y="854"/>
                  </a:lnTo>
                  <a:lnTo>
                    <a:pt x="1150" y="876"/>
                  </a:lnTo>
                  <a:lnTo>
                    <a:pt x="1137" y="899"/>
                  </a:lnTo>
                  <a:lnTo>
                    <a:pt x="1123" y="925"/>
                  </a:lnTo>
                  <a:lnTo>
                    <a:pt x="1109" y="952"/>
                  </a:lnTo>
                  <a:lnTo>
                    <a:pt x="1096" y="980"/>
                  </a:lnTo>
                  <a:lnTo>
                    <a:pt x="1083" y="1009"/>
                  </a:lnTo>
                  <a:lnTo>
                    <a:pt x="1071" y="1039"/>
                  </a:lnTo>
                  <a:lnTo>
                    <a:pt x="1059" y="1071"/>
                  </a:lnTo>
                  <a:lnTo>
                    <a:pt x="1049" y="1103"/>
                  </a:lnTo>
                  <a:lnTo>
                    <a:pt x="1039" y="1134"/>
                  </a:lnTo>
                  <a:lnTo>
                    <a:pt x="1030" y="1167"/>
                  </a:lnTo>
                  <a:lnTo>
                    <a:pt x="1023" y="1200"/>
                  </a:lnTo>
                  <a:lnTo>
                    <a:pt x="1017" y="1232"/>
                  </a:lnTo>
                  <a:lnTo>
                    <a:pt x="1012" y="1264"/>
                  </a:lnTo>
                  <a:lnTo>
                    <a:pt x="1009" y="1295"/>
                  </a:lnTo>
                  <a:lnTo>
                    <a:pt x="1007" y="1326"/>
                  </a:lnTo>
                  <a:lnTo>
                    <a:pt x="1008" y="1357"/>
                  </a:lnTo>
                  <a:lnTo>
                    <a:pt x="1012" y="1387"/>
                  </a:lnTo>
                  <a:lnTo>
                    <a:pt x="1017" y="1415"/>
                  </a:lnTo>
                  <a:lnTo>
                    <a:pt x="1024" y="1442"/>
                  </a:lnTo>
                  <a:lnTo>
                    <a:pt x="1033" y="1468"/>
                  </a:lnTo>
                  <a:lnTo>
                    <a:pt x="1045" y="1492"/>
                  </a:lnTo>
                  <a:lnTo>
                    <a:pt x="1060" y="1514"/>
                  </a:lnTo>
                  <a:lnTo>
                    <a:pt x="1078" y="1534"/>
                  </a:lnTo>
                  <a:lnTo>
                    <a:pt x="1098" y="1552"/>
                  </a:lnTo>
                  <a:lnTo>
                    <a:pt x="1123" y="1568"/>
                  </a:lnTo>
                  <a:lnTo>
                    <a:pt x="1150" y="1581"/>
                  </a:lnTo>
                  <a:lnTo>
                    <a:pt x="1180" y="1591"/>
                  </a:lnTo>
                  <a:lnTo>
                    <a:pt x="1214" y="1599"/>
                  </a:lnTo>
                  <a:lnTo>
                    <a:pt x="1252" y="1604"/>
                  </a:lnTo>
                  <a:lnTo>
                    <a:pt x="1293" y="1607"/>
                  </a:lnTo>
                  <a:lnTo>
                    <a:pt x="1328" y="1604"/>
                  </a:lnTo>
                  <a:lnTo>
                    <a:pt x="1363" y="1599"/>
                  </a:lnTo>
                  <a:lnTo>
                    <a:pt x="1395" y="1592"/>
                  </a:lnTo>
                  <a:lnTo>
                    <a:pt x="1425" y="1582"/>
                  </a:lnTo>
                  <a:lnTo>
                    <a:pt x="1456" y="1569"/>
                  </a:lnTo>
                  <a:lnTo>
                    <a:pt x="1483" y="1554"/>
                  </a:lnTo>
                  <a:lnTo>
                    <a:pt x="1509" y="1537"/>
                  </a:lnTo>
                  <a:lnTo>
                    <a:pt x="1534" y="1517"/>
                  </a:lnTo>
                  <a:lnTo>
                    <a:pt x="1557" y="1496"/>
                  </a:lnTo>
                  <a:lnTo>
                    <a:pt x="1579" y="1473"/>
                  </a:lnTo>
                  <a:lnTo>
                    <a:pt x="1599" y="1448"/>
                  </a:lnTo>
                  <a:lnTo>
                    <a:pt x="1618" y="1422"/>
                  </a:lnTo>
                  <a:lnTo>
                    <a:pt x="1635" y="1394"/>
                  </a:lnTo>
                  <a:lnTo>
                    <a:pt x="1650" y="1366"/>
                  </a:lnTo>
                  <a:lnTo>
                    <a:pt x="1664" y="1337"/>
                  </a:lnTo>
                  <a:lnTo>
                    <a:pt x="1677" y="1306"/>
                  </a:lnTo>
                  <a:lnTo>
                    <a:pt x="1688" y="1275"/>
                  </a:lnTo>
                  <a:lnTo>
                    <a:pt x="1697" y="1244"/>
                  </a:lnTo>
                  <a:lnTo>
                    <a:pt x="1704" y="1213"/>
                  </a:lnTo>
                  <a:lnTo>
                    <a:pt x="1710" y="1180"/>
                  </a:lnTo>
                  <a:lnTo>
                    <a:pt x="1714" y="1149"/>
                  </a:lnTo>
                  <a:lnTo>
                    <a:pt x="1717" y="1118"/>
                  </a:lnTo>
                  <a:lnTo>
                    <a:pt x="1718" y="1087"/>
                  </a:lnTo>
                  <a:lnTo>
                    <a:pt x="1717" y="1057"/>
                  </a:lnTo>
                  <a:lnTo>
                    <a:pt x="1715" y="1026"/>
                  </a:lnTo>
                  <a:lnTo>
                    <a:pt x="1711" y="997"/>
                  </a:lnTo>
                  <a:lnTo>
                    <a:pt x="1705" y="969"/>
                  </a:lnTo>
                  <a:lnTo>
                    <a:pt x="1698" y="943"/>
                  </a:lnTo>
                  <a:lnTo>
                    <a:pt x="1689" y="918"/>
                  </a:lnTo>
                  <a:lnTo>
                    <a:pt x="1678" y="893"/>
                  </a:lnTo>
                  <a:lnTo>
                    <a:pt x="1665" y="871"/>
                  </a:lnTo>
                  <a:lnTo>
                    <a:pt x="1651" y="850"/>
                  </a:lnTo>
                  <a:lnTo>
                    <a:pt x="1664" y="853"/>
                  </a:lnTo>
                  <a:lnTo>
                    <a:pt x="1681" y="855"/>
                  </a:lnTo>
                  <a:lnTo>
                    <a:pt x="1697" y="857"/>
                  </a:lnTo>
                  <a:lnTo>
                    <a:pt x="1715" y="858"/>
                  </a:lnTo>
                  <a:lnTo>
                    <a:pt x="1734" y="858"/>
                  </a:lnTo>
                  <a:lnTo>
                    <a:pt x="1754" y="857"/>
                  </a:lnTo>
                  <a:lnTo>
                    <a:pt x="1774" y="856"/>
                  </a:lnTo>
                  <a:lnTo>
                    <a:pt x="1796" y="854"/>
                  </a:lnTo>
                  <a:lnTo>
                    <a:pt x="1817" y="851"/>
                  </a:lnTo>
                  <a:lnTo>
                    <a:pt x="1839" y="847"/>
                  </a:lnTo>
                  <a:lnTo>
                    <a:pt x="1860" y="843"/>
                  </a:lnTo>
                  <a:lnTo>
                    <a:pt x="1881" y="837"/>
                  </a:lnTo>
                  <a:lnTo>
                    <a:pt x="1902" y="830"/>
                  </a:lnTo>
                  <a:lnTo>
                    <a:pt x="1922" y="823"/>
                  </a:lnTo>
                  <a:lnTo>
                    <a:pt x="1941" y="814"/>
                  </a:lnTo>
                  <a:lnTo>
                    <a:pt x="1959" y="804"/>
                  </a:lnTo>
                  <a:lnTo>
                    <a:pt x="1969" y="798"/>
                  </a:lnTo>
                  <a:lnTo>
                    <a:pt x="1978" y="791"/>
                  </a:lnTo>
                  <a:lnTo>
                    <a:pt x="1987" y="785"/>
                  </a:lnTo>
                  <a:lnTo>
                    <a:pt x="1995" y="778"/>
                  </a:lnTo>
                  <a:lnTo>
                    <a:pt x="2002" y="770"/>
                  </a:lnTo>
                  <a:lnTo>
                    <a:pt x="2010" y="763"/>
                  </a:lnTo>
                  <a:lnTo>
                    <a:pt x="2016" y="757"/>
                  </a:lnTo>
                  <a:lnTo>
                    <a:pt x="2021" y="750"/>
                  </a:lnTo>
                  <a:lnTo>
                    <a:pt x="2025" y="743"/>
                  </a:lnTo>
                  <a:lnTo>
                    <a:pt x="2029" y="737"/>
                  </a:lnTo>
                  <a:lnTo>
                    <a:pt x="2031" y="731"/>
                  </a:lnTo>
                  <a:lnTo>
                    <a:pt x="2033" y="725"/>
                  </a:lnTo>
                  <a:lnTo>
                    <a:pt x="2035" y="719"/>
                  </a:lnTo>
                  <a:lnTo>
                    <a:pt x="2035" y="713"/>
                  </a:lnTo>
                  <a:lnTo>
                    <a:pt x="2035" y="708"/>
                  </a:lnTo>
                  <a:lnTo>
                    <a:pt x="2034" y="703"/>
                  </a:lnTo>
                  <a:lnTo>
                    <a:pt x="2032" y="699"/>
                  </a:lnTo>
                  <a:lnTo>
                    <a:pt x="2030" y="694"/>
                  </a:lnTo>
                  <a:lnTo>
                    <a:pt x="2027" y="691"/>
                  </a:lnTo>
                  <a:lnTo>
                    <a:pt x="2023" y="687"/>
                  </a:lnTo>
                  <a:lnTo>
                    <a:pt x="2018" y="685"/>
                  </a:lnTo>
                  <a:lnTo>
                    <a:pt x="2013" y="682"/>
                  </a:lnTo>
                  <a:lnTo>
                    <a:pt x="2007" y="681"/>
                  </a:lnTo>
                  <a:lnTo>
                    <a:pt x="1999" y="679"/>
                  </a:lnTo>
                  <a:lnTo>
                    <a:pt x="1991" y="679"/>
                  </a:lnTo>
                  <a:lnTo>
                    <a:pt x="1983" y="679"/>
                  </a:lnTo>
                  <a:lnTo>
                    <a:pt x="1974" y="680"/>
                  </a:lnTo>
                  <a:lnTo>
                    <a:pt x="1964" y="681"/>
                  </a:lnTo>
                  <a:lnTo>
                    <a:pt x="1953" y="684"/>
                  </a:lnTo>
                  <a:lnTo>
                    <a:pt x="1942" y="687"/>
                  </a:lnTo>
                  <a:lnTo>
                    <a:pt x="1930" y="691"/>
                  </a:lnTo>
                  <a:lnTo>
                    <a:pt x="1917" y="695"/>
                  </a:lnTo>
                  <a:close/>
                  <a:moveTo>
                    <a:pt x="1307" y="1444"/>
                  </a:moveTo>
                  <a:lnTo>
                    <a:pt x="1285" y="1443"/>
                  </a:lnTo>
                  <a:lnTo>
                    <a:pt x="1266" y="1439"/>
                  </a:lnTo>
                  <a:lnTo>
                    <a:pt x="1249" y="1433"/>
                  </a:lnTo>
                  <a:lnTo>
                    <a:pt x="1234" y="1425"/>
                  </a:lnTo>
                  <a:lnTo>
                    <a:pt x="1220" y="1414"/>
                  </a:lnTo>
                  <a:lnTo>
                    <a:pt x="1210" y="1402"/>
                  </a:lnTo>
                  <a:lnTo>
                    <a:pt x="1201" y="1387"/>
                  </a:lnTo>
                  <a:lnTo>
                    <a:pt x="1194" y="1371"/>
                  </a:lnTo>
                  <a:lnTo>
                    <a:pt x="1189" y="1354"/>
                  </a:lnTo>
                  <a:lnTo>
                    <a:pt x="1186" y="1335"/>
                  </a:lnTo>
                  <a:lnTo>
                    <a:pt x="1185" y="1314"/>
                  </a:lnTo>
                  <a:lnTo>
                    <a:pt x="1185" y="1292"/>
                  </a:lnTo>
                  <a:lnTo>
                    <a:pt x="1186" y="1270"/>
                  </a:lnTo>
                  <a:lnTo>
                    <a:pt x="1189" y="1246"/>
                  </a:lnTo>
                  <a:lnTo>
                    <a:pt x="1194" y="1222"/>
                  </a:lnTo>
                  <a:lnTo>
                    <a:pt x="1199" y="1197"/>
                  </a:lnTo>
                  <a:lnTo>
                    <a:pt x="1206" y="1171"/>
                  </a:lnTo>
                  <a:lnTo>
                    <a:pt x="1213" y="1146"/>
                  </a:lnTo>
                  <a:lnTo>
                    <a:pt x="1222" y="1120"/>
                  </a:lnTo>
                  <a:lnTo>
                    <a:pt x="1232" y="1094"/>
                  </a:lnTo>
                  <a:lnTo>
                    <a:pt x="1243" y="1068"/>
                  </a:lnTo>
                  <a:lnTo>
                    <a:pt x="1254" y="1041"/>
                  </a:lnTo>
                  <a:lnTo>
                    <a:pt x="1265" y="1015"/>
                  </a:lnTo>
                  <a:lnTo>
                    <a:pt x="1277" y="990"/>
                  </a:lnTo>
                  <a:lnTo>
                    <a:pt x="1290" y="965"/>
                  </a:lnTo>
                  <a:lnTo>
                    <a:pt x="1303" y="941"/>
                  </a:lnTo>
                  <a:lnTo>
                    <a:pt x="1316" y="918"/>
                  </a:lnTo>
                  <a:lnTo>
                    <a:pt x="1329" y="895"/>
                  </a:lnTo>
                  <a:lnTo>
                    <a:pt x="1344" y="874"/>
                  </a:lnTo>
                  <a:lnTo>
                    <a:pt x="1357" y="854"/>
                  </a:lnTo>
                  <a:lnTo>
                    <a:pt x="1371" y="835"/>
                  </a:lnTo>
                  <a:lnTo>
                    <a:pt x="1384" y="818"/>
                  </a:lnTo>
                  <a:lnTo>
                    <a:pt x="1411" y="822"/>
                  </a:lnTo>
                  <a:lnTo>
                    <a:pt x="1437" y="828"/>
                  </a:lnTo>
                  <a:lnTo>
                    <a:pt x="1460" y="838"/>
                  </a:lnTo>
                  <a:lnTo>
                    <a:pt x="1480" y="851"/>
                  </a:lnTo>
                  <a:lnTo>
                    <a:pt x="1498" y="866"/>
                  </a:lnTo>
                  <a:lnTo>
                    <a:pt x="1514" y="883"/>
                  </a:lnTo>
                  <a:lnTo>
                    <a:pt x="1527" y="903"/>
                  </a:lnTo>
                  <a:lnTo>
                    <a:pt x="1538" y="925"/>
                  </a:lnTo>
                  <a:lnTo>
                    <a:pt x="1547" y="948"/>
                  </a:lnTo>
                  <a:lnTo>
                    <a:pt x="1553" y="973"/>
                  </a:lnTo>
                  <a:lnTo>
                    <a:pt x="1558" y="998"/>
                  </a:lnTo>
                  <a:lnTo>
                    <a:pt x="1561" y="1025"/>
                  </a:lnTo>
                  <a:lnTo>
                    <a:pt x="1562" y="1054"/>
                  </a:lnTo>
                  <a:lnTo>
                    <a:pt x="1561" y="1082"/>
                  </a:lnTo>
                  <a:lnTo>
                    <a:pt x="1559" y="1110"/>
                  </a:lnTo>
                  <a:lnTo>
                    <a:pt x="1555" y="1139"/>
                  </a:lnTo>
                  <a:lnTo>
                    <a:pt x="1549" y="1167"/>
                  </a:lnTo>
                  <a:lnTo>
                    <a:pt x="1541" y="1197"/>
                  </a:lnTo>
                  <a:lnTo>
                    <a:pt x="1532" y="1225"/>
                  </a:lnTo>
                  <a:lnTo>
                    <a:pt x="1522" y="1252"/>
                  </a:lnTo>
                  <a:lnTo>
                    <a:pt x="1510" y="1278"/>
                  </a:lnTo>
                  <a:lnTo>
                    <a:pt x="1497" y="1303"/>
                  </a:lnTo>
                  <a:lnTo>
                    <a:pt x="1483" y="1327"/>
                  </a:lnTo>
                  <a:lnTo>
                    <a:pt x="1468" y="1350"/>
                  </a:lnTo>
                  <a:lnTo>
                    <a:pt x="1450" y="1370"/>
                  </a:lnTo>
                  <a:lnTo>
                    <a:pt x="1432" y="1388"/>
                  </a:lnTo>
                  <a:lnTo>
                    <a:pt x="1414" y="1405"/>
                  </a:lnTo>
                  <a:lnTo>
                    <a:pt x="1394" y="1418"/>
                  </a:lnTo>
                  <a:lnTo>
                    <a:pt x="1374" y="1429"/>
                  </a:lnTo>
                  <a:lnTo>
                    <a:pt x="1352" y="1437"/>
                  </a:lnTo>
                  <a:lnTo>
                    <a:pt x="1329" y="1442"/>
                  </a:lnTo>
                  <a:lnTo>
                    <a:pt x="1307" y="1444"/>
                  </a:lnTo>
                  <a:close/>
                </a:path>
              </a:pathLst>
            </a:custGeom>
            <a:grpFill/>
            <a:ln w="9525">
              <a:noFill/>
              <a:round/>
              <a:headEnd/>
              <a:tailEnd/>
            </a:ln>
          </p:spPr>
          <p:txBody>
            <a:bodyPr/>
            <a:lstStyle/>
            <a:p>
              <a:pPr defTabSz="913305" fontAlgn="base">
                <a:spcBef>
                  <a:spcPct val="0"/>
                </a:spcBef>
                <a:spcAft>
                  <a:spcPct val="0"/>
                </a:spcAft>
                <a:defRPr/>
              </a:pPr>
              <a:endParaRPr lang="en-US" dirty="0">
                <a:solidFill>
                  <a:srgbClr val="000000"/>
                </a:solidFill>
                <a:effectLst>
                  <a:outerShdw blurRad="50800" dist="38100" dir="2700000" algn="tl" rotWithShape="0">
                    <a:prstClr val="black">
                      <a:alpha val="40000"/>
                    </a:prstClr>
                  </a:outerShdw>
                </a:effectLst>
                <a:cs typeface="Arial" charset="0"/>
              </a:endParaRPr>
            </a:p>
          </p:txBody>
        </p:sp>
        <p:sp>
          <p:nvSpPr>
            <p:cNvPr id="11" name="Freeform 18"/>
            <p:cNvSpPr>
              <a:spLocks/>
            </p:cNvSpPr>
            <p:nvPr/>
          </p:nvSpPr>
          <p:spPr bwMode="black">
            <a:xfrm>
              <a:off x="2472997" y="3804442"/>
              <a:ext cx="157227" cy="239165"/>
            </a:xfrm>
            <a:custGeom>
              <a:avLst/>
              <a:gdLst/>
              <a:ahLst/>
              <a:cxnLst>
                <a:cxn ang="0">
                  <a:pos x="1083" y="64"/>
                </a:cxn>
                <a:cxn ang="0">
                  <a:pos x="855" y="2"/>
                </a:cxn>
                <a:cxn ang="0">
                  <a:pos x="591" y="24"/>
                </a:cxn>
                <a:cxn ang="0">
                  <a:pos x="334" y="121"/>
                </a:cxn>
                <a:cxn ang="0">
                  <a:pos x="126" y="284"/>
                </a:cxn>
                <a:cxn ang="0">
                  <a:pos x="10" y="503"/>
                </a:cxn>
                <a:cxn ang="0">
                  <a:pos x="7" y="677"/>
                </a:cxn>
                <a:cxn ang="0">
                  <a:pos x="25" y="716"/>
                </a:cxn>
                <a:cxn ang="0">
                  <a:pos x="52" y="741"/>
                </a:cxn>
                <a:cxn ang="0">
                  <a:pos x="83" y="750"/>
                </a:cxn>
                <a:cxn ang="0">
                  <a:pos x="113" y="739"/>
                </a:cxn>
                <a:cxn ang="0">
                  <a:pos x="136" y="708"/>
                </a:cxn>
                <a:cxn ang="0">
                  <a:pos x="146" y="655"/>
                </a:cxn>
                <a:cxn ang="0">
                  <a:pos x="199" y="477"/>
                </a:cxn>
                <a:cxn ang="0">
                  <a:pos x="329" y="333"/>
                </a:cxn>
                <a:cxn ang="0">
                  <a:pos x="502" y="232"/>
                </a:cxn>
                <a:cxn ang="0">
                  <a:pos x="694" y="175"/>
                </a:cxn>
                <a:cxn ang="0">
                  <a:pos x="873" y="173"/>
                </a:cxn>
                <a:cxn ang="0">
                  <a:pos x="1012" y="231"/>
                </a:cxn>
                <a:cxn ang="0">
                  <a:pos x="1081" y="342"/>
                </a:cxn>
                <a:cxn ang="0">
                  <a:pos x="1083" y="479"/>
                </a:cxn>
                <a:cxn ang="0">
                  <a:pos x="1030" y="631"/>
                </a:cxn>
                <a:cxn ang="0">
                  <a:pos x="927" y="784"/>
                </a:cxn>
                <a:cxn ang="0">
                  <a:pos x="784" y="928"/>
                </a:cxn>
                <a:cxn ang="0">
                  <a:pos x="607" y="1053"/>
                </a:cxn>
                <a:cxn ang="0">
                  <a:pos x="467" y="1044"/>
                </a:cxn>
                <a:cxn ang="0">
                  <a:pos x="509" y="798"/>
                </a:cxn>
                <a:cxn ang="0">
                  <a:pos x="517" y="632"/>
                </a:cxn>
                <a:cxn ang="0">
                  <a:pos x="505" y="558"/>
                </a:cxn>
                <a:cxn ang="0">
                  <a:pos x="484" y="516"/>
                </a:cxn>
                <a:cxn ang="0">
                  <a:pos x="453" y="488"/>
                </a:cxn>
                <a:cxn ang="0">
                  <a:pos x="417" y="474"/>
                </a:cxn>
                <a:cxn ang="0">
                  <a:pos x="384" y="478"/>
                </a:cxn>
                <a:cxn ang="0">
                  <a:pos x="358" y="500"/>
                </a:cxn>
                <a:cxn ang="0">
                  <a:pos x="345" y="541"/>
                </a:cxn>
                <a:cxn ang="0">
                  <a:pos x="343" y="661"/>
                </a:cxn>
                <a:cxn ang="0">
                  <a:pos x="322" y="851"/>
                </a:cxn>
                <a:cxn ang="0">
                  <a:pos x="234" y="1196"/>
                </a:cxn>
                <a:cxn ang="0">
                  <a:pos x="178" y="1222"/>
                </a:cxn>
                <a:cxn ang="0">
                  <a:pos x="153" y="1248"/>
                </a:cxn>
                <a:cxn ang="0">
                  <a:pos x="147" y="1274"/>
                </a:cxn>
                <a:cxn ang="0">
                  <a:pos x="160" y="1297"/>
                </a:cxn>
                <a:cxn ang="0">
                  <a:pos x="191" y="1316"/>
                </a:cxn>
                <a:cxn ang="0">
                  <a:pos x="208" y="1413"/>
                </a:cxn>
                <a:cxn ang="0">
                  <a:pos x="132" y="1769"/>
                </a:cxn>
                <a:cxn ang="0">
                  <a:pos x="127" y="1860"/>
                </a:cxn>
                <a:cxn ang="0">
                  <a:pos x="147" y="1920"/>
                </a:cxn>
                <a:cxn ang="0">
                  <a:pos x="180" y="1946"/>
                </a:cxn>
                <a:cxn ang="0">
                  <a:pos x="221" y="1943"/>
                </a:cxn>
                <a:cxn ang="0">
                  <a:pos x="260" y="1918"/>
                </a:cxn>
                <a:cxn ang="0">
                  <a:pos x="291" y="1874"/>
                </a:cxn>
                <a:cxn ang="0">
                  <a:pos x="307" y="1818"/>
                </a:cxn>
                <a:cxn ang="0">
                  <a:pos x="317" y="1715"/>
                </a:cxn>
                <a:cxn ang="0">
                  <a:pos x="389" y="1384"/>
                </a:cxn>
                <a:cxn ang="0">
                  <a:pos x="584" y="1245"/>
                </a:cxn>
                <a:cxn ang="0">
                  <a:pos x="809" y="1119"/>
                </a:cxn>
                <a:cxn ang="0">
                  <a:pos x="1016" y="950"/>
                </a:cxn>
                <a:cxn ang="0">
                  <a:pos x="1178" y="751"/>
                </a:cxn>
                <a:cxn ang="0">
                  <a:pos x="1272" y="534"/>
                </a:cxn>
                <a:cxn ang="0">
                  <a:pos x="1269" y="312"/>
                </a:cxn>
              </a:cxnLst>
              <a:rect l="0" t="0" r="r" b="b"/>
              <a:pathLst>
                <a:path w="1283" h="1948">
                  <a:moveTo>
                    <a:pt x="1211" y="182"/>
                  </a:moveTo>
                  <a:lnTo>
                    <a:pt x="1185" y="147"/>
                  </a:lnTo>
                  <a:lnTo>
                    <a:pt x="1155" y="116"/>
                  </a:lnTo>
                  <a:lnTo>
                    <a:pt x="1121" y="89"/>
                  </a:lnTo>
                  <a:lnTo>
                    <a:pt x="1083" y="64"/>
                  </a:lnTo>
                  <a:lnTo>
                    <a:pt x="1043" y="45"/>
                  </a:lnTo>
                  <a:lnTo>
                    <a:pt x="999" y="29"/>
                  </a:lnTo>
                  <a:lnTo>
                    <a:pt x="953" y="16"/>
                  </a:lnTo>
                  <a:lnTo>
                    <a:pt x="905" y="8"/>
                  </a:lnTo>
                  <a:lnTo>
                    <a:pt x="855" y="2"/>
                  </a:lnTo>
                  <a:lnTo>
                    <a:pt x="804" y="0"/>
                  </a:lnTo>
                  <a:lnTo>
                    <a:pt x="751" y="1"/>
                  </a:lnTo>
                  <a:lnTo>
                    <a:pt x="698" y="6"/>
                  </a:lnTo>
                  <a:lnTo>
                    <a:pt x="644" y="13"/>
                  </a:lnTo>
                  <a:lnTo>
                    <a:pt x="591" y="24"/>
                  </a:lnTo>
                  <a:lnTo>
                    <a:pt x="537" y="38"/>
                  </a:lnTo>
                  <a:lnTo>
                    <a:pt x="485" y="54"/>
                  </a:lnTo>
                  <a:lnTo>
                    <a:pt x="433" y="74"/>
                  </a:lnTo>
                  <a:lnTo>
                    <a:pt x="383" y="97"/>
                  </a:lnTo>
                  <a:lnTo>
                    <a:pt x="334" y="121"/>
                  </a:lnTo>
                  <a:lnTo>
                    <a:pt x="287" y="149"/>
                  </a:lnTo>
                  <a:lnTo>
                    <a:pt x="243" y="179"/>
                  </a:lnTo>
                  <a:lnTo>
                    <a:pt x="200" y="212"/>
                  </a:lnTo>
                  <a:lnTo>
                    <a:pt x="161" y="247"/>
                  </a:lnTo>
                  <a:lnTo>
                    <a:pt x="126" y="284"/>
                  </a:lnTo>
                  <a:lnTo>
                    <a:pt x="94" y="323"/>
                  </a:lnTo>
                  <a:lnTo>
                    <a:pt x="66" y="366"/>
                  </a:lnTo>
                  <a:lnTo>
                    <a:pt x="43" y="409"/>
                  </a:lnTo>
                  <a:lnTo>
                    <a:pt x="24" y="455"/>
                  </a:lnTo>
                  <a:lnTo>
                    <a:pt x="10" y="503"/>
                  </a:lnTo>
                  <a:lnTo>
                    <a:pt x="2" y="553"/>
                  </a:lnTo>
                  <a:lnTo>
                    <a:pt x="0" y="604"/>
                  </a:lnTo>
                  <a:lnTo>
                    <a:pt x="3" y="657"/>
                  </a:lnTo>
                  <a:lnTo>
                    <a:pt x="4" y="667"/>
                  </a:lnTo>
                  <a:lnTo>
                    <a:pt x="7" y="677"/>
                  </a:lnTo>
                  <a:lnTo>
                    <a:pt x="9" y="686"/>
                  </a:lnTo>
                  <a:lnTo>
                    <a:pt x="13" y="694"/>
                  </a:lnTo>
                  <a:lnTo>
                    <a:pt x="16" y="702"/>
                  </a:lnTo>
                  <a:lnTo>
                    <a:pt x="21" y="710"/>
                  </a:lnTo>
                  <a:lnTo>
                    <a:pt x="25" y="716"/>
                  </a:lnTo>
                  <a:lnTo>
                    <a:pt x="30" y="723"/>
                  </a:lnTo>
                  <a:lnTo>
                    <a:pt x="35" y="728"/>
                  </a:lnTo>
                  <a:lnTo>
                    <a:pt x="41" y="733"/>
                  </a:lnTo>
                  <a:lnTo>
                    <a:pt x="46" y="738"/>
                  </a:lnTo>
                  <a:lnTo>
                    <a:pt x="52" y="741"/>
                  </a:lnTo>
                  <a:lnTo>
                    <a:pt x="58" y="744"/>
                  </a:lnTo>
                  <a:lnTo>
                    <a:pt x="65" y="747"/>
                  </a:lnTo>
                  <a:lnTo>
                    <a:pt x="71" y="748"/>
                  </a:lnTo>
                  <a:lnTo>
                    <a:pt x="77" y="749"/>
                  </a:lnTo>
                  <a:lnTo>
                    <a:pt x="83" y="750"/>
                  </a:lnTo>
                  <a:lnTo>
                    <a:pt x="89" y="749"/>
                  </a:lnTo>
                  <a:lnTo>
                    <a:pt x="95" y="748"/>
                  </a:lnTo>
                  <a:lnTo>
                    <a:pt x="101" y="746"/>
                  </a:lnTo>
                  <a:lnTo>
                    <a:pt x="108" y="743"/>
                  </a:lnTo>
                  <a:lnTo>
                    <a:pt x="113" y="739"/>
                  </a:lnTo>
                  <a:lnTo>
                    <a:pt x="119" y="735"/>
                  </a:lnTo>
                  <a:lnTo>
                    <a:pt x="124" y="730"/>
                  </a:lnTo>
                  <a:lnTo>
                    <a:pt x="128" y="723"/>
                  </a:lnTo>
                  <a:lnTo>
                    <a:pt x="132" y="716"/>
                  </a:lnTo>
                  <a:lnTo>
                    <a:pt x="136" y="708"/>
                  </a:lnTo>
                  <a:lnTo>
                    <a:pt x="139" y="700"/>
                  </a:lnTo>
                  <a:lnTo>
                    <a:pt x="142" y="690"/>
                  </a:lnTo>
                  <a:lnTo>
                    <a:pt x="144" y="679"/>
                  </a:lnTo>
                  <a:lnTo>
                    <a:pt x="145" y="667"/>
                  </a:lnTo>
                  <a:lnTo>
                    <a:pt x="146" y="655"/>
                  </a:lnTo>
                  <a:lnTo>
                    <a:pt x="149" y="616"/>
                  </a:lnTo>
                  <a:lnTo>
                    <a:pt x="156" y="580"/>
                  </a:lnTo>
                  <a:lnTo>
                    <a:pt x="167" y="544"/>
                  </a:lnTo>
                  <a:lnTo>
                    <a:pt x="182" y="510"/>
                  </a:lnTo>
                  <a:lnTo>
                    <a:pt x="199" y="477"/>
                  </a:lnTo>
                  <a:lnTo>
                    <a:pt x="221" y="445"/>
                  </a:lnTo>
                  <a:lnTo>
                    <a:pt x="244" y="415"/>
                  </a:lnTo>
                  <a:lnTo>
                    <a:pt x="270" y="387"/>
                  </a:lnTo>
                  <a:lnTo>
                    <a:pt x="298" y="360"/>
                  </a:lnTo>
                  <a:lnTo>
                    <a:pt x="329" y="333"/>
                  </a:lnTo>
                  <a:lnTo>
                    <a:pt x="360" y="310"/>
                  </a:lnTo>
                  <a:lnTo>
                    <a:pt x="394" y="287"/>
                  </a:lnTo>
                  <a:lnTo>
                    <a:pt x="429" y="267"/>
                  </a:lnTo>
                  <a:lnTo>
                    <a:pt x="466" y="248"/>
                  </a:lnTo>
                  <a:lnTo>
                    <a:pt x="502" y="232"/>
                  </a:lnTo>
                  <a:lnTo>
                    <a:pt x="540" y="217"/>
                  </a:lnTo>
                  <a:lnTo>
                    <a:pt x="579" y="203"/>
                  </a:lnTo>
                  <a:lnTo>
                    <a:pt x="617" y="191"/>
                  </a:lnTo>
                  <a:lnTo>
                    <a:pt x="655" y="182"/>
                  </a:lnTo>
                  <a:lnTo>
                    <a:pt x="694" y="175"/>
                  </a:lnTo>
                  <a:lnTo>
                    <a:pt x="731" y="171"/>
                  </a:lnTo>
                  <a:lnTo>
                    <a:pt x="768" y="168"/>
                  </a:lnTo>
                  <a:lnTo>
                    <a:pt x="805" y="167"/>
                  </a:lnTo>
                  <a:lnTo>
                    <a:pt x="840" y="169"/>
                  </a:lnTo>
                  <a:lnTo>
                    <a:pt x="873" y="173"/>
                  </a:lnTo>
                  <a:lnTo>
                    <a:pt x="905" y="180"/>
                  </a:lnTo>
                  <a:lnTo>
                    <a:pt x="935" y="188"/>
                  </a:lnTo>
                  <a:lnTo>
                    <a:pt x="963" y="200"/>
                  </a:lnTo>
                  <a:lnTo>
                    <a:pt x="988" y="215"/>
                  </a:lnTo>
                  <a:lnTo>
                    <a:pt x="1012" y="231"/>
                  </a:lnTo>
                  <a:lnTo>
                    <a:pt x="1032" y="250"/>
                  </a:lnTo>
                  <a:lnTo>
                    <a:pt x="1049" y="272"/>
                  </a:lnTo>
                  <a:lnTo>
                    <a:pt x="1062" y="294"/>
                  </a:lnTo>
                  <a:lnTo>
                    <a:pt x="1073" y="318"/>
                  </a:lnTo>
                  <a:lnTo>
                    <a:pt x="1081" y="342"/>
                  </a:lnTo>
                  <a:lnTo>
                    <a:pt x="1086" y="369"/>
                  </a:lnTo>
                  <a:lnTo>
                    <a:pt x="1089" y="395"/>
                  </a:lnTo>
                  <a:lnTo>
                    <a:pt x="1089" y="423"/>
                  </a:lnTo>
                  <a:lnTo>
                    <a:pt x="1088" y="451"/>
                  </a:lnTo>
                  <a:lnTo>
                    <a:pt x="1083" y="479"/>
                  </a:lnTo>
                  <a:lnTo>
                    <a:pt x="1077" y="509"/>
                  </a:lnTo>
                  <a:lnTo>
                    <a:pt x="1068" y="539"/>
                  </a:lnTo>
                  <a:lnTo>
                    <a:pt x="1057" y="569"/>
                  </a:lnTo>
                  <a:lnTo>
                    <a:pt x="1045" y="599"/>
                  </a:lnTo>
                  <a:lnTo>
                    <a:pt x="1030" y="631"/>
                  </a:lnTo>
                  <a:lnTo>
                    <a:pt x="1013" y="661"/>
                  </a:lnTo>
                  <a:lnTo>
                    <a:pt x="995" y="692"/>
                  </a:lnTo>
                  <a:lnTo>
                    <a:pt x="973" y="722"/>
                  </a:lnTo>
                  <a:lnTo>
                    <a:pt x="951" y="752"/>
                  </a:lnTo>
                  <a:lnTo>
                    <a:pt x="927" y="784"/>
                  </a:lnTo>
                  <a:lnTo>
                    <a:pt x="902" y="813"/>
                  </a:lnTo>
                  <a:lnTo>
                    <a:pt x="874" y="843"/>
                  </a:lnTo>
                  <a:lnTo>
                    <a:pt x="845" y="871"/>
                  </a:lnTo>
                  <a:lnTo>
                    <a:pt x="815" y="899"/>
                  </a:lnTo>
                  <a:lnTo>
                    <a:pt x="784" y="928"/>
                  </a:lnTo>
                  <a:lnTo>
                    <a:pt x="750" y="955"/>
                  </a:lnTo>
                  <a:lnTo>
                    <a:pt x="717" y="980"/>
                  </a:lnTo>
                  <a:lnTo>
                    <a:pt x="682" y="1005"/>
                  </a:lnTo>
                  <a:lnTo>
                    <a:pt x="644" y="1029"/>
                  </a:lnTo>
                  <a:lnTo>
                    <a:pt x="607" y="1053"/>
                  </a:lnTo>
                  <a:lnTo>
                    <a:pt x="569" y="1074"/>
                  </a:lnTo>
                  <a:lnTo>
                    <a:pt x="529" y="1095"/>
                  </a:lnTo>
                  <a:lnTo>
                    <a:pt x="489" y="1113"/>
                  </a:lnTo>
                  <a:lnTo>
                    <a:pt x="448" y="1131"/>
                  </a:lnTo>
                  <a:lnTo>
                    <a:pt x="467" y="1044"/>
                  </a:lnTo>
                  <a:lnTo>
                    <a:pt x="484" y="958"/>
                  </a:lnTo>
                  <a:lnTo>
                    <a:pt x="491" y="916"/>
                  </a:lnTo>
                  <a:lnTo>
                    <a:pt x="498" y="875"/>
                  </a:lnTo>
                  <a:lnTo>
                    <a:pt x="504" y="836"/>
                  </a:lnTo>
                  <a:lnTo>
                    <a:pt x="509" y="798"/>
                  </a:lnTo>
                  <a:lnTo>
                    <a:pt x="513" y="760"/>
                  </a:lnTo>
                  <a:lnTo>
                    <a:pt x="516" y="725"/>
                  </a:lnTo>
                  <a:lnTo>
                    <a:pt x="517" y="692"/>
                  </a:lnTo>
                  <a:lnTo>
                    <a:pt x="518" y="661"/>
                  </a:lnTo>
                  <a:lnTo>
                    <a:pt x="517" y="632"/>
                  </a:lnTo>
                  <a:lnTo>
                    <a:pt x="515" y="604"/>
                  </a:lnTo>
                  <a:lnTo>
                    <a:pt x="513" y="591"/>
                  </a:lnTo>
                  <a:lnTo>
                    <a:pt x="511" y="580"/>
                  </a:lnTo>
                  <a:lnTo>
                    <a:pt x="508" y="568"/>
                  </a:lnTo>
                  <a:lnTo>
                    <a:pt x="505" y="558"/>
                  </a:lnTo>
                  <a:lnTo>
                    <a:pt x="502" y="548"/>
                  </a:lnTo>
                  <a:lnTo>
                    <a:pt x="498" y="539"/>
                  </a:lnTo>
                  <a:lnTo>
                    <a:pt x="494" y="531"/>
                  </a:lnTo>
                  <a:lnTo>
                    <a:pt x="489" y="523"/>
                  </a:lnTo>
                  <a:lnTo>
                    <a:pt x="484" y="516"/>
                  </a:lnTo>
                  <a:lnTo>
                    <a:pt x="478" y="510"/>
                  </a:lnTo>
                  <a:lnTo>
                    <a:pt x="472" y="503"/>
                  </a:lnTo>
                  <a:lnTo>
                    <a:pt x="466" y="498"/>
                  </a:lnTo>
                  <a:lnTo>
                    <a:pt x="460" y="493"/>
                  </a:lnTo>
                  <a:lnTo>
                    <a:pt x="453" y="488"/>
                  </a:lnTo>
                  <a:lnTo>
                    <a:pt x="446" y="483"/>
                  </a:lnTo>
                  <a:lnTo>
                    <a:pt x="439" y="480"/>
                  </a:lnTo>
                  <a:lnTo>
                    <a:pt x="431" y="478"/>
                  </a:lnTo>
                  <a:lnTo>
                    <a:pt x="424" y="476"/>
                  </a:lnTo>
                  <a:lnTo>
                    <a:pt x="417" y="474"/>
                  </a:lnTo>
                  <a:lnTo>
                    <a:pt x="411" y="473"/>
                  </a:lnTo>
                  <a:lnTo>
                    <a:pt x="404" y="473"/>
                  </a:lnTo>
                  <a:lnTo>
                    <a:pt x="397" y="474"/>
                  </a:lnTo>
                  <a:lnTo>
                    <a:pt x="391" y="476"/>
                  </a:lnTo>
                  <a:lnTo>
                    <a:pt x="384" y="478"/>
                  </a:lnTo>
                  <a:lnTo>
                    <a:pt x="378" y="480"/>
                  </a:lnTo>
                  <a:lnTo>
                    <a:pt x="373" y="485"/>
                  </a:lnTo>
                  <a:lnTo>
                    <a:pt x="368" y="489"/>
                  </a:lnTo>
                  <a:lnTo>
                    <a:pt x="363" y="494"/>
                  </a:lnTo>
                  <a:lnTo>
                    <a:pt x="358" y="500"/>
                  </a:lnTo>
                  <a:lnTo>
                    <a:pt x="355" y="506"/>
                  </a:lnTo>
                  <a:lnTo>
                    <a:pt x="351" y="514"/>
                  </a:lnTo>
                  <a:lnTo>
                    <a:pt x="348" y="522"/>
                  </a:lnTo>
                  <a:lnTo>
                    <a:pt x="346" y="531"/>
                  </a:lnTo>
                  <a:lnTo>
                    <a:pt x="345" y="541"/>
                  </a:lnTo>
                  <a:lnTo>
                    <a:pt x="344" y="551"/>
                  </a:lnTo>
                  <a:lnTo>
                    <a:pt x="344" y="563"/>
                  </a:lnTo>
                  <a:lnTo>
                    <a:pt x="345" y="594"/>
                  </a:lnTo>
                  <a:lnTo>
                    <a:pt x="345" y="627"/>
                  </a:lnTo>
                  <a:lnTo>
                    <a:pt x="343" y="661"/>
                  </a:lnTo>
                  <a:lnTo>
                    <a:pt x="341" y="697"/>
                  </a:lnTo>
                  <a:lnTo>
                    <a:pt x="337" y="733"/>
                  </a:lnTo>
                  <a:lnTo>
                    <a:pt x="333" y="772"/>
                  </a:lnTo>
                  <a:lnTo>
                    <a:pt x="328" y="811"/>
                  </a:lnTo>
                  <a:lnTo>
                    <a:pt x="322" y="851"/>
                  </a:lnTo>
                  <a:lnTo>
                    <a:pt x="309" y="933"/>
                  </a:lnTo>
                  <a:lnTo>
                    <a:pt x="294" y="1017"/>
                  </a:lnTo>
                  <a:lnTo>
                    <a:pt x="277" y="1103"/>
                  </a:lnTo>
                  <a:lnTo>
                    <a:pt x="259" y="1189"/>
                  </a:lnTo>
                  <a:lnTo>
                    <a:pt x="234" y="1196"/>
                  </a:lnTo>
                  <a:lnTo>
                    <a:pt x="212" y="1204"/>
                  </a:lnTo>
                  <a:lnTo>
                    <a:pt x="202" y="1208"/>
                  </a:lnTo>
                  <a:lnTo>
                    <a:pt x="193" y="1212"/>
                  </a:lnTo>
                  <a:lnTo>
                    <a:pt x="185" y="1217"/>
                  </a:lnTo>
                  <a:lnTo>
                    <a:pt x="178" y="1222"/>
                  </a:lnTo>
                  <a:lnTo>
                    <a:pt x="172" y="1227"/>
                  </a:lnTo>
                  <a:lnTo>
                    <a:pt x="166" y="1232"/>
                  </a:lnTo>
                  <a:lnTo>
                    <a:pt x="161" y="1237"/>
                  </a:lnTo>
                  <a:lnTo>
                    <a:pt x="157" y="1242"/>
                  </a:lnTo>
                  <a:lnTo>
                    <a:pt x="153" y="1248"/>
                  </a:lnTo>
                  <a:lnTo>
                    <a:pt x="151" y="1253"/>
                  </a:lnTo>
                  <a:lnTo>
                    <a:pt x="149" y="1258"/>
                  </a:lnTo>
                  <a:lnTo>
                    <a:pt x="148" y="1263"/>
                  </a:lnTo>
                  <a:lnTo>
                    <a:pt x="147" y="1268"/>
                  </a:lnTo>
                  <a:lnTo>
                    <a:pt x="147" y="1274"/>
                  </a:lnTo>
                  <a:lnTo>
                    <a:pt x="148" y="1278"/>
                  </a:lnTo>
                  <a:lnTo>
                    <a:pt x="150" y="1283"/>
                  </a:lnTo>
                  <a:lnTo>
                    <a:pt x="153" y="1288"/>
                  </a:lnTo>
                  <a:lnTo>
                    <a:pt x="156" y="1292"/>
                  </a:lnTo>
                  <a:lnTo>
                    <a:pt x="160" y="1297"/>
                  </a:lnTo>
                  <a:lnTo>
                    <a:pt x="165" y="1301"/>
                  </a:lnTo>
                  <a:lnTo>
                    <a:pt x="170" y="1305"/>
                  </a:lnTo>
                  <a:lnTo>
                    <a:pt x="177" y="1308"/>
                  </a:lnTo>
                  <a:lnTo>
                    <a:pt x="183" y="1312"/>
                  </a:lnTo>
                  <a:lnTo>
                    <a:pt x="191" y="1316"/>
                  </a:lnTo>
                  <a:lnTo>
                    <a:pt x="199" y="1318"/>
                  </a:lnTo>
                  <a:lnTo>
                    <a:pt x="208" y="1321"/>
                  </a:lnTo>
                  <a:lnTo>
                    <a:pt x="219" y="1322"/>
                  </a:lnTo>
                  <a:lnTo>
                    <a:pt x="229" y="1324"/>
                  </a:lnTo>
                  <a:lnTo>
                    <a:pt x="208" y="1413"/>
                  </a:lnTo>
                  <a:lnTo>
                    <a:pt x="189" y="1498"/>
                  </a:lnTo>
                  <a:lnTo>
                    <a:pt x="171" y="1577"/>
                  </a:lnTo>
                  <a:lnTo>
                    <a:pt x="155" y="1650"/>
                  </a:lnTo>
                  <a:lnTo>
                    <a:pt x="142" y="1714"/>
                  </a:lnTo>
                  <a:lnTo>
                    <a:pt x="132" y="1769"/>
                  </a:lnTo>
                  <a:lnTo>
                    <a:pt x="128" y="1792"/>
                  </a:lnTo>
                  <a:lnTo>
                    <a:pt x="126" y="1813"/>
                  </a:lnTo>
                  <a:lnTo>
                    <a:pt x="125" y="1830"/>
                  </a:lnTo>
                  <a:lnTo>
                    <a:pt x="125" y="1844"/>
                  </a:lnTo>
                  <a:lnTo>
                    <a:pt x="127" y="1860"/>
                  </a:lnTo>
                  <a:lnTo>
                    <a:pt x="130" y="1876"/>
                  </a:lnTo>
                  <a:lnTo>
                    <a:pt x="133" y="1889"/>
                  </a:lnTo>
                  <a:lnTo>
                    <a:pt x="137" y="1901"/>
                  </a:lnTo>
                  <a:lnTo>
                    <a:pt x="141" y="1911"/>
                  </a:lnTo>
                  <a:lnTo>
                    <a:pt x="147" y="1920"/>
                  </a:lnTo>
                  <a:lnTo>
                    <a:pt x="152" y="1928"/>
                  </a:lnTo>
                  <a:lnTo>
                    <a:pt x="159" y="1934"/>
                  </a:lnTo>
                  <a:lnTo>
                    <a:pt x="165" y="1939"/>
                  </a:lnTo>
                  <a:lnTo>
                    <a:pt x="173" y="1943"/>
                  </a:lnTo>
                  <a:lnTo>
                    <a:pt x="180" y="1946"/>
                  </a:lnTo>
                  <a:lnTo>
                    <a:pt x="188" y="1947"/>
                  </a:lnTo>
                  <a:lnTo>
                    <a:pt x="196" y="1948"/>
                  </a:lnTo>
                  <a:lnTo>
                    <a:pt x="204" y="1947"/>
                  </a:lnTo>
                  <a:lnTo>
                    <a:pt x="212" y="1946"/>
                  </a:lnTo>
                  <a:lnTo>
                    <a:pt x="221" y="1943"/>
                  </a:lnTo>
                  <a:lnTo>
                    <a:pt x="229" y="1940"/>
                  </a:lnTo>
                  <a:lnTo>
                    <a:pt x="237" y="1935"/>
                  </a:lnTo>
                  <a:lnTo>
                    <a:pt x="245" y="1930"/>
                  </a:lnTo>
                  <a:lnTo>
                    <a:pt x="253" y="1924"/>
                  </a:lnTo>
                  <a:lnTo>
                    <a:pt x="260" y="1918"/>
                  </a:lnTo>
                  <a:lnTo>
                    <a:pt x="267" y="1910"/>
                  </a:lnTo>
                  <a:lnTo>
                    <a:pt x="274" y="1902"/>
                  </a:lnTo>
                  <a:lnTo>
                    <a:pt x="280" y="1893"/>
                  </a:lnTo>
                  <a:lnTo>
                    <a:pt x="286" y="1884"/>
                  </a:lnTo>
                  <a:lnTo>
                    <a:pt x="291" y="1874"/>
                  </a:lnTo>
                  <a:lnTo>
                    <a:pt x="296" y="1863"/>
                  </a:lnTo>
                  <a:lnTo>
                    <a:pt x="300" y="1852"/>
                  </a:lnTo>
                  <a:lnTo>
                    <a:pt x="303" y="1841"/>
                  </a:lnTo>
                  <a:lnTo>
                    <a:pt x="306" y="1830"/>
                  </a:lnTo>
                  <a:lnTo>
                    <a:pt x="307" y="1818"/>
                  </a:lnTo>
                  <a:lnTo>
                    <a:pt x="308" y="1806"/>
                  </a:lnTo>
                  <a:lnTo>
                    <a:pt x="309" y="1786"/>
                  </a:lnTo>
                  <a:lnTo>
                    <a:pt x="311" y="1765"/>
                  </a:lnTo>
                  <a:lnTo>
                    <a:pt x="313" y="1741"/>
                  </a:lnTo>
                  <a:lnTo>
                    <a:pt x="317" y="1715"/>
                  </a:lnTo>
                  <a:lnTo>
                    <a:pt x="328" y="1660"/>
                  </a:lnTo>
                  <a:lnTo>
                    <a:pt x="340" y="1598"/>
                  </a:lnTo>
                  <a:lnTo>
                    <a:pt x="355" y="1530"/>
                  </a:lnTo>
                  <a:lnTo>
                    <a:pt x="371" y="1459"/>
                  </a:lnTo>
                  <a:lnTo>
                    <a:pt x="389" y="1384"/>
                  </a:lnTo>
                  <a:lnTo>
                    <a:pt x="407" y="1306"/>
                  </a:lnTo>
                  <a:lnTo>
                    <a:pt x="450" y="1295"/>
                  </a:lnTo>
                  <a:lnTo>
                    <a:pt x="494" y="1280"/>
                  </a:lnTo>
                  <a:lnTo>
                    <a:pt x="538" y="1264"/>
                  </a:lnTo>
                  <a:lnTo>
                    <a:pt x="584" y="1245"/>
                  </a:lnTo>
                  <a:lnTo>
                    <a:pt x="628" y="1224"/>
                  </a:lnTo>
                  <a:lnTo>
                    <a:pt x="675" y="1201"/>
                  </a:lnTo>
                  <a:lnTo>
                    <a:pt x="719" y="1175"/>
                  </a:lnTo>
                  <a:lnTo>
                    <a:pt x="764" y="1148"/>
                  </a:lnTo>
                  <a:lnTo>
                    <a:pt x="809" y="1119"/>
                  </a:lnTo>
                  <a:lnTo>
                    <a:pt x="852" y="1089"/>
                  </a:lnTo>
                  <a:lnTo>
                    <a:pt x="896" y="1057"/>
                  </a:lnTo>
                  <a:lnTo>
                    <a:pt x="937" y="1022"/>
                  </a:lnTo>
                  <a:lnTo>
                    <a:pt x="977" y="987"/>
                  </a:lnTo>
                  <a:lnTo>
                    <a:pt x="1016" y="950"/>
                  </a:lnTo>
                  <a:lnTo>
                    <a:pt x="1053" y="913"/>
                  </a:lnTo>
                  <a:lnTo>
                    <a:pt x="1087" y="873"/>
                  </a:lnTo>
                  <a:lnTo>
                    <a:pt x="1121" y="834"/>
                  </a:lnTo>
                  <a:lnTo>
                    <a:pt x="1151" y="793"/>
                  </a:lnTo>
                  <a:lnTo>
                    <a:pt x="1178" y="751"/>
                  </a:lnTo>
                  <a:lnTo>
                    <a:pt x="1203" y="709"/>
                  </a:lnTo>
                  <a:lnTo>
                    <a:pt x="1226" y="666"/>
                  </a:lnTo>
                  <a:lnTo>
                    <a:pt x="1245" y="622"/>
                  </a:lnTo>
                  <a:lnTo>
                    <a:pt x="1260" y="578"/>
                  </a:lnTo>
                  <a:lnTo>
                    <a:pt x="1272" y="534"/>
                  </a:lnTo>
                  <a:lnTo>
                    <a:pt x="1280" y="490"/>
                  </a:lnTo>
                  <a:lnTo>
                    <a:pt x="1283" y="445"/>
                  </a:lnTo>
                  <a:lnTo>
                    <a:pt x="1283" y="401"/>
                  </a:lnTo>
                  <a:lnTo>
                    <a:pt x="1278" y="357"/>
                  </a:lnTo>
                  <a:lnTo>
                    <a:pt x="1269" y="312"/>
                  </a:lnTo>
                  <a:lnTo>
                    <a:pt x="1255" y="269"/>
                  </a:lnTo>
                  <a:lnTo>
                    <a:pt x="1236" y="226"/>
                  </a:lnTo>
                  <a:lnTo>
                    <a:pt x="1211" y="182"/>
                  </a:lnTo>
                  <a:close/>
                </a:path>
              </a:pathLst>
            </a:custGeom>
            <a:grpFill/>
            <a:ln w="9525">
              <a:noFill/>
              <a:round/>
              <a:headEnd/>
              <a:tailEnd/>
            </a:ln>
          </p:spPr>
          <p:txBody>
            <a:bodyPr/>
            <a:lstStyle/>
            <a:p>
              <a:pPr defTabSz="913305" fontAlgn="base">
                <a:spcBef>
                  <a:spcPct val="0"/>
                </a:spcBef>
                <a:spcAft>
                  <a:spcPct val="0"/>
                </a:spcAft>
                <a:defRPr/>
              </a:pPr>
              <a:endParaRPr lang="en-US" dirty="0">
                <a:solidFill>
                  <a:srgbClr val="000000"/>
                </a:solidFill>
                <a:effectLst>
                  <a:outerShdw blurRad="50800" dist="38100" dir="2700000" algn="tl" rotWithShape="0">
                    <a:prstClr val="black">
                      <a:alpha val="40000"/>
                    </a:prstClr>
                  </a:outerShdw>
                </a:effectLst>
                <a:cs typeface="Arial" charset="0"/>
              </a:endParaRPr>
            </a:p>
          </p:txBody>
        </p:sp>
        <p:sp>
          <p:nvSpPr>
            <p:cNvPr id="12" name="Freeform 19"/>
            <p:cNvSpPr>
              <a:spLocks noEditPoints="1"/>
            </p:cNvSpPr>
            <p:nvPr/>
          </p:nvSpPr>
          <p:spPr bwMode="black">
            <a:xfrm>
              <a:off x="2792216" y="3831368"/>
              <a:ext cx="304925" cy="261338"/>
            </a:xfrm>
            <a:custGeom>
              <a:avLst/>
              <a:gdLst/>
              <a:ahLst/>
              <a:cxnLst>
                <a:cxn ang="0">
                  <a:pos x="2264" y="527"/>
                </a:cxn>
                <a:cxn ang="0">
                  <a:pos x="2090" y="809"/>
                </a:cxn>
                <a:cxn ang="0">
                  <a:pos x="1939" y="1018"/>
                </a:cxn>
                <a:cxn ang="0">
                  <a:pos x="1976" y="730"/>
                </a:cxn>
                <a:cxn ang="0">
                  <a:pos x="1773" y="713"/>
                </a:cxn>
                <a:cxn ang="0">
                  <a:pos x="1435" y="721"/>
                </a:cxn>
                <a:cxn ang="0">
                  <a:pos x="1299" y="593"/>
                </a:cxn>
                <a:cxn ang="0">
                  <a:pos x="1285" y="506"/>
                </a:cxn>
                <a:cxn ang="0">
                  <a:pos x="1187" y="510"/>
                </a:cxn>
                <a:cxn ang="0">
                  <a:pos x="1051" y="597"/>
                </a:cxn>
                <a:cxn ang="0">
                  <a:pos x="952" y="613"/>
                </a:cxn>
                <a:cxn ang="0">
                  <a:pos x="957" y="698"/>
                </a:cxn>
                <a:cxn ang="0">
                  <a:pos x="893" y="839"/>
                </a:cxn>
                <a:cxn ang="0">
                  <a:pos x="679" y="943"/>
                </a:cxn>
                <a:cxn ang="0">
                  <a:pos x="507" y="700"/>
                </a:cxn>
                <a:cxn ang="0">
                  <a:pos x="682" y="314"/>
                </a:cxn>
                <a:cxn ang="0">
                  <a:pos x="813" y="206"/>
                </a:cxn>
                <a:cxn ang="0">
                  <a:pos x="881" y="244"/>
                </a:cxn>
                <a:cxn ang="0">
                  <a:pos x="899" y="443"/>
                </a:cxn>
                <a:cxn ang="0">
                  <a:pos x="942" y="517"/>
                </a:cxn>
                <a:cxn ang="0">
                  <a:pos x="1013" y="466"/>
                </a:cxn>
                <a:cxn ang="0">
                  <a:pos x="1040" y="176"/>
                </a:cxn>
                <a:cxn ang="0">
                  <a:pos x="966" y="29"/>
                </a:cxn>
                <a:cxn ang="0">
                  <a:pos x="740" y="31"/>
                </a:cxn>
                <a:cxn ang="0">
                  <a:pos x="471" y="319"/>
                </a:cxn>
                <a:cxn ang="0">
                  <a:pos x="298" y="828"/>
                </a:cxn>
                <a:cxn ang="0">
                  <a:pos x="192" y="930"/>
                </a:cxn>
                <a:cxn ang="0">
                  <a:pos x="98" y="893"/>
                </a:cxn>
                <a:cxn ang="0">
                  <a:pos x="12" y="932"/>
                </a:cxn>
                <a:cxn ang="0">
                  <a:pos x="13" y="1014"/>
                </a:cxn>
                <a:cxn ang="0">
                  <a:pos x="216" y="1097"/>
                </a:cxn>
                <a:cxn ang="0">
                  <a:pos x="176" y="1761"/>
                </a:cxn>
                <a:cxn ang="0">
                  <a:pos x="180" y="2114"/>
                </a:cxn>
                <a:cxn ang="0">
                  <a:pos x="254" y="2130"/>
                </a:cxn>
                <a:cxn ang="0">
                  <a:pos x="313" y="2021"/>
                </a:cxn>
                <a:cxn ang="0">
                  <a:pos x="375" y="1344"/>
                </a:cxn>
                <a:cxn ang="0">
                  <a:pos x="621" y="1078"/>
                </a:cxn>
                <a:cxn ang="0">
                  <a:pos x="839" y="1053"/>
                </a:cxn>
                <a:cxn ang="0">
                  <a:pos x="790" y="1338"/>
                </a:cxn>
                <a:cxn ang="0">
                  <a:pos x="914" y="1528"/>
                </a:cxn>
                <a:cxn ang="0">
                  <a:pos x="1238" y="1491"/>
                </a:cxn>
                <a:cxn ang="0">
                  <a:pos x="1440" y="1205"/>
                </a:cxn>
                <a:cxn ang="0">
                  <a:pos x="1416" y="867"/>
                </a:cxn>
                <a:cxn ang="0">
                  <a:pos x="1661" y="867"/>
                </a:cxn>
                <a:cxn ang="0">
                  <a:pos x="1818" y="828"/>
                </a:cxn>
                <a:cxn ang="0">
                  <a:pos x="1743" y="1193"/>
                </a:cxn>
                <a:cxn ang="0">
                  <a:pos x="1750" y="1466"/>
                </a:cxn>
                <a:cxn ang="0">
                  <a:pos x="1826" y="1547"/>
                </a:cxn>
                <a:cxn ang="0">
                  <a:pos x="1923" y="1505"/>
                </a:cxn>
                <a:cxn ang="0">
                  <a:pos x="2135" y="1010"/>
                </a:cxn>
                <a:cxn ang="0">
                  <a:pos x="2328" y="681"/>
                </a:cxn>
                <a:cxn ang="0">
                  <a:pos x="2464" y="716"/>
                </a:cxn>
                <a:cxn ang="0">
                  <a:pos x="2488" y="619"/>
                </a:cxn>
                <a:cxn ang="0">
                  <a:pos x="2400" y="497"/>
                </a:cxn>
                <a:cxn ang="0">
                  <a:pos x="954" y="1297"/>
                </a:cxn>
                <a:cxn ang="0">
                  <a:pos x="1020" y="1005"/>
                </a:cxn>
                <a:cxn ang="0">
                  <a:pos x="1209" y="821"/>
                </a:cxn>
                <a:cxn ang="0">
                  <a:pos x="1319" y="1108"/>
                </a:cxn>
                <a:cxn ang="0">
                  <a:pos x="1180" y="1363"/>
                </a:cxn>
              </a:cxnLst>
              <a:rect l="0" t="0" r="r" b="b"/>
              <a:pathLst>
                <a:path w="2495" h="2137">
                  <a:moveTo>
                    <a:pt x="2389" y="493"/>
                  </a:moveTo>
                  <a:lnTo>
                    <a:pt x="2377" y="490"/>
                  </a:lnTo>
                  <a:lnTo>
                    <a:pt x="2365" y="487"/>
                  </a:lnTo>
                  <a:lnTo>
                    <a:pt x="2354" y="486"/>
                  </a:lnTo>
                  <a:lnTo>
                    <a:pt x="2343" y="487"/>
                  </a:lnTo>
                  <a:lnTo>
                    <a:pt x="2332" y="488"/>
                  </a:lnTo>
                  <a:lnTo>
                    <a:pt x="2321" y="491"/>
                  </a:lnTo>
                  <a:lnTo>
                    <a:pt x="2310" y="495"/>
                  </a:lnTo>
                  <a:lnTo>
                    <a:pt x="2299" y="501"/>
                  </a:lnTo>
                  <a:lnTo>
                    <a:pt x="2288" y="508"/>
                  </a:lnTo>
                  <a:lnTo>
                    <a:pt x="2276" y="517"/>
                  </a:lnTo>
                  <a:lnTo>
                    <a:pt x="2264" y="527"/>
                  </a:lnTo>
                  <a:lnTo>
                    <a:pt x="2251" y="539"/>
                  </a:lnTo>
                  <a:lnTo>
                    <a:pt x="2239" y="554"/>
                  </a:lnTo>
                  <a:lnTo>
                    <a:pt x="2226" y="570"/>
                  </a:lnTo>
                  <a:lnTo>
                    <a:pt x="2213" y="588"/>
                  </a:lnTo>
                  <a:lnTo>
                    <a:pt x="2200" y="607"/>
                  </a:lnTo>
                  <a:lnTo>
                    <a:pt x="2186" y="629"/>
                  </a:lnTo>
                  <a:lnTo>
                    <a:pt x="2172" y="653"/>
                  </a:lnTo>
                  <a:lnTo>
                    <a:pt x="2157" y="680"/>
                  </a:lnTo>
                  <a:lnTo>
                    <a:pt x="2140" y="709"/>
                  </a:lnTo>
                  <a:lnTo>
                    <a:pt x="2124" y="740"/>
                  </a:lnTo>
                  <a:lnTo>
                    <a:pt x="2108" y="774"/>
                  </a:lnTo>
                  <a:lnTo>
                    <a:pt x="2090" y="809"/>
                  </a:lnTo>
                  <a:lnTo>
                    <a:pt x="2072" y="849"/>
                  </a:lnTo>
                  <a:lnTo>
                    <a:pt x="2033" y="934"/>
                  </a:lnTo>
                  <a:lnTo>
                    <a:pt x="1992" y="1030"/>
                  </a:lnTo>
                  <a:lnTo>
                    <a:pt x="1947" y="1139"/>
                  </a:lnTo>
                  <a:lnTo>
                    <a:pt x="1897" y="1260"/>
                  </a:lnTo>
                  <a:lnTo>
                    <a:pt x="1898" y="1240"/>
                  </a:lnTo>
                  <a:lnTo>
                    <a:pt x="1899" y="1219"/>
                  </a:lnTo>
                  <a:lnTo>
                    <a:pt x="1900" y="1200"/>
                  </a:lnTo>
                  <a:lnTo>
                    <a:pt x="1903" y="1179"/>
                  </a:lnTo>
                  <a:lnTo>
                    <a:pt x="1910" y="1139"/>
                  </a:lnTo>
                  <a:lnTo>
                    <a:pt x="1918" y="1097"/>
                  </a:lnTo>
                  <a:lnTo>
                    <a:pt x="1939" y="1018"/>
                  </a:lnTo>
                  <a:lnTo>
                    <a:pt x="1961" y="940"/>
                  </a:lnTo>
                  <a:lnTo>
                    <a:pt x="1970" y="904"/>
                  </a:lnTo>
                  <a:lnTo>
                    <a:pt x="1979" y="870"/>
                  </a:lnTo>
                  <a:lnTo>
                    <a:pt x="1985" y="838"/>
                  </a:lnTo>
                  <a:lnTo>
                    <a:pt x="1989" y="808"/>
                  </a:lnTo>
                  <a:lnTo>
                    <a:pt x="1990" y="794"/>
                  </a:lnTo>
                  <a:lnTo>
                    <a:pt x="1990" y="781"/>
                  </a:lnTo>
                  <a:lnTo>
                    <a:pt x="1989" y="769"/>
                  </a:lnTo>
                  <a:lnTo>
                    <a:pt x="1987" y="758"/>
                  </a:lnTo>
                  <a:lnTo>
                    <a:pt x="1984" y="748"/>
                  </a:lnTo>
                  <a:lnTo>
                    <a:pt x="1981" y="738"/>
                  </a:lnTo>
                  <a:lnTo>
                    <a:pt x="1976" y="730"/>
                  </a:lnTo>
                  <a:lnTo>
                    <a:pt x="1969" y="722"/>
                  </a:lnTo>
                  <a:lnTo>
                    <a:pt x="1960" y="713"/>
                  </a:lnTo>
                  <a:lnTo>
                    <a:pt x="1949" y="706"/>
                  </a:lnTo>
                  <a:lnTo>
                    <a:pt x="1939" y="701"/>
                  </a:lnTo>
                  <a:lnTo>
                    <a:pt x="1926" y="697"/>
                  </a:lnTo>
                  <a:lnTo>
                    <a:pt x="1914" y="695"/>
                  </a:lnTo>
                  <a:lnTo>
                    <a:pt x="1901" y="694"/>
                  </a:lnTo>
                  <a:lnTo>
                    <a:pt x="1888" y="694"/>
                  </a:lnTo>
                  <a:lnTo>
                    <a:pt x="1874" y="694"/>
                  </a:lnTo>
                  <a:lnTo>
                    <a:pt x="1844" y="699"/>
                  </a:lnTo>
                  <a:lnTo>
                    <a:pt x="1809" y="705"/>
                  </a:lnTo>
                  <a:lnTo>
                    <a:pt x="1773" y="713"/>
                  </a:lnTo>
                  <a:lnTo>
                    <a:pt x="1732" y="721"/>
                  </a:lnTo>
                  <a:lnTo>
                    <a:pt x="1711" y="725"/>
                  </a:lnTo>
                  <a:lnTo>
                    <a:pt x="1687" y="728"/>
                  </a:lnTo>
                  <a:lnTo>
                    <a:pt x="1664" y="731"/>
                  </a:lnTo>
                  <a:lnTo>
                    <a:pt x="1639" y="733"/>
                  </a:lnTo>
                  <a:lnTo>
                    <a:pt x="1614" y="735"/>
                  </a:lnTo>
                  <a:lnTo>
                    <a:pt x="1586" y="736"/>
                  </a:lnTo>
                  <a:lnTo>
                    <a:pt x="1558" y="735"/>
                  </a:lnTo>
                  <a:lnTo>
                    <a:pt x="1529" y="734"/>
                  </a:lnTo>
                  <a:lnTo>
                    <a:pt x="1499" y="731"/>
                  </a:lnTo>
                  <a:lnTo>
                    <a:pt x="1467" y="727"/>
                  </a:lnTo>
                  <a:lnTo>
                    <a:pt x="1435" y="721"/>
                  </a:lnTo>
                  <a:lnTo>
                    <a:pt x="1401" y="714"/>
                  </a:lnTo>
                  <a:lnTo>
                    <a:pt x="1365" y="705"/>
                  </a:lnTo>
                  <a:lnTo>
                    <a:pt x="1329" y="694"/>
                  </a:lnTo>
                  <a:lnTo>
                    <a:pt x="1291" y="679"/>
                  </a:lnTo>
                  <a:lnTo>
                    <a:pt x="1251" y="664"/>
                  </a:lnTo>
                  <a:lnTo>
                    <a:pt x="1254" y="660"/>
                  </a:lnTo>
                  <a:lnTo>
                    <a:pt x="1262" y="650"/>
                  </a:lnTo>
                  <a:lnTo>
                    <a:pt x="1272" y="638"/>
                  </a:lnTo>
                  <a:lnTo>
                    <a:pt x="1281" y="626"/>
                  </a:lnTo>
                  <a:lnTo>
                    <a:pt x="1288" y="614"/>
                  </a:lnTo>
                  <a:lnTo>
                    <a:pt x="1294" y="604"/>
                  </a:lnTo>
                  <a:lnTo>
                    <a:pt x="1299" y="593"/>
                  </a:lnTo>
                  <a:lnTo>
                    <a:pt x="1303" y="583"/>
                  </a:lnTo>
                  <a:lnTo>
                    <a:pt x="1306" y="574"/>
                  </a:lnTo>
                  <a:lnTo>
                    <a:pt x="1308" y="565"/>
                  </a:lnTo>
                  <a:lnTo>
                    <a:pt x="1309" y="556"/>
                  </a:lnTo>
                  <a:lnTo>
                    <a:pt x="1309" y="548"/>
                  </a:lnTo>
                  <a:lnTo>
                    <a:pt x="1308" y="539"/>
                  </a:lnTo>
                  <a:lnTo>
                    <a:pt x="1306" y="532"/>
                  </a:lnTo>
                  <a:lnTo>
                    <a:pt x="1303" y="526"/>
                  </a:lnTo>
                  <a:lnTo>
                    <a:pt x="1300" y="520"/>
                  </a:lnTo>
                  <a:lnTo>
                    <a:pt x="1296" y="515"/>
                  </a:lnTo>
                  <a:lnTo>
                    <a:pt x="1291" y="510"/>
                  </a:lnTo>
                  <a:lnTo>
                    <a:pt x="1285" y="506"/>
                  </a:lnTo>
                  <a:lnTo>
                    <a:pt x="1279" y="502"/>
                  </a:lnTo>
                  <a:lnTo>
                    <a:pt x="1273" y="499"/>
                  </a:lnTo>
                  <a:lnTo>
                    <a:pt x="1265" y="497"/>
                  </a:lnTo>
                  <a:lnTo>
                    <a:pt x="1257" y="496"/>
                  </a:lnTo>
                  <a:lnTo>
                    <a:pt x="1249" y="495"/>
                  </a:lnTo>
                  <a:lnTo>
                    <a:pt x="1241" y="495"/>
                  </a:lnTo>
                  <a:lnTo>
                    <a:pt x="1233" y="495"/>
                  </a:lnTo>
                  <a:lnTo>
                    <a:pt x="1224" y="497"/>
                  </a:lnTo>
                  <a:lnTo>
                    <a:pt x="1215" y="499"/>
                  </a:lnTo>
                  <a:lnTo>
                    <a:pt x="1206" y="502"/>
                  </a:lnTo>
                  <a:lnTo>
                    <a:pt x="1197" y="505"/>
                  </a:lnTo>
                  <a:lnTo>
                    <a:pt x="1187" y="510"/>
                  </a:lnTo>
                  <a:lnTo>
                    <a:pt x="1178" y="515"/>
                  </a:lnTo>
                  <a:lnTo>
                    <a:pt x="1169" y="521"/>
                  </a:lnTo>
                  <a:lnTo>
                    <a:pt x="1159" y="528"/>
                  </a:lnTo>
                  <a:lnTo>
                    <a:pt x="1149" y="536"/>
                  </a:lnTo>
                  <a:lnTo>
                    <a:pt x="1140" y="546"/>
                  </a:lnTo>
                  <a:lnTo>
                    <a:pt x="1119" y="569"/>
                  </a:lnTo>
                  <a:lnTo>
                    <a:pt x="1104" y="587"/>
                  </a:lnTo>
                  <a:lnTo>
                    <a:pt x="1093" y="601"/>
                  </a:lnTo>
                  <a:lnTo>
                    <a:pt x="1083" y="613"/>
                  </a:lnTo>
                  <a:lnTo>
                    <a:pt x="1072" y="607"/>
                  </a:lnTo>
                  <a:lnTo>
                    <a:pt x="1061" y="601"/>
                  </a:lnTo>
                  <a:lnTo>
                    <a:pt x="1051" y="597"/>
                  </a:lnTo>
                  <a:lnTo>
                    <a:pt x="1039" y="594"/>
                  </a:lnTo>
                  <a:lnTo>
                    <a:pt x="1029" y="592"/>
                  </a:lnTo>
                  <a:lnTo>
                    <a:pt x="1019" y="590"/>
                  </a:lnTo>
                  <a:lnTo>
                    <a:pt x="1010" y="590"/>
                  </a:lnTo>
                  <a:lnTo>
                    <a:pt x="1001" y="591"/>
                  </a:lnTo>
                  <a:lnTo>
                    <a:pt x="992" y="592"/>
                  </a:lnTo>
                  <a:lnTo>
                    <a:pt x="984" y="594"/>
                  </a:lnTo>
                  <a:lnTo>
                    <a:pt x="976" y="596"/>
                  </a:lnTo>
                  <a:lnTo>
                    <a:pt x="969" y="600"/>
                  </a:lnTo>
                  <a:lnTo>
                    <a:pt x="963" y="604"/>
                  </a:lnTo>
                  <a:lnTo>
                    <a:pt x="957" y="608"/>
                  </a:lnTo>
                  <a:lnTo>
                    <a:pt x="952" y="613"/>
                  </a:lnTo>
                  <a:lnTo>
                    <a:pt x="947" y="619"/>
                  </a:lnTo>
                  <a:lnTo>
                    <a:pt x="944" y="624"/>
                  </a:lnTo>
                  <a:lnTo>
                    <a:pt x="941" y="631"/>
                  </a:lnTo>
                  <a:lnTo>
                    <a:pt x="939" y="637"/>
                  </a:lnTo>
                  <a:lnTo>
                    <a:pt x="938" y="644"/>
                  </a:lnTo>
                  <a:lnTo>
                    <a:pt x="937" y="651"/>
                  </a:lnTo>
                  <a:lnTo>
                    <a:pt x="938" y="659"/>
                  </a:lnTo>
                  <a:lnTo>
                    <a:pt x="940" y="666"/>
                  </a:lnTo>
                  <a:lnTo>
                    <a:pt x="942" y="674"/>
                  </a:lnTo>
                  <a:lnTo>
                    <a:pt x="946" y="681"/>
                  </a:lnTo>
                  <a:lnTo>
                    <a:pt x="951" y="690"/>
                  </a:lnTo>
                  <a:lnTo>
                    <a:pt x="957" y="698"/>
                  </a:lnTo>
                  <a:lnTo>
                    <a:pt x="964" y="705"/>
                  </a:lnTo>
                  <a:lnTo>
                    <a:pt x="972" y="713"/>
                  </a:lnTo>
                  <a:lnTo>
                    <a:pt x="982" y="720"/>
                  </a:lnTo>
                  <a:lnTo>
                    <a:pt x="993" y="727"/>
                  </a:lnTo>
                  <a:lnTo>
                    <a:pt x="1005" y="734"/>
                  </a:lnTo>
                  <a:lnTo>
                    <a:pt x="990" y="751"/>
                  </a:lnTo>
                  <a:lnTo>
                    <a:pt x="975" y="767"/>
                  </a:lnTo>
                  <a:lnTo>
                    <a:pt x="959" y="783"/>
                  </a:lnTo>
                  <a:lnTo>
                    <a:pt x="943" y="798"/>
                  </a:lnTo>
                  <a:lnTo>
                    <a:pt x="926" y="812"/>
                  </a:lnTo>
                  <a:lnTo>
                    <a:pt x="909" y="826"/>
                  </a:lnTo>
                  <a:lnTo>
                    <a:pt x="893" y="839"/>
                  </a:lnTo>
                  <a:lnTo>
                    <a:pt x="876" y="851"/>
                  </a:lnTo>
                  <a:lnTo>
                    <a:pt x="859" y="862"/>
                  </a:lnTo>
                  <a:lnTo>
                    <a:pt x="842" y="873"/>
                  </a:lnTo>
                  <a:lnTo>
                    <a:pt x="823" y="883"/>
                  </a:lnTo>
                  <a:lnTo>
                    <a:pt x="806" y="892"/>
                  </a:lnTo>
                  <a:lnTo>
                    <a:pt x="788" y="901"/>
                  </a:lnTo>
                  <a:lnTo>
                    <a:pt x="771" y="909"/>
                  </a:lnTo>
                  <a:lnTo>
                    <a:pt x="753" y="917"/>
                  </a:lnTo>
                  <a:lnTo>
                    <a:pt x="735" y="924"/>
                  </a:lnTo>
                  <a:lnTo>
                    <a:pt x="717" y="931"/>
                  </a:lnTo>
                  <a:lnTo>
                    <a:pt x="697" y="937"/>
                  </a:lnTo>
                  <a:lnTo>
                    <a:pt x="679" y="943"/>
                  </a:lnTo>
                  <a:lnTo>
                    <a:pt x="661" y="948"/>
                  </a:lnTo>
                  <a:lnTo>
                    <a:pt x="624" y="957"/>
                  </a:lnTo>
                  <a:lnTo>
                    <a:pt x="586" y="966"/>
                  </a:lnTo>
                  <a:lnTo>
                    <a:pt x="549" y="971"/>
                  </a:lnTo>
                  <a:lnTo>
                    <a:pt x="511" y="976"/>
                  </a:lnTo>
                  <a:lnTo>
                    <a:pt x="473" y="979"/>
                  </a:lnTo>
                  <a:lnTo>
                    <a:pt x="436" y="981"/>
                  </a:lnTo>
                  <a:lnTo>
                    <a:pt x="450" y="918"/>
                  </a:lnTo>
                  <a:lnTo>
                    <a:pt x="463" y="858"/>
                  </a:lnTo>
                  <a:lnTo>
                    <a:pt x="477" y="802"/>
                  </a:lnTo>
                  <a:lnTo>
                    <a:pt x="492" y="749"/>
                  </a:lnTo>
                  <a:lnTo>
                    <a:pt x="507" y="700"/>
                  </a:lnTo>
                  <a:lnTo>
                    <a:pt x="521" y="652"/>
                  </a:lnTo>
                  <a:lnTo>
                    <a:pt x="536" y="609"/>
                  </a:lnTo>
                  <a:lnTo>
                    <a:pt x="551" y="568"/>
                  </a:lnTo>
                  <a:lnTo>
                    <a:pt x="566" y="530"/>
                  </a:lnTo>
                  <a:lnTo>
                    <a:pt x="580" y="495"/>
                  </a:lnTo>
                  <a:lnTo>
                    <a:pt x="595" y="462"/>
                  </a:lnTo>
                  <a:lnTo>
                    <a:pt x="611" y="432"/>
                  </a:lnTo>
                  <a:lnTo>
                    <a:pt x="625" y="403"/>
                  </a:lnTo>
                  <a:lnTo>
                    <a:pt x="640" y="378"/>
                  </a:lnTo>
                  <a:lnTo>
                    <a:pt x="654" y="355"/>
                  </a:lnTo>
                  <a:lnTo>
                    <a:pt x="668" y="333"/>
                  </a:lnTo>
                  <a:lnTo>
                    <a:pt x="682" y="314"/>
                  </a:lnTo>
                  <a:lnTo>
                    <a:pt x="695" y="297"/>
                  </a:lnTo>
                  <a:lnTo>
                    <a:pt x="708" y="282"/>
                  </a:lnTo>
                  <a:lnTo>
                    <a:pt x="722" y="267"/>
                  </a:lnTo>
                  <a:lnTo>
                    <a:pt x="734" y="255"/>
                  </a:lnTo>
                  <a:lnTo>
                    <a:pt x="746" y="244"/>
                  </a:lnTo>
                  <a:lnTo>
                    <a:pt x="757" y="235"/>
                  </a:lnTo>
                  <a:lnTo>
                    <a:pt x="768" y="228"/>
                  </a:lnTo>
                  <a:lnTo>
                    <a:pt x="779" y="221"/>
                  </a:lnTo>
                  <a:lnTo>
                    <a:pt x="788" y="216"/>
                  </a:lnTo>
                  <a:lnTo>
                    <a:pt x="797" y="212"/>
                  </a:lnTo>
                  <a:lnTo>
                    <a:pt x="806" y="209"/>
                  </a:lnTo>
                  <a:lnTo>
                    <a:pt x="813" y="206"/>
                  </a:lnTo>
                  <a:lnTo>
                    <a:pt x="820" y="205"/>
                  </a:lnTo>
                  <a:lnTo>
                    <a:pt x="828" y="204"/>
                  </a:lnTo>
                  <a:lnTo>
                    <a:pt x="833" y="203"/>
                  </a:lnTo>
                  <a:lnTo>
                    <a:pt x="839" y="204"/>
                  </a:lnTo>
                  <a:lnTo>
                    <a:pt x="846" y="205"/>
                  </a:lnTo>
                  <a:lnTo>
                    <a:pt x="851" y="208"/>
                  </a:lnTo>
                  <a:lnTo>
                    <a:pt x="857" y="211"/>
                  </a:lnTo>
                  <a:lnTo>
                    <a:pt x="862" y="215"/>
                  </a:lnTo>
                  <a:lnTo>
                    <a:pt x="866" y="219"/>
                  </a:lnTo>
                  <a:lnTo>
                    <a:pt x="870" y="224"/>
                  </a:lnTo>
                  <a:lnTo>
                    <a:pt x="874" y="230"/>
                  </a:lnTo>
                  <a:lnTo>
                    <a:pt x="881" y="244"/>
                  </a:lnTo>
                  <a:lnTo>
                    <a:pt x="887" y="259"/>
                  </a:lnTo>
                  <a:lnTo>
                    <a:pt x="891" y="276"/>
                  </a:lnTo>
                  <a:lnTo>
                    <a:pt x="895" y="293"/>
                  </a:lnTo>
                  <a:lnTo>
                    <a:pt x="898" y="311"/>
                  </a:lnTo>
                  <a:lnTo>
                    <a:pt x="899" y="329"/>
                  </a:lnTo>
                  <a:lnTo>
                    <a:pt x="901" y="347"/>
                  </a:lnTo>
                  <a:lnTo>
                    <a:pt x="901" y="364"/>
                  </a:lnTo>
                  <a:lnTo>
                    <a:pt x="901" y="394"/>
                  </a:lnTo>
                  <a:lnTo>
                    <a:pt x="899" y="418"/>
                  </a:lnTo>
                  <a:lnTo>
                    <a:pt x="899" y="426"/>
                  </a:lnTo>
                  <a:lnTo>
                    <a:pt x="899" y="435"/>
                  </a:lnTo>
                  <a:lnTo>
                    <a:pt x="899" y="443"/>
                  </a:lnTo>
                  <a:lnTo>
                    <a:pt x="900" y="452"/>
                  </a:lnTo>
                  <a:lnTo>
                    <a:pt x="902" y="460"/>
                  </a:lnTo>
                  <a:lnTo>
                    <a:pt x="904" y="468"/>
                  </a:lnTo>
                  <a:lnTo>
                    <a:pt x="907" y="475"/>
                  </a:lnTo>
                  <a:lnTo>
                    <a:pt x="910" y="483"/>
                  </a:lnTo>
                  <a:lnTo>
                    <a:pt x="914" y="489"/>
                  </a:lnTo>
                  <a:lnTo>
                    <a:pt x="917" y="496"/>
                  </a:lnTo>
                  <a:lnTo>
                    <a:pt x="922" y="501"/>
                  </a:lnTo>
                  <a:lnTo>
                    <a:pt x="926" y="507"/>
                  </a:lnTo>
                  <a:lnTo>
                    <a:pt x="931" y="511"/>
                  </a:lnTo>
                  <a:lnTo>
                    <a:pt x="937" y="515"/>
                  </a:lnTo>
                  <a:lnTo>
                    <a:pt x="942" y="517"/>
                  </a:lnTo>
                  <a:lnTo>
                    <a:pt x="948" y="519"/>
                  </a:lnTo>
                  <a:lnTo>
                    <a:pt x="954" y="520"/>
                  </a:lnTo>
                  <a:lnTo>
                    <a:pt x="960" y="521"/>
                  </a:lnTo>
                  <a:lnTo>
                    <a:pt x="965" y="520"/>
                  </a:lnTo>
                  <a:lnTo>
                    <a:pt x="972" y="517"/>
                  </a:lnTo>
                  <a:lnTo>
                    <a:pt x="978" y="514"/>
                  </a:lnTo>
                  <a:lnTo>
                    <a:pt x="984" y="510"/>
                  </a:lnTo>
                  <a:lnTo>
                    <a:pt x="990" y="504"/>
                  </a:lnTo>
                  <a:lnTo>
                    <a:pt x="996" y="496"/>
                  </a:lnTo>
                  <a:lnTo>
                    <a:pt x="1002" y="488"/>
                  </a:lnTo>
                  <a:lnTo>
                    <a:pt x="1008" y="478"/>
                  </a:lnTo>
                  <a:lnTo>
                    <a:pt x="1013" y="466"/>
                  </a:lnTo>
                  <a:lnTo>
                    <a:pt x="1019" y="453"/>
                  </a:lnTo>
                  <a:lnTo>
                    <a:pt x="1024" y="438"/>
                  </a:lnTo>
                  <a:lnTo>
                    <a:pt x="1030" y="421"/>
                  </a:lnTo>
                  <a:lnTo>
                    <a:pt x="1034" y="401"/>
                  </a:lnTo>
                  <a:lnTo>
                    <a:pt x="1039" y="381"/>
                  </a:lnTo>
                  <a:lnTo>
                    <a:pt x="1044" y="351"/>
                  </a:lnTo>
                  <a:lnTo>
                    <a:pt x="1049" y="320"/>
                  </a:lnTo>
                  <a:lnTo>
                    <a:pt x="1050" y="288"/>
                  </a:lnTo>
                  <a:lnTo>
                    <a:pt x="1050" y="255"/>
                  </a:lnTo>
                  <a:lnTo>
                    <a:pt x="1048" y="223"/>
                  </a:lnTo>
                  <a:lnTo>
                    <a:pt x="1043" y="191"/>
                  </a:lnTo>
                  <a:lnTo>
                    <a:pt x="1040" y="176"/>
                  </a:lnTo>
                  <a:lnTo>
                    <a:pt x="1037" y="161"/>
                  </a:lnTo>
                  <a:lnTo>
                    <a:pt x="1033" y="146"/>
                  </a:lnTo>
                  <a:lnTo>
                    <a:pt x="1029" y="132"/>
                  </a:lnTo>
                  <a:lnTo>
                    <a:pt x="1024" y="117"/>
                  </a:lnTo>
                  <a:lnTo>
                    <a:pt x="1019" y="104"/>
                  </a:lnTo>
                  <a:lnTo>
                    <a:pt x="1013" y="91"/>
                  </a:lnTo>
                  <a:lnTo>
                    <a:pt x="1007" y="79"/>
                  </a:lnTo>
                  <a:lnTo>
                    <a:pt x="1000" y="67"/>
                  </a:lnTo>
                  <a:lnTo>
                    <a:pt x="992" y="56"/>
                  </a:lnTo>
                  <a:lnTo>
                    <a:pt x="984" y="46"/>
                  </a:lnTo>
                  <a:lnTo>
                    <a:pt x="975" y="37"/>
                  </a:lnTo>
                  <a:lnTo>
                    <a:pt x="966" y="29"/>
                  </a:lnTo>
                  <a:lnTo>
                    <a:pt x="956" y="22"/>
                  </a:lnTo>
                  <a:lnTo>
                    <a:pt x="946" y="15"/>
                  </a:lnTo>
                  <a:lnTo>
                    <a:pt x="934" y="10"/>
                  </a:lnTo>
                  <a:lnTo>
                    <a:pt x="922" y="6"/>
                  </a:lnTo>
                  <a:lnTo>
                    <a:pt x="910" y="3"/>
                  </a:lnTo>
                  <a:lnTo>
                    <a:pt x="897" y="1"/>
                  </a:lnTo>
                  <a:lnTo>
                    <a:pt x="884" y="0"/>
                  </a:lnTo>
                  <a:lnTo>
                    <a:pt x="854" y="1"/>
                  </a:lnTo>
                  <a:lnTo>
                    <a:pt x="823" y="5"/>
                  </a:lnTo>
                  <a:lnTo>
                    <a:pt x="795" y="11"/>
                  </a:lnTo>
                  <a:lnTo>
                    <a:pt x="767" y="20"/>
                  </a:lnTo>
                  <a:lnTo>
                    <a:pt x="740" y="31"/>
                  </a:lnTo>
                  <a:lnTo>
                    <a:pt x="713" y="44"/>
                  </a:lnTo>
                  <a:lnTo>
                    <a:pt x="688" y="59"/>
                  </a:lnTo>
                  <a:lnTo>
                    <a:pt x="663" y="76"/>
                  </a:lnTo>
                  <a:lnTo>
                    <a:pt x="639" y="95"/>
                  </a:lnTo>
                  <a:lnTo>
                    <a:pt x="616" y="117"/>
                  </a:lnTo>
                  <a:lnTo>
                    <a:pt x="592" y="141"/>
                  </a:lnTo>
                  <a:lnTo>
                    <a:pt x="571" y="166"/>
                  </a:lnTo>
                  <a:lnTo>
                    <a:pt x="550" y="193"/>
                  </a:lnTo>
                  <a:lnTo>
                    <a:pt x="529" y="222"/>
                  </a:lnTo>
                  <a:lnTo>
                    <a:pt x="510" y="253"/>
                  </a:lnTo>
                  <a:lnTo>
                    <a:pt x="490" y="286"/>
                  </a:lnTo>
                  <a:lnTo>
                    <a:pt x="471" y="319"/>
                  </a:lnTo>
                  <a:lnTo>
                    <a:pt x="453" y="354"/>
                  </a:lnTo>
                  <a:lnTo>
                    <a:pt x="436" y="391"/>
                  </a:lnTo>
                  <a:lnTo>
                    <a:pt x="420" y="430"/>
                  </a:lnTo>
                  <a:lnTo>
                    <a:pt x="404" y="470"/>
                  </a:lnTo>
                  <a:lnTo>
                    <a:pt x="389" y="510"/>
                  </a:lnTo>
                  <a:lnTo>
                    <a:pt x="373" y="553"/>
                  </a:lnTo>
                  <a:lnTo>
                    <a:pt x="359" y="596"/>
                  </a:lnTo>
                  <a:lnTo>
                    <a:pt x="346" y="640"/>
                  </a:lnTo>
                  <a:lnTo>
                    <a:pt x="333" y="686"/>
                  </a:lnTo>
                  <a:lnTo>
                    <a:pt x="321" y="732"/>
                  </a:lnTo>
                  <a:lnTo>
                    <a:pt x="309" y="780"/>
                  </a:lnTo>
                  <a:lnTo>
                    <a:pt x="298" y="828"/>
                  </a:lnTo>
                  <a:lnTo>
                    <a:pt x="287" y="877"/>
                  </a:lnTo>
                  <a:lnTo>
                    <a:pt x="277" y="927"/>
                  </a:lnTo>
                  <a:lnTo>
                    <a:pt x="266" y="978"/>
                  </a:lnTo>
                  <a:lnTo>
                    <a:pt x="247" y="976"/>
                  </a:lnTo>
                  <a:lnTo>
                    <a:pt x="232" y="974"/>
                  </a:lnTo>
                  <a:lnTo>
                    <a:pt x="220" y="972"/>
                  </a:lnTo>
                  <a:lnTo>
                    <a:pt x="213" y="970"/>
                  </a:lnTo>
                  <a:lnTo>
                    <a:pt x="210" y="961"/>
                  </a:lnTo>
                  <a:lnTo>
                    <a:pt x="206" y="952"/>
                  </a:lnTo>
                  <a:lnTo>
                    <a:pt x="202" y="944"/>
                  </a:lnTo>
                  <a:lnTo>
                    <a:pt x="197" y="937"/>
                  </a:lnTo>
                  <a:lnTo>
                    <a:pt x="192" y="930"/>
                  </a:lnTo>
                  <a:lnTo>
                    <a:pt x="186" y="924"/>
                  </a:lnTo>
                  <a:lnTo>
                    <a:pt x="180" y="918"/>
                  </a:lnTo>
                  <a:lnTo>
                    <a:pt x="173" y="913"/>
                  </a:lnTo>
                  <a:lnTo>
                    <a:pt x="165" y="909"/>
                  </a:lnTo>
                  <a:lnTo>
                    <a:pt x="157" y="905"/>
                  </a:lnTo>
                  <a:lnTo>
                    <a:pt x="149" y="902"/>
                  </a:lnTo>
                  <a:lnTo>
                    <a:pt x="141" y="899"/>
                  </a:lnTo>
                  <a:lnTo>
                    <a:pt x="132" y="896"/>
                  </a:lnTo>
                  <a:lnTo>
                    <a:pt x="124" y="895"/>
                  </a:lnTo>
                  <a:lnTo>
                    <a:pt x="115" y="893"/>
                  </a:lnTo>
                  <a:lnTo>
                    <a:pt x="107" y="893"/>
                  </a:lnTo>
                  <a:lnTo>
                    <a:pt x="98" y="893"/>
                  </a:lnTo>
                  <a:lnTo>
                    <a:pt x="90" y="893"/>
                  </a:lnTo>
                  <a:lnTo>
                    <a:pt x="81" y="894"/>
                  </a:lnTo>
                  <a:lnTo>
                    <a:pt x="73" y="895"/>
                  </a:lnTo>
                  <a:lnTo>
                    <a:pt x="65" y="897"/>
                  </a:lnTo>
                  <a:lnTo>
                    <a:pt x="57" y="900"/>
                  </a:lnTo>
                  <a:lnTo>
                    <a:pt x="48" y="903"/>
                  </a:lnTo>
                  <a:lnTo>
                    <a:pt x="41" y="906"/>
                  </a:lnTo>
                  <a:lnTo>
                    <a:pt x="34" y="910"/>
                  </a:lnTo>
                  <a:lnTo>
                    <a:pt x="28" y="915"/>
                  </a:lnTo>
                  <a:lnTo>
                    <a:pt x="22" y="920"/>
                  </a:lnTo>
                  <a:lnTo>
                    <a:pt x="17" y="925"/>
                  </a:lnTo>
                  <a:lnTo>
                    <a:pt x="12" y="932"/>
                  </a:lnTo>
                  <a:lnTo>
                    <a:pt x="8" y="938"/>
                  </a:lnTo>
                  <a:lnTo>
                    <a:pt x="5" y="945"/>
                  </a:lnTo>
                  <a:lnTo>
                    <a:pt x="3" y="953"/>
                  </a:lnTo>
                  <a:lnTo>
                    <a:pt x="1" y="961"/>
                  </a:lnTo>
                  <a:lnTo>
                    <a:pt x="0" y="969"/>
                  </a:lnTo>
                  <a:lnTo>
                    <a:pt x="0" y="976"/>
                  </a:lnTo>
                  <a:lnTo>
                    <a:pt x="0" y="983"/>
                  </a:lnTo>
                  <a:lnTo>
                    <a:pt x="1" y="989"/>
                  </a:lnTo>
                  <a:lnTo>
                    <a:pt x="3" y="996"/>
                  </a:lnTo>
                  <a:lnTo>
                    <a:pt x="6" y="1002"/>
                  </a:lnTo>
                  <a:lnTo>
                    <a:pt x="9" y="1008"/>
                  </a:lnTo>
                  <a:lnTo>
                    <a:pt x="13" y="1014"/>
                  </a:lnTo>
                  <a:lnTo>
                    <a:pt x="17" y="1020"/>
                  </a:lnTo>
                  <a:lnTo>
                    <a:pt x="22" y="1026"/>
                  </a:lnTo>
                  <a:lnTo>
                    <a:pt x="28" y="1031"/>
                  </a:lnTo>
                  <a:lnTo>
                    <a:pt x="41" y="1041"/>
                  </a:lnTo>
                  <a:lnTo>
                    <a:pt x="57" y="1051"/>
                  </a:lnTo>
                  <a:lnTo>
                    <a:pt x="74" y="1060"/>
                  </a:lnTo>
                  <a:lnTo>
                    <a:pt x="94" y="1068"/>
                  </a:lnTo>
                  <a:lnTo>
                    <a:pt x="115" y="1075"/>
                  </a:lnTo>
                  <a:lnTo>
                    <a:pt x="137" y="1082"/>
                  </a:lnTo>
                  <a:lnTo>
                    <a:pt x="163" y="1088"/>
                  </a:lnTo>
                  <a:lnTo>
                    <a:pt x="189" y="1093"/>
                  </a:lnTo>
                  <a:lnTo>
                    <a:pt x="216" y="1097"/>
                  </a:lnTo>
                  <a:lnTo>
                    <a:pt x="245" y="1102"/>
                  </a:lnTo>
                  <a:lnTo>
                    <a:pt x="236" y="1160"/>
                  </a:lnTo>
                  <a:lnTo>
                    <a:pt x="228" y="1219"/>
                  </a:lnTo>
                  <a:lnTo>
                    <a:pt x="220" y="1279"/>
                  </a:lnTo>
                  <a:lnTo>
                    <a:pt x="213" y="1338"/>
                  </a:lnTo>
                  <a:lnTo>
                    <a:pt x="206" y="1399"/>
                  </a:lnTo>
                  <a:lnTo>
                    <a:pt x="200" y="1459"/>
                  </a:lnTo>
                  <a:lnTo>
                    <a:pt x="194" y="1520"/>
                  </a:lnTo>
                  <a:lnTo>
                    <a:pt x="189" y="1580"/>
                  </a:lnTo>
                  <a:lnTo>
                    <a:pt x="184" y="1641"/>
                  </a:lnTo>
                  <a:lnTo>
                    <a:pt x="180" y="1701"/>
                  </a:lnTo>
                  <a:lnTo>
                    <a:pt x="176" y="1761"/>
                  </a:lnTo>
                  <a:lnTo>
                    <a:pt x="173" y="1821"/>
                  </a:lnTo>
                  <a:lnTo>
                    <a:pt x="170" y="1880"/>
                  </a:lnTo>
                  <a:lnTo>
                    <a:pt x="168" y="1940"/>
                  </a:lnTo>
                  <a:lnTo>
                    <a:pt x="166" y="1997"/>
                  </a:lnTo>
                  <a:lnTo>
                    <a:pt x="164" y="2054"/>
                  </a:lnTo>
                  <a:lnTo>
                    <a:pt x="164" y="2065"/>
                  </a:lnTo>
                  <a:lnTo>
                    <a:pt x="165" y="2076"/>
                  </a:lnTo>
                  <a:lnTo>
                    <a:pt x="167" y="2085"/>
                  </a:lnTo>
                  <a:lnTo>
                    <a:pt x="169" y="2093"/>
                  </a:lnTo>
                  <a:lnTo>
                    <a:pt x="172" y="2101"/>
                  </a:lnTo>
                  <a:lnTo>
                    <a:pt x="176" y="2108"/>
                  </a:lnTo>
                  <a:lnTo>
                    <a:pt x="180" y="2114"/>
                  </a:lnTo>
                  <a:lnTo>
                    <a:pt x="185" y="2119"/>
                  </a:lnTo>
                  <a:lnTo>
                    <a:pt x="190" y="2124"/>
                  </a:lnTo>
                  <a:lnTo>
                    <a:pt x="195" y="2128"/>
                  </a:lnTo>
                  <a:lnTo>
                    <a:pt x="201" y="2132"/>
                  </a:lnTo>
                  <a:lnTo>
                    <a:pt x="207" y="2134"/>
                  </a:lnTo>
                  <a:lnTo>
                    <a:pt x="214" y="2136"/>
                  </a:lnTo>
                  <a:lnTo>
                    <a:pt x="220" y="2137"/>
                  </a:lnTo>
                  <a:lnTo>
                    <a:pt x="227" y="2137"/>
                  </a:lnTo>
                  <a:lnTo>
                    <a:pt x="234" y="2136"/>
                  </a:lnTo>
                  <a:lnTo>
                    <a:pt x="240" y="2135"/>
                  </a:lnTo>
                  <a:lnTo>
                    <a:pt x="247" y="2133"/>
                  </a:lnTo>
                  <a:lnTo>
                    <a:pt x="254" y="2130"/>
                  </a:lnTo>
                  <a:lnTo>
                    <a:pt x="261" y="2126"/>
                  </a:lnTo>
                  <a:lnTo>
                    <a:pt x="267" y="2121"/>
                  </a:lnTo>
                  <a:lnTo>
                    <a:pt x="274" y="2115"/>
                  </a:lnTo>
                  <a:lnTo>
                    <a:pt x="280" y="2108"/>
                  </a:lnTo>
                  <a:lnTo>
                    <a:pt x="286" y="2101"/>
                  </a:lnTo>
                  <a:lnTo>
                    <a:pt x="291" y="2092"/>
                  </a:lnTo>
                  <a:lnTo>
                    <a:pt x="296" y="2083"/>
                  </a:lnTo>
                  <a:lnTo>
                    <a:pt x="301" y="2073"/>
                  </a:lnTo>
                  <a:lnTo>
                    <a:pt x="305" y="2060"/>
                  </a:lnTo>
                  <a:lnTo>
                    <a:pt x="308" y="2048"/>
                  </a:lnTo>
                  <a:lnTo>
                    <a:pt x="311" y="2035"/>
                  </a:lnTo>
                  <a:lnTo>
                    <a:pt x="313" y="2021"/>
                  </a:lnTo>
                  <a:lnTo>
                    <a:pt x="314" y="2005"/>
                  </a:lnTo>
                  <a:lnTo>
                    <a:pt x="318" y="1938"/>
                  </a:lnTo>
                  <a:lnTo>
                    <a:pt x="323" y="1870"/>
                  </a:lnTo>
                  <a:lnTo>
                    <a:pt x="328" y="1806"/>
                  </a:lnTo>
                  <a:lnTo>
                    <a:pt x="333" y="1742"/>
                  </a:lnTo>
                  <a:lnTo>
                    <a:pt x="338" y="1681"/>
                  </a:lnTo>
                  <a:lnTo>
                    <a:pt x="344" y="1620"/>
                  </a:lnTo>
                  <a:lnTo>
                    <a:pt x="350" y="1562"/>
                  </a:lnTo>
                  <a:lnTo>
                    <a:pt x="356" y="1505"/>
                  </a:lnTo>
                  <a:lnTo>
                    <a:pt x="362" y="1450"/>
                  </a:lnTo>
                  <a:lnTo>
                    <a:pt x="368" y="1397"/>
                  </a:lnTo>
                  <a:lnTo>
                    <a:pt x="375" y="1344"/>
                  </a:lnTo>
                  <a:lnTo>
                    <a:pt x="382" y="1294"/>
                  </a:lnTo>
                  <a:lnTo>
                    <a:pt x="390" y="1245"/>
                  </a:lnTo>
                  <a:lnTo>
                    <a:pt x="397" y="1197"/>
                  </a:lnTo>
                  <a:lnTo>
                    <a:pt x="405" y="1151"/>
                  </a:lnTo>
                  <a:lnTo>
                    <a:pt x="413" y="1107"/>
                  </a:lnTo>
                  <a:lnTo>
                    <a:pt x="445" y="1105"/>
                  </a:lnTo>
                  <a:lnTo>
                    <a:pt x="476" y="1103"/>
                  </a:lnTo>
                  <a:lnTo>
                    <a:pt x="507" y="1100"/>
                  </a:lnTo>
                  <a:lnTo>
                    <a:pt x="536" y="1095"/>
                  </a:lnTo>
                  <a:lnTo>
                    <a:pt x="565" y="1090"/>
                  </a:lnTo>
                  <a:lnTo>
                    <a:pt x="593" y="1084"/>
                  </a:lnTo>
                  <a:lnTo>
                    <a:pt x="621" y="1078"/>
                  </a:lnTo>
                  <a:lnTo>
                    <a:pt x="649" y="1071"/>
                  </a:lnTo>
                  <a:lnTo>
                    <a:pt x="676" y="1063"/>
                  </a:lnTo>
                  <a:lnTo>
                    <a:pt x="702" y="1054"/>
                  </a:lnTo>
                  <a:lnTo>
                    <a:pt x="730" y="1044"/>
                  </a:lnTo>
                  <a:lnTo>
                    <a:pt x="757" y="1033"/>
                  </a:lnTo>
                  <a:lnTo>
                    <a:pt x="783" y="1022"/>
                  </a:lnTo>
                  <a:lnTo>
                    <a:pt x="811" y="1009"/>
                  </a:lnTo>
                  <a:lnTo>
                    <a:pt x="839" y="996"/>
                  </a:lnTo>
                  <a:lnTo>
                    <a:pt x="867" y="982"/>
                  </a:lnTo>
                  <a:lnTo>
                    <a:pt x="857" y="1005"/>
                  </a:lnTo>
                  <a:lnTo>
                    <a:pt x="848" y="1029"/>
                  </a:lnTo>
                  <a:lnTo>
                    <a:pt x="839" y="1053"/>
                  </a:lnTo>
                  <a:lnTo>
                    <a:pt x="831" y="1077"/>
                  </a:lnTo>
                  <a:lnTo>
                    <a:pt x="822" y="1103"/>
                  </a:lnTo>
                  <a:lnTo>
                    <a:pt x="815" y="1127"/>
                  </a:lnTo>
                  <a:lnTo>
                    <a:pt x="809" y="1151"/>
                  </a:lnTo>
                  <a:lnTo>
                    <a:pt x="803" y="1176"/>
                  </a:lnTo>
                  <a:lnTo>
                    <a:pt x="798" y="1200"/>
                  </a:lnTo>
                  <a:lnTo>
                    <a:pt x="794" y="1224"/>
                  </a:lnTo>
                  <a:lnTo>
                    <a:pt x="791" y="1248"/>
                  </a:lnTo>
                  <a:lnTo>
                    <a:pt x="790" y="1271"/>
                  </a:lnTo>
                  <a:lnTo>
                    <a:pt x="789" y="1294"/>
                  </a:lnTo>
                  <a:lnTo>
                    <a:pt x="789" y="1316"/>
                  </a:lnTo>
                  <a:lnTo>
                    <a:pt x="790" y="1338"/>
                  </a:lnTo>
                  <a:lnTo>
                    <a:pt x="792" y="1359"/>
                  </a:lnTo>
                  <a:lnTo>
                    <a:pt x="796" y="1380"/>
                  </a:lnTo>
                  <a:lnTo>
                    <a:pt x="801" y="1400"/>
                  </a:lnTo>
                  <a:lnTo>
                    <a:pt x="807" y="1418"/>
                  </a:lnTo>
                  <a:lnTo>
                    <a:pt x="815" y="1436"/>
                  </a:lnTo>
                  <a:lnTo>
                    <a:pt x="824" y="1453"/>
                  </a:lnTo>
                  <a:lnTo>
                    <a:pt x="836" y="1468"/>
                  </a:lnTo>
                  <a:lnTo>
                    <a:pt x="848" y="1483"/>
                  </a:lnTo>
                  <a:lnTo>
                    <a:pt x="862" y="1496"/>
                  </a:lnTo>
                  <a:lnTo>
                    <a:pt x="877" y="1508"/>
                  </a:lnTo>
                  <a:lnTo>
                    <a:pt x="895" y="1519"/>
                  </a:lnTo>
                  <a:lnTo>
                    <a:pt x="914" y="1528"/>
                  </a:lnTo>
                  <a:lnTo>
                    <a:pt x="934" y="1536"/>
                  </a:lnTo>
                  <a:lnTo>
                    <a:pt x="958" y="1542"/>
                  </a:lnTo>
                  <a:lnTo>
                    <a:pt x="983" y="1546"/>
                  </a:lnTo>
                  <a:lnTo>
                    <a:pt x="1009" y="1549"/>
                  </a:lnTo>
                  <a:lnTo>
                    <a:pt x="1038" y="1550"/>
                  </a:lnTo>
                  <a:lnTo>
                    <a:pt x="1070" y="1549"/>
                  </a:lnTo>
                  <a:lnTo>
                    <a:pt x="1101" y="1545"/>
                  </a:lnTo>
                  <a:lnTo>
                    <a:pt x="1130" y="1539"/>
                  </a:lnTo>
                  <a:lnTo>
                    <a:pt x="1160" y="1530"/>
                  </a:lnTo>
                  <a:lnTo>
                    <a:pt x="1187" y="1519"/>
                  </a:lnTo>
                  <a:lnTo>
                    <a:pt x="1213" y="1506"/>
                  </a:lnTo>
                  <a:lnTo>
                    <a:pt x="1238" y="1491"/>
                  </a:lnTo>
                  <a:lnTo>
                    <a:pt x="1262" y="1474"/>
                  </a:lnTo>
                  <a:lnTo>
                    <a:pt x="1286" y="1456"/>
                  </a:lnTo>
                  <a:lnTo>
                    <a:pt x="1307" y="1436"/>
                  </a:lnTo>
                  <a:lnTo>
                    <a:pt x="1327" y="1415"/>
                  </a:lnTo>
                  <a:lnTo>
                    <a:pt x="1346" y="1392"/>
                  </a:lnTo>
                  <a:lnTo>
                    <a:pt x="1364" y="1368"/>
                  </a:lnTo>
                  <a:lnTo>
                    <a:pt x="1381" y="1343"/>
                  </a:lnTo>
                  <a:lnTo>
                    <a:pt x="1396" y="1317"/>
                  </a:lnTo>
                  <a:lnTo>
                    <a:pt x="1409" y="1290"/>
                  </a:lnTo>
                  <a:lnTo>
                    <a:pt x="1421" y="1263"/>
                  </a:lnTo>
                  <a:lnTo>
                    <a:pt x="1431" y="1234"/>
                  </a:lnTo>
                  <a:lnTo>
                    <a:pt x="1440" y="1205"/>
                  </a:lnTo>
                  <a:lnTo>
                    <a:pt x="1447" y="1176"/>
                  </a:lnTo>
                  <a:lnTo>
                    <a:pt x="1453" y="1147"/>
                  </a:lnTo>
                  <a:lnTo>
                    <a:pt x="1457" y="1118"/>
                  </a:lnTo>
                  <a:lnTo>
                    <a:pt x="1459" y="1088"/>
                  </a:lnTo>
                  <a:lnTo>
                    <a:pt x="1460" y="1059"/>
                  </a:lnTo>
                  <a:lnTo>
                    <a:pt x="1459" y="1030"/>
                  </a:lnTo>
                  <a:lnTo>
                    <a:pt x="1456" y="1001"/>
                  </a:lnTo>
                  <a:lnTo>
                    <a:pt x="1452" y="973"/>
                  </a:lnTo>
                  <a:lnTo>
                    <a:pt x="1446" y="945"/>
                  </a:lnTo>
                  <a:lnTo>
                    <a:pt x="1438" y="918"/>
                  </a:lnTo>
                  <a:lnTo>
                    <a:pt x="1428" y="892"/>
                  </a:lnTo>
                  <a:lnTo>
                    <a:pt x="1416" y="867"/>
                  </a:lnTo>
                  <a:lnTo>
                    <a:pt x="1402" y="843"/>
                  </a:lnTo>
                  <a:lnTo>
                    <a:pt x="1432" y="850"/>
                  </a:lnTo>
                  <a:lnTo>
                    <a:pt x="1461" y="855"/>
                  </a:lnTo>
                  <a:lnTo>
                    <a:pt x="1488" y="860"/>
                  </a:lnTo>
                  <a:lnTo>
                    <a:pt x="1515" y="863"/>
                  </a:lnTo>
                  <a:lnTo>
                    <a:pt x="1539" y="866"/>
                  </a:lnTo>
                  <a:lnTo>
                    <a:pt x="1563" y="868"/>
                  </a:lnTo>
                  <a:lnTo>
                    <a:pt x="1585" y="869"/>
                  </a:lnTo>
                  <a:lnTo>
                    <a:pt x="1606" y="869"/>
                  </a:lnTo>
                  <a:lnTo>
                    <a:pt x="1626" y="869"/>
                  </a:lnTo>
                  <a:lnTo>
                    <a:pt x="1644" y="869"/>
                  </a:lnTo>
                  <a:lnTo>
                    <a:pt x="1661" y="867"/>
                  </a:lnTo>
                  <a:lnTo>
                    <a:pt x="1677" y="866"/>
                  </a:lnTo>
                  <a:lnTo>
                    <a:pt x="1706" y="862"/>
                  </a:lnTo>
                  <a:lnTo>
                    <a:pt x="1732" y="856"/>
                  </a:lnTo>
                  <a:lnTo>
                    <a:pt x="1753" y="850"/>
                  </a:lnTo>
                  <a:lnTo>
                    <a:pt x="1770" y="844"/>
                  </a:lnTo>
                  <a:lnTo>
                    <a:pt x="1785" y="838"/>
                  </a:lnTo>
                  <a:lnTo>
                    <a:pt x="1796" y="833"/>
                  </a:lnTo>
                  <a:lnTo>
                    <a:pt x="1805" y="829"/>
                  </a:lnTo>
                  <a:lnTo>
                    <a:pt x="1812" y="827"/>
                  </a:lnTo>
                  <a:lnTo>
                    <a:pt x="1815" y="827"/>
                  </a:lnTo>
                  <a:lnTo>
                    <a:pt x="1817" y="827"/>
                  </a:lnTo>
                  <a:lnTo>
                    <a:pt x="1818" y="828"/>
                  </a:lnTo>
                  <a:lnTo>
                    <a:pt x="1820" y="830"/>
                  </a:lnTo>
                  <a:lnTo>
                    <a:pt x="1820" y="833"/>
                  </a:lnTo>
                  <a:lnTo>
                    <a:pt x="1820" y="837"/>
                  </a:lnTo>
                  <a:lnTo>
                    <a:pt x="1819" y="844"/>
                  </a:lnTo>
                  <a:lnTo>
                    <a:pt x="1818" y="852"/>
                  </a:lnTo>
                  <a:lnTo>
                    <a:pt x="1813" y="872"/>
                  </a:lnTo>
                  <a:lnTo>
                    <a:pt x="1806" y="899"/>
                  </a:lnTo>
                  <a:lnTo>
                    <a:pt x="1789" y="968"/>
                  </a:lnTo>
                  <a:lnTo>
                    <a:pt x="1769" y="1051"/>
                  </a:lnTo>
                  <a:lnTo>
                    <a:pt x="1759" y="1096"/>
                  </a:lnTo>
                  <a:lnTo>
                    <a:pt x="1751" y="1144"/>
                  </a:lnTo>
                  <a:lnTo>
                    <a:pt x="1743" y="1193"/>
                  </a:lnTo>
                  <a:lnTo>
                    <a:pt x="1737" y="1243"/>
                  </a:lnTo>
                  <a:lnTo>
                    <a:pt x="1735" y="1268"/>
                  </a:lnTo>
                  <a:lnTo>
                    <a:pt x="1734" y="1292"/>
                  </a:lnTo>
                  <a:lnTo>
                    <a:pt x="1733" y="1316"/>
                  </a:lnTo>
                  <a:lnTo>
                    <a:pt x="1733" y="1340"/>
                  </a:lnTo>
                  <a:lnTo>
                    <a:pt x="1734" y="1364"/>
                  </a:lnTo>
                  <a:lnTo>
                    <a:pt x="1735" y="1388"/>
                  </a:lnTo>
                  <a:lnTo>
                    <a:pt x="1738" y="1411"/>
                  </a:lnTo>
                  <a:lnTo>
                    <a:pt x="1741" y="1433"/>
                  </a:lnTo>
                  <a:lnTo>
                    <a:pt x="1743" y="1444"/>
                  </a:lnTo>
                  <a:lnTo>
                    <a:pt x="1746" y="1455"/>
                  </a:lnTo>
                  <a:lnTo>
                    <a:pt x="1750" y="1466"/>
                  </a:lnTo>
                  <a:lnTo>
                    <a:pt x="1754" y="1476"/>
                  </a:lnTo>
                  <a:lnTo>
                    <a:pt x="1758" y="1485"/>
                  </a:lnTo>
                  <a:lnTo>
                    <a:pt x="1763" y="1494"/>
                  </a:lnTo>
                  <a:lnTo>
                    <a:pt x="1769" y="1503"/>
                  </a:lnTo>
                  <a:lnTo>
                    <a:pt x="1775" y="1511"/>
                  </a:lnTo>
                  <a:lnTo>
                    <a:pt x="1781" y="1519"/>
                  </a:lnTo>
                  <a:lnTo>
                    <a:pt x="1788" y="1525"/>
                  </a:lnTo>
                  <a:lnTo>
                    <a:pt x="1794" y="1531"/>
                  </a:lnTo>
                  <a:lnTo>
                    <a:pt x="1802" y="1536"/>
                  </a:lnTo>
                  <a:lnTo>
                    <a:pt x="1809" y="1541"/>
                  </a:lnTo>
                  <a:lnTo>
                    <a:pt x="1817" y="1544"/>
                  </a:lnTo>
                  <a:lnTo>
                    <a:pt x="1826" y="1547"/>
                  </a:lnTo>
                  <a:lnTo>
                    <a:pt x="1834" y="1549"/>
                  </a:lnTo>
                  <a:lnTo>
                    <a:pt x="1842" y="1550"/>
                  </a:lnTo>
                  <a:lnTo>
                    <a:pt x="1850" y="1550"/>
                  </a:lnTo>
                  <a:lnTo>
                    <a:pt x="1858" y="1549"/>
                  </a:lnTo>
                  <a:lnTo>
                    <a:pt x="1867" y="1548"/>
                  </a:lnTo>
                  <a:lnTo>
                    <a:pt x="1875" y="1545"/>
                  </a:lnTo>
                  <a:lnTo>
                    <a:pt x="1883" y="1541"/>
                  </a:lnTo>
                  <a:lnTo>
                    <a:pt x="1892" y="1536"/>
                  </a:lnTo>
                  <a:lnTo>
                    <a:pt x="1900" y="1530"/>
                  </a:lnTo>
                  <a:lnTo>
                    <a:pt x="1908" y="1523"/>
                  </a:lnTo>
                  <a:lnTo>
                    <a:pt x="1916" y="1515"/>
                  </a:lnTo>
                  <a:lnTo>
                    <a:pt x="1923" y="1505"/>
                  </a:lnTo>
                  <a:lnTo>
                    <a:pt x="1932" y="1494"/>
                  </a:lnTo>
                  <a:lnTo>
                    <a:pt x="1939" y="1482"/>
                  </a:lnTo>
                  <a:lnTo>
                    <a:pt x="1946" y="1469"/>
                  </a:lnTo>
                  <a:lnTo>
                    <a:pt x="1953" y="1455"/>
                  </a:lnTo>
                  <a:lnTo>
                    <a:pt x="1959" y="1439"/>
                  </a:lnTo>
                  <a:lnTo>
                    <a:pt x="1977" y="1394"/>
                  </a:lnTo>
                  <a:lnTo>
                    <a:pt x="1997" y="1340"/>
                  </a:lnTo>
                  <a:lnTo>
                    <a:pt x="2021" y="1280"/>
                  </a:lnTo>
                  <a:lnTo>
                    <a:pt x="2048" y="1215"/>
                  </a:lnTo>
                  <a:lnTo>
                    <a:pt x="2075" y="1148"/>
                  </a:lnTo>
                  <a:lnTo>
                    <a:pt x="2105" y="1078"/>
                  </a:lnTo>
                  <a:lnTo>
                    <a:pt x="2135" y="1010"/>
                  </a:lnTo>
                  <a:lnTo>
                    <a:pt x="2167" y="942"/>
                  </a:lnTo>
                  <a:lnTo>
                    <a:pt x="2183" y="910"/>
                  </a:lnTo>
                  <a:lnTo>
                    <a:pt x="2198" y="879"/>
                  </a:lnTo>
                  <a:lnTo>
                    <a:pt x="2214" y="850"/>
                  </a:lnTo>
                  <a:lnTo>
                    <a:pt x="2229" y="820"/>
                  </a:lnTo>
                  <a:lnTo>
                    <a:pt x="2244" y="794"/>
                  </a:lnTo>
                  <a:lnTo>
                    <a:pt x="2259" y="769"/>
                  </a:lnTo>
                  <a:lnTo>
                    <a:pt x="2275" y="747"/>
                  </a:lnTo>
                  <a:lnTo>
                    <a:pt x="2289" y="727"/>
                  </a:lnTo>
                  <a:lnTo>
                    <a:pt x="2303" y="709"/>
                  </a:lnTo>
                  <a:lnTo>
                    <a:pt x="2316" y="694"/>
                  </a:lnTo>
                  <a:lnTo>
                    <a:pt x="2328" y="681"/>
                  </a:lnTo>
                  <a:lnTo>
                    <a:pt x="2341" y="672"/>
                  </a:lnTo>
                  <a:lnTo>
                    <a:pt x="2352" y="667"/>
                  </a:lnTo>
                  <a:lnTo>
                    <a:pt x="2363" y="665"/>
                  </a:lnTo>
                  <a:lnTo>
                    <a:pt x="2373" y="666"/>
                  </a:lnTo>
                  <a:lnTo>
                    <a:pt x="2383" y="672"/>
                  </a:lnTo>
                  <a:lnTo>
                    <a:pt x="2398" y="686"/>
                  </a:lnTo>
                  <a:lnTo>
                    <a:pt x="2412" y="696"/>
                  </a:lnTo>
                  <a:lnTo>
                    <a:pt x="2424" y="704"/>
                  </a:lnTo>
                  <a:lnTo>
                    <a:pt x="2436" y="710"/>
                  </a:lnTo>
                  <a:lnTo>
                    <a:pt x="2446" y="714"/>
                  </a:lnTo>
                  <a:lnTo>
                    <a:pt x="2456" y="716"/>
                  </a:lnTo>
                  <a:lnTo>
                    <a:pt x="2464" y="716"/>
                  </a:lnTo>
                  <a:lnTo>
                    <a:pt x="2471" y="714"/>
                  </a:lnTo>
                  <a:lnTo>
                    <a:pt x="2477" y="711"/>
                  </a:lnTo>
                  <a:lnTo>
                    <a:pt x="2482" y="706"/>
                  </a:lnTo>
                  <a:lnTo>
                    <a:pt x="2487" y="700"/>
                  </a:lnTo>
                  <a:lnTo>
                    <a:pt x="2491" y="693"/>
                  </a:lnTo>
                  <a:lnTo>
                    <a:pt x="2493" y="685"/>
                  </a:lnTo>
                  <a:lnTo>
                    <a:pt x="2494" y="674"/>
                  </a:lnTo>
                  <a:lnTo>
                    <a:pt x="2495" y="664"/>
                  </a:lnTo>
                  <a:lnTo>
                    <a:pt x="2494" y="654"/>
                  </a:lnTo>
                  <a:lnTo>
                    <a:pt x="2493" y="643"/>
                  </a:lnTo>
                  <a:lnTo>
                    <a:pt x="2491" y="631"/>
                  </a:lnTo>
                  <a:lnTo>
                    <a:pt x="2488" y="619"/>
                  </a:lnTo>
                  <a:lnTo>
                    <a:pt x="2483" y="607"/>
                  </a:lnTo>
                  <a:lnTo>
                    <a:pt x="2479" y="595"/>
                  </a:lnTo>
                  <a:lnTo>
                    <a:pt x="2474" y="583"/>
                  </a:lnTo>
                  <a:lnTo>
                    <a:pt x="2468" y="571"/>
                  </a:lnTo>
                  <a:lnTo>
                    <a:pt x="2462" y="559"/>
                  </a:lnTo>
                  <a:lnTo>
                    <a:pt x="2455" y="548"/>
                  </a:lnTo>
                  <a:lnTo>
                    <a:pt x="2447" y="537"/>
                  </a:lnTo>
                  <a:lnTo>
                    <a:pt x="2439" y="527"/>
                  </a:lnTo>
                  <a:lnTo>
                    <a:pt x="2430" y="518"/>
                  </a:lnTo>
                  <a:lnTo>
                    <a:pt x="2420" y="510"/>
                  </a:lnTo>
                  <a:lnTo>
                    <a:pt x="2410" y="503"/>
                  </a:lnTo>
                  <a:lnTo>
                    <a:pt x="2400" y="497"/>
                  </a:lnTo>
                  <a:lnTo>
                    <a:pt x="2389" y="493"/>
                  </a:lnTo>
                  <a:close/>
                  <a:moveTo>
                    <a:pt x="1071" y="1407"/>
                  </a:moveTo>
                  <a:lnTo>
                    <a:pt x="1050" y="1406"/>
                  </a:lnTo>
                  <a:lnTo>
                    <a:pt x="1030" y="1402"/>
                  </a:lnTo>
                  <a:lnTo>
                    <a:pt x="1013" y="1396"/>
                  </a:lnTo>
                  <a:lnTo>
                    <a:pt x="999" y="1387"/>
                  </a:lnTo>
                  <a:lnTo>
                    <a:pt x="987" y="1377"/>
                  </a:lnTo>
                  <a:lnTo>
                    <a:pt x="977" y="1363"/>
                  </a:lnTo>
                  <a:lnTo>
                    <a:pt x="968" y="1349"/>
                  </a:lnTo>
                  <a:lnTo>
                    <a:pt x="962" y="1333"/>
                  </a:lnTo>
                  <a:lnTo>
                    <a:pt x="957" y="1316"/>
                  </a:lnTo>
                  <a:lnTo>
                    <a:pt x="954" y="1297"/>
                  </a:lnTo>
                  <a:lnTo>
                    <a:pt x="952" y="1277"/>
                  </a:lnTo>
                  <a:lnTo>
                    <a:pt x="953" y="1255"/>
                  </a:lnTo>
                  <a:lnTo>
                    <a:pt x="954" y="1232"/>
                  </a:lnTo>
                  <a:lnTo>
                    <a:pt x="957" y="1209"/>
                  </a:lnTo>
                  <a:lnTo>
                    <a:pt x="961" y="1185"/>
                  </a:lnTo>
                  <a:lnTo>
                    <a:pt x="966" y="1160"/>
                  </a:lnTo>
                  <a:lnTo>
                    <a:pt x="973" y="1135"/>
                  </a:lnTo>
                  <a:lnTo>
                    <a:pt x="981" y="1109"/>
                  </a:lnTo>
                  <a:lnTo>
                    <a:pt x="989" y="1082"/>
                  </a:lnTo>
                  <a:lnTo>
                    <a:pt x="999" y="1057"/>
                  </a:lnTo>
                  <a:lnTo>
                    <a:pt x="1009" y="1031"/>
                  </a:lnTo>
                  <a:lnTo>
                    <a:pt x="1020" y="1005"/>
                  </a:lnTo>
                  <a:lnTo>
                    <a:pt x="1031" y="980"/>
                  </a:lnTo>
                  <a:lnTo>
                    <a:pt x="1044" y="954"/>
                  </a:lnTo>
                  <a:lnTo>
                    <a:pt x="1057" y="930"/>
                  </a:lnTo>
                  <a:lnTo>
                    <a:pt x="1071" y="906"/>
                  </a:lnTo>
                  <a:lnTo>
                    <a:pt x="1084" y="884"/>
                  </a:lnTo>
                  <a:lnTo>
                    <a:pt x="1098" y="862"/>
                  </a:lnTo>
                  <a:lnTo>
                    <a:pt x="1112" y="841"/>
                  </a:lnTo>
                  <a:lnTo>
                    <a:pt x="1126" y="821"/>
                  </a:lnTo>
                  <a:lnTo>
                    <a:pt x="1140" y="803"/>
                  </a:lnTo>
                  <a:lnTo>
                    <a:pt x="1155" y="787"/>
                  </a:lnTo>
                  <a:lnTo>
                    <a:pt x="1184" y="803"/>
                  </a:lnTo>
                  <a:lnTo>
                    <a:pt x="1209" y="821"/>
                  </a:lnTo>
                  <a:lnTo>
                    <a:pt x="1232" y="841"/>
                  </a:lnTo>
                  <a:lnTo>
                    <a:pt x="1252" y="861"/>
                  </a:lnTo>
                  <a:lnTo>
                    <a:pt x="1270" y="883"/>
                  </a:lnTo>
                  <a:lnTo>
                    <a:pt x="1284" y="905"/>
                  </a:lnTo>
                  <a:lnTo>
                    <a:pt x="1296" y="929"/>
                  </a:lnTo>
                  <a:lnTo>
                    <a:pt x="1306" y="953"/>
                  </a:lnTo>
                  <a:lnTo>
                    <a:pt x="1313" y="979"/>
                  </a:lnTo>
                  <a:lnTo>
                    <a:pt x="1318" y="1004"/>
                  </a:lnTo>
                  <a:lnTo>
                    <a:pt x="1321" y="1029"/>
                  </a:lnTo>
                  <a:lnTo>
                    <a:pt x="1322" y="1055"/>
                  </a:lnTo>
                  <a:lnTo>
                    <a:pt x="1321" y="1081"/>
                  </a:lnTo>
                  <a:lnTo>
                    <a:pt x="1319" y="1108"/>
                  </a:lnTo>
                  <a:lnTo>
                    <a:pt x="1314" y="1133"/>
                  </a:lnTo>
                  <a:lnTo>
                    <a:pt x="1308" y="1159"/>
                  </a:lnTo>
                  <a:lnTo>
                    <a:pt x="1300" y="1183"/>
                  </a:lnTo>
                  <a:lnTo>
                    <a:pt x="1291" y="1207"/>
                  </a:lnTo>
                  <a:lnTo>
                    <a:pt x="1281" y="1231"/>
                  </a:lnTo>
                  <a:lnTo>
                    <a:pt x="1270" y="1254"/>
                  </a:lnTo>
                  <a:lnTo>
                    <a:pt x="1256" y="1276"/>
                  </a:lnTo>
                  <a:lnTo>
                    <a:pt x="1242" y="1296"/>
                  </a:lnTo>
                  <a:lnTo>
                    <a:pt x="1228" y="1315"/>
                  </a:lnTo>
                  <a:lnTo>
                    <a:pt x="1212" y="1333"/>
                  </a:lnTo>
                  <a:lnTo>
                    <a:pt x="1196" y="1349"/>
                  </a:lnTo>
                  <a:lnTo>
                    <a:pt x="1180" y="1363"/>
                  </a:lnTo>
                  <a:lnTo>
                    <a:pt x="1162" y="1377"/>
                  </a:lnTo>
                  <a:lnTo>
                    <a:pt x="1144" y="1387"/>
                  </a:lnTo>
                  <a:lnTo>
                    <a:pt x="1126" y="1396"/>
                  </a:lnTo>
                  <a:lnTo>
                    <a:pt x="1107" y="1402"/>
                  </a:lnTo>
                  <a:lnTo>
                    <a:pt x="1089" y="1406"/>
                  </a:lnTo>
                  <a:lnTo>
                    <a:pt x="1071" y="1407"/>
                  </a:lnTo>
                  <a:close/>
                </a:path>
              </a:pathLst>
            </a:custGeom>
            <a:grpFill/>
            <a:ln w="9525">
              <a:noFill/>
              <a:round/>
              <a:headEnd/>
              <a:tailEnd/>
            </a:ln>
          </p:spPr>
          <p:txBody>
            <a:bodyPr/>
            <a:lstStyle/>
            <a:p>
              <a:pPr defTabSz="913305" fontAlgn="base">
                <a:spcBef>
                  <a:spcPct val="0"/>
                </a:spcBef>
                <a:spcAft>
                  <a:spcPct val="0"/>
                </a:spcAft>
                <a:defRPr/>
              </a:pPr>
              <a:endParaRPr lang="en-US" dirty="0">
                <a:solidFill>
                  <a:srgbClr val="000000"/>
                </a:solidFill>
                <a:effectLst>
                  <a:outerShdw blurRad="50800" dist="38100" dir="2700000" algn="tl" rotWithShape="0">
                    <a:prstClr val="black">
                      <a:alpha val="40000"/>
                    </a:prstClr>
                  </a:outerShdw>
                </a:effectLst>
                <a:cs typeface="Arial" charset="0"/>
              </a:endParaRPr>
            </a:p>
          </p:txBody>
        </p:sp>
        <p:sp>
          <p:nvSpPr>
            <p:cNvPr id="13" name="Freeform 20"/>
            <p:cNvSpPr>
              <a:spLocks noEditPoints="1"/>
            </p:cNvSpPr>
            <p:nvPr/>
          </p:nvSpPr>
          <p:spPr bwMode="black">
            <a:xfrm>
              <a:off x="2582580" y="3889971"/>
              <a:ext cx="228694" cy="133045"/>
            </a:xfrm>
            <a:custGeom>
              <a:avLst/>
              <a:gdLst/>
              <a:ahLst/>
              <a:cxnLst>
                <a:cxn ang="0">
                  <a:pos x="1821" y="229"/>
                </a:cxn>
                <a:cxn ang="0">
                  <a:pos x="1857" y="197"/>
                </a:cxn>
                <a:cxn ang="0">
                  <a:pos x="1848" y="120"/>
                </a:cxn>
                <a:cxn ang="0">
                  <a:pos x="1803" y="40"/>
                </a:cxn>
                <a:cxn ang="0">
                  <a:pos x="1730" y="1"/>
                </a:cxn>
                <a:cxn ang="0">
                  <a:pos x="1653" y="21"/>
                </a:cxn>
                <a:cxn ang="0">
                  <a:pos x="1565" y="121"/>
                </a:cxn>
                <a:cxn ang="0">
                  <a:pos x="1455" y="323"/>
                </a:cxn>
                <a:cxn ang="0">
                  <a:pos x="1266" y="711"/>
                </a:cxn>
                <a:cxn ang="0">
                  <a:pos x="1323" y="464"/>
                </a:cxn>
                <a:cxn ang="0">
                  <a:pos x="1355" y="290"/>
                </a:cxn>
                <a:cxn ang="0">
                  <a:pos x="1334" y="236"/>
                </a:cxn>
                <a:cxn ang="0">
                  <a:pos x="1291" y="213"/>
                </a:cxn>
                <a:cxn ang="0">
                  <a:pos x="1242" y="221"/>
                </a:cxn>
                <a:cxn ang="0">
                  <a:pos x="1204" y="261"/>
                </a:cxn>
                <a:cxn ang="0">
                  <a:pos x="1067" y="541"/>
                </a:cxn>
                <a:cxn ang="0">
                  <a:pos x="812" y="804"/>
                </a:cxn>
                <a:cxn ang="0">
                  <a:pos x="540" y="938"/>
                </a:cxn>
                <a:cxn ang="0">
                  <a:pos x="327" y="935"/>
                </a:cxn>
                <a:cxn ang="0">
                  <a:pos x="287" y="815"/>
                </a:cxn>
                <a:cxn ang="0">
                  <a:pos x="525" y="738"/>
                </a:cxn>
                <a:cxn ang="0">
                  <a:pos x="732" y="585"/>
                </a:cxn>
                <a:cxn ang="0">
                  <a:pos x="861" y="396"/>
                </a:cxn>
                <a:cxn ang="0">
                  <a:pos x="870" y="211"/>
                </a:cxn>
                <a:cxn ang="0">
                  <a:pos x="755" y="104"/>
                </a:cxn>
                <a:cxn ang="0">
                  <a:pos x="587" y="117"/>
                </a:cxn>
                <a:cxn ang="0">
                  <a:pos x="393" y="226"/>
                </a:cxn>
                <a:cxn ang="0">
                  <a:pos x="218" y="421"/>
                </a:cxn>
                <a:cxn ang="0">
                  <a:pos x="102" y="692"/>
                </a:cxn>
                <a:cxn ang="0">
                  <a:pos x="33" y="695"/>
                </a:cxn>
                <a:cxn ang="0">
                  <a:pos x="2" y="723"/>
                </a:cxn>
                <a:cxn ang="0">
                  <a:pos x="9" y="762"/>
                </a:cxn>
                <a:cxn ang="0">
                  <a:pos x="53" y="795"/>
                </a:cxn>
                <a:cxn ang="0">
                  <a:pos x="118" y="923"/>
                </a:cxn>
                <a:cxn ang="0">
                  <a:pos x="280" y="1068"/>
                </a:cxn>
                <a:cxn ang="0">
                  <a:pos x="541" y="1061"/>
                </a:cxn>
                <a:cxn ang="0">
                  <a:pos x="831" y="930"/>
                </a:cxn>
                <a:cxn ang="0">
                  <a:pos x="1085" y="703"/>
                </a:cxn>
                <a:cxn ang="0">
                  <a:pos x="1099" y="879"/>
                </a:cxn>
                <a:cxn ang="0">
                  <a:pos x="1115" y="979"/>
                </a:cxn>
                <a:cxn ang="0">
                  <a:pos x="1153" y="1039"/>
                </a:cxn>
                <a:cxn ang="0">
                  <a:pos x="1207" y="1063"/>
                </a:cxn>
                <a:cxn ang="0">
                  <a:pos x="1265" y="1044"/>
                </a:cxn>
                <a:cxn ang="0">
                  <a:pos x="1318" y="968"/>
                </a:cxn>
                <a:cxn ang="0">
                  <a:pos x="1470" y="592"/>
                </a:cxn>
                <a:cxn ang="0">
                  <a:pos x="1609" y="307"/>
                </a:cxn>
                <a:cxn ang="0">
                  <a:pos x="1706" y="185"/>
                </a:cxn>
                <a:cxn ang="0">
                  <a:pos x="719" y="291"/>
                </a:cxn>
                <a:cxn ang="0">
                  <a:pos x="701" y="407"/>
                </a:cxn>
                <a:cxn ang="0">
                  <a:pos x="597" y="531"/>
                </a:cxn>
                <a:cxn ang="0">
                  <a:pos x="449" y="635"/>
                </a:cxn>
                <a:cxn ang="0">
                  <a:pos x="301" y="689"/>
                </a:cxn>
                <a:cxn ang="0">
                  <a:pos x="302" y="599"/>
                </a:cxn>
                <a:cxn ang="0">
                  <a:pos x="398" y="452"/>
                </a:cxn>
                <a:cxn ang="0">
                  <a:pos x="518" y="322"/>
                </a:cxn>
                <a:cxn ang="0">
                  <a:pos x="632" y="250"/>
                </a:cxn>
              </a:cxnLst>
              <a:rect l="0" t="0" r="r" b="b"/>
              <a:pathLst>
                <a:path w="1859" h="1082">
                  <a:moveTo>
                    <a:pt x="1747" y="185"/>
                  </a:moveTo>
                  <a:lnTo>
                    <a:pt x="1763" y="198"/>
                  </a:lnTo>
                  <a:lnTo>
                    <a:pt x="1777" y="210"/>
                  </a:lnTo>
                  <a:lnTo>
                    <a:pt x="1789" y="218"/>
                  </a:lnTo>
                  <a:lnTo>
                    <a:pt x="1801" y="223"/>
                  </a:lnTo>
                  <a:lnTo>
                    <a:pt x="1811" y="227"/>
                  </a:lnTo>
                  <a:lnTo>
                    <a:pt x="1821" y="229"/>
                  </a:lnTo>
                  <a:lnTo>
                    <a:pt x="1829" y="229"/>
                  </a:lnTo>
                  <a:lnTo>
                    <a:pt x="1836" y="227"/>
                  </a:lnTo>
                  <a:lnTo>
                    <a:pt x="1842" y="224"/>
                  </a:lnTo>
                  <a:lnTo>
                    <a:pt x="1847" y="219"/>
                  </a:lnTo>
                  <a:lnTo>
                    <a:pt x="1851" y="213"/>
                  </a:lnTo>
                  <a:lnTo>
                    <a:pt x="1855" y="206"/>
                  </a:lnTo>
                  <a:lnTo>
                    <a:pt x="1857" y="197"/>
                  </a:lnTo>
                  <a:lnTo>
                    <a:pt x="1858" y="188"/>
                  </a:lnTo>
                  <a:lnTo>
                    <a:pt x="1859" y="178"/>
                  </a:lnTo>
                  <a:lnTo>
                    <a:pt x="1858" y="167"/>
                  </a:lnTo>
                  <a:lnTo>
                    <a:pt x="1857" y="156"/>
                  </a:lnTo>
                  <a:lnTo>
                    <a:pt x="1855" y="144"/>
                  </a:lnTo>
                  <a:lnTo>
                    <a:pt x="1852" y="132"/>
                  </a:lnTo>
                  <a:lnTo>
                    <a:pt x="1848" y="120"/>
                  </a:lnTo>
                  <a:lnTo>
                    <a:pt x="1844" y="108"/>
                  </a:lnTo>
                  <a:lnTo>
                    <a:pt x="1839" y="96"/>
                  </a:lnTo>
                  <a:lnTo>
                    <a:pt x="1833" y="84"/>
                  </a:lnTo>
                  <a:lnTo>
                    <a:pt x="1827" y="73"/>
                  </a:lnTo>
                  <a:lnTo>
                    <a:pt x="1820" y="60"/>
                  </a:lnTo>
                  <a:lnTo>
                    <a:pt x="1812" y="50"/>
                  </a:lnTo>
                  <a:lnTo>
                    <a:pt x="1803" y="40"/>
                  </a:lnTo>
                  <a:lnTo>
                    <a:pt x="1795" y="31"/>
                  </a:lnTo>
                  <a:lnTo>
                    <a:pt x="1785" y="23"/>
                  </a:lnTo>
                  <a:lnTo>
                    <a:pt x="1775" y="16"/>
                  </a:lnTo>
                  <a:lnTo>
                    <a:pt x="1765" y="10"/>
                  </a:lnTo>
                  <a:lnTo>
                    <a:pt x="1754" y="6"/>
                  </a:lnTo>
                  <a:lnTo>
                    <a:pt x="1741" y="3"/>
                  </a:lnTo>
                  <a:lnTo>
                    <a:pt x="1730" y="1"/>
                  </a:lnTo>
                  <a:lnTo>
                    <a:pt x="1719" y="0"/>
                  </a:lnTo>
                  <a:lnTo>
                    <a:pt x="1708" y="0"/>
                  </a:lnTo>
                  <a:lnTo>
                    <a:pt x="1697" y="1"/>
                  </a:lnTo>
                  <a:lnTo>
                    <a:pt x="1686" y="4"/>
                  </a:lnTo>
                  <a:lnTo>
                    <a:pt x="1675" y="8"/>
                  </a:lnTo>
                  <a:lnTo>
                    <a:pt x="1664" y="14"/>
                  </a:lnTo>
                  <a:lnTo>
                    <a:pt x="1653" y="21"/>
                  </a:lnTo>
                  <a:lnTo>
                    <a:pt x="1640" y="30"/>
                  </a:lnTo>
                  <a:lnTo>
                    <a:pt x="1628" y="40"/>
                  </a:lnTo>
                  <a:lnTo>
                    <a:pt x="1616" y="52"/>
                  </a:lnTo>
                  <a:lnTo>
                    <a:pt x="1604" y="67"/>
                  </a:lnTo>
                  <a:lnTo>
                    <a:pt x="1591" y="83"/>
                  </a:lnTo>
                  <a:lnTo>
                    <a:pt x="1578" y="101"/>
                  </a:lnTo>
                  <a:lnTo>
                    <a:pt x="1565" y="121"/>
                  </a:lnTo>
                  <a:lnTo>
                    <a:pt x="1551" y="143"/>
                  </a:lnTo>
                  <a:lnTo>
                    <a:pt x="1537" y="167"/>
                  </a:lnTo>
                  <a:lnTo>
                    <a:pt x="1521" y="193"/>
                  </a:lnTo>
                  <a:lnTo>
                    <a:pt x="1505" y="223"/>
                  </a:lnTo>
                  <a:lnTo>
                    <a:pt x="1489" y="253"/>
                  </a:lnTo>
                  <a:lnTo>
                    <a:pt x="1473" y="287"/>
                  </a:lnTo>
                  <a:lnTo>
                    <a:pt x="1455" y="323"/>
                  </a:lnTo>
                  <a:lnTo>
                    <a:pt x="1438" y="362"/>
                  </a:lnTo>
                  <a:lnTo>
                    <a:pt x="1398" y="447"/>
                  </a:lnTo>
                  <a:lnTo>
                    <a:pt x="1357" y="544"/>
                  </a:lnTo>
                  <a:lnTo>
                    <a:pt x="1312" y="652"/>
                  </a:lnTo>
                  <a:lnTo>
                    <a:pt x="1262" y="773"/>
                  </a:lnTo>
                  <a:lnTo>
                    <a:pt x="1263" y="742"/>
                  </a:lnTo>
                  <a:lnTo>
                    <a:pt x="1266" y="711"/>
                  </a:lnTo>
                  <a:lnTo>
                    <a:pt x="1270" y="680"/>
                  </a:lnTo>
                  <a:lnTo>
                    <a:pt x="1275" y="649"/>
                  </a:lnTo>
                  <a:lnTo>
                    <a:pt x="1282" y="616"/>
                  </a:lnTo>
                  <a:lnTo>
                    <a:pt x="1289" y="585"/>
                  </a:lnTo>
                  <a:lnTo>
                    <a:pt x="1297" y="554"/>
                  </a:lnTo>
                  <a:lnTo>
                    <a:pt x="1305" y="524"/>
                  </a:lnTo>
                  <a:lnTo>
                    <a:pt x="1323" y="464"/>
                  </a:lnTo>
                  <a:lnTo>
                    <a:pt x="1338" y="408"/>
                  </a:lnTo>
                  <a:lnTo>
                    <a:pt x="1344" y="382"/>
                  </a:lnTo>
                  <a:lnTo>
                    <a:pt x="1349" y="357"/>
                  </a:lnTo>
                  <a:lnTo>
                    <a:pt x="1353" y="333"/>
                  </a:lnTo>
                  <a:lnTo>
                    <a:pt x="1355" y="311"/>
                  </a:lnTo>
                  <a:lnTo>
                    <a:pt x="1355" y="300"/>
                  </a:lnTo>
                  <a:lnTo>
                    <a:pt x="1355" y="290"/>
                  </a:lnTo>
                  <a:lnTo>
                    <a:pt x="1354" y="280"/>
                  </a:lnTo>
                  <a:lnTo>
                    <a:pt x="1352" y="271"/>
                  </a:lnTo>
                  <a:lnTo>
                    <a:pt x="1350" y="263"/>
                  </a:lnTo>
                  <a:lnTo>
                    <a:pt x="1347" y="255"/>
                  </a:lnTo>
                  <a:lnTo>
                    <a:pt x="1343" y="248"/>
                  </a:lnTo>
                  <a:lnTo>
                    <a:pt x="1339" y="242"/>
                  </a:lnTo>
                  <a:lnTo>
                    <a:pt x="1334" y="236"/>
                  </a:lnTo>
                  <a:lnTo>
                    <a:pt x="1329" y="231"/>
                  </a:lnTo>
                  <a:lnTo>
                    <a:pt x="1324" y="226"/>
                  </a:lnTo>
                  <a:lnTo>
                    <a:pt x="1318" y="222"/>
                  </a:lnTo>
                  <a:lnTo>
                    <a:pt x="1312" y="219"/>
                  </a:lnTo>
                  <a:lnTo>
                    <a:pt x="1304" y="216"/>
                  </a:lnTo>
                  <a:lnTo>
                    <a:pt x="1298" y="214"/>
                  </a:lnTo>
                  <a:lnTo>
                    <a:pt x="1291" y="213"/>
                  </a:lnTo>
                  <a:lnTo>
                    <a:pt x="1284" y="212"/>
                  </a:lnTo>
                  <a:lnTo>
                    <a:pt x="1277" y="212"/>
                  </a:lnTo>
                  <a:lnTo>
                    <a:pt x="1270" y="213"/>
                  </a:lnTo>
                  <a:lnTo>
                    <a:pt x="1263" y="214"/>
                  </a:lnTo>
                  <a:lnTo>
                    <a:pt x="1256" y="216"/>
                  </a:lnTo>
                  <a:lnTo>
                    <a:pt x="1249" y="218"/>
                  </a:lnTo>
                  <a:lnTo>
                    <a:pt x="1242" y="221"/>
                  </a:lnTo>
                  <a:lnTo>
                    <a:pt x="1236" y="225"/>
                  </a:lnTo>
                  <a:lnTo>
                    <a:pt x="1230" y="229"/>
                  </a:lnTo>
                  <a:lnTo>
                    <a:pt x="1224" y="234"/>
                  </a:lnTo>
                  <a:lnTo>
                    <a:pt x="1218" y="240"/>
                  </a:lnTo>
                  <a:lnTo>
                    <a:pt x="1213" y="246"/>
                  </a:lnTo>
                  <a:lnTo>
                    <a:pt x="1208" y="254"/>
                  </a:lnTo>
                  <a:lnTo>
                    <a:pt x="1204" y="261"/>
                  </a:lnTo>
                  <a:lnTo>
                    <a:pt x="1199" y="269"/>
                  </a:lnTo>
                  <a:lnTo>
                    <a:pt x="1196" y="278"/>
                  </a:lnTo>
                  <a:lnTo>
                    <a:pt x="1175" y="335"/>
                  </a:lnTo>
                  <a:lnTo>
                    <a:pt x="1152" y="391"/>
                  </a:lnTo>
                  <a:lnTo>
                    <a:pt x="1126" y="443"/>
                  </a:lnTo>
                  <a:lnTo>
                    <a:pt x="1098" y="494"/>
                  </a:lnTo>
                  <a:lnTo>
                    <a:pt x="1067" y="541"/>
                  </a:lnTo>
                  <a:lnTo>
                    <a:pt x="1035" y="586"/>
                  </a:lnTo>
                  <a:lnTo>
                    <a:pt x="1001" y="630"/>
                  </a:lnTo>
                  <a:lnTo>
                    <a:pt x="965" y="669"/>
                  </a:lnTo>
                  <a:lnTo>
                    <a:pt x="928" y="707"/>
                  </a:lnTo>
                  <a:lnTo>
                    <a:pt x="890" y="742"/>
                  </a:lnTo>
                  <a:lnTo>
                    <a:pt x="851" y="775"/>
                  </a:lnTo>
                  <a:lnTo>
                    <a:pt x="812" y="804"/>
                  </a:lnTo>
                  <a:lnTo>
                    <a:pt x="773" y="831"/>
                  </a:lnTo>
                  <a:lnTo>
                    <a:pt x="732" y="856"/>
                  </a:lnTo>
                  <a:lnTo>
                    <a:pt x="693" y="877"/>
                  </a:lnTo>
                  <a:lnTo>
                    <a:pt x="654" y="897"/>
                  </a:lnTo>
                  <a:lnTo>
                    <a:pt x="614" y="914"/>
                  </a:lnTo>
                  <a:lnTo>
                    <a:pt x="577" y="927"/>
                  </a:lnTo>
                  <a:lnTo>
                    <a:pt x="540" y="938"/>
                  </a:lnTo>
                  <a:lnTo>
                    <a:pt x="503" y="946"/>
                  </a:lnTo>
                  <a:lnTo>
                    <a:pt x="469" y="951"/>
                  </a:lnTo>
                  <a:lnTo>
                    <a:pt x="437" y="954"/>
                  </a:lnTo>
                  <a:lnTo>
                    <a:pt x="405" y="953"/>
                  </a:lnTo>
                  <a:lnTo>
                    <a:pt x="377" y="950"/>
                  </a:lnTo>
                  <a:lnTo>
                    <a:pt x="351" y="944"/>
                  </a:lnTo>
                  <a:lnTo>
                    <a:pt x="327" y="935"/>
                  </a:lnTo>
                  <a:lnTo>
                    <a:pt x="306" y="923"/>
                  </a:lnTo>
                  <a:lnTo>
                    <a:pt x="288" y="908"/>
                  </a:lnTo>
                  <a:lnTo>
                    <a:pt x="274" y="889"/>
                  </a:lnTo>
                  <a:lnTo>
                    <a:pt x="263" y="868"/>
                  </a:lnTo>
                  <a:lnTo>
                    <a:pt x="256" y="844"/>
                  </a:lnTo>
                  <a:lnTo>
                    <a:pt x="253" y="817"/>
                  </a:lnTo>
                  <a:lnTo>
                    <a:pt x="287" y="815"/>
                  </a:lnTo>
                  <a:lnTo>
                    <a:pt x="322" y="810"/>
                  </a:lnTo>
                  <a:lnTo>
                    <a:pt x="356" y="803"/>
                  </a:lnTo>
                  <a:lnTo>
                    <a:pt x="390" y="794"/>
                  </a:lnTo>
                  <a:lnTo>
                    <a:pt x="424" y="783"/>
                  </a:lnTo>
                  <a:lnTo>
                    <a:pt x="459" y="770"/>
                  </a:lnTo>
                  <a:lnTo>
                    <a:pt x="493" y="755"/>
                  </a:lnTo>
                  <a:lnTo>
                    <a:pt x="525" y="738"/>
                  </a:lnTo>
                  <a:lnTo>
                    <a:pt x="559" y="720"/>
                  </a:lnTo>
                  <a:lnTo>
                    <a:pt x="590" y="701"/>
                  </a:lnTo>
                  <a:lnTo>
                    <a:pt x="621" y="680"/>
                  </a:lnTo>
                  <a:lnTo>
                    <a:pt x="651" y="658"/>
                  </a:lnTo>
                  <a:lnTo>
                    <a:pt x="679" y="635"/>
                  </a:lnTo>
                  <a:lnTo>
                    <a:pt x="706" y="610"/>
                  </a:lnTo>
                  <a:lnTo>
                    <a:pt x="732" y="585"/>
                  </a:lnTo>
                  <a:lnTo>
                    <a:pt x="756" y="559"/>
                  </a:lnTo>
                  <a:lnTo>
                    <a:pt x="779" y="533"/>
                  </a:lnTo>
                  <a:lnTo>
                    <a:pt x="800" y="506"/>
                  </a:lnTo>
                  <a:lnTo>
                    <a:pt x="818" y="478"/>
                  </a:lnTo>
                  <a:lnTo>
                    <a:pt x="835" y="451"/>
                  </a:lnTo>
                  <a:lnTo>
                    <a:pt x="849" y="423"/>
                  </a:lnTo>
                  <a:lnTo>
                    <a:pt x="861" y="396"/>
                  </a:lnTo>
                  <a:lnTo>
                    <a:pt x="871" y="368"/>
                  </a:lnTo>
                  <a:lnTo>
                    <a:pt x="878" y="340"/>
                  </a:lnTo>
                  <a:lnTo>
                    <a:pt x="883" y="313"/>
                  </a:lnTo>
                  <a:lnTo>
                    <a:pt x="884" y="287"/>
                  </a:lnTo>
                  <a:lnTo>
                    <a:pt x="882" y="261"/>
                  </a:lnTo>
                  <a:lnTo>
                    <a:pt x="878" y="236"/>
                  </a:lnTo>
                  <a:lnTo>
                    <a:pt x="870" y="211"/>
                  </a:lnTo>
                  <a:lnTo>
                    <a:pt x="858" y="187"/>
                  </a:lnTo>
                  <a:lnTo>
                    <a:pt x="843" y="164"/>
                  </a:lnTo>
                  <a:lnTo>
                    <a:pt x="825" y="143"/>
                  </a:lnTo>
                  <a:lnTo>
                    <a:pt x="810" y="130"/>
                  </a:lnTo>
                  <a:lnTo>
                    <a:pt x="794" y="119"/>
                  </a:lnTo>
                  <a:lnTo>
                    <a:pt x="776" y="110"/>
                  </a:lnTo>
                  <a:lnTo>
                    <a:pt x="755" y="104"/>
                  </a:lnTo>
                  <a:lnTo>
                    <a:pt x="734" y="99"/>
                  </a:lnTo>
                  <a:lnTo>
                    <a:pt x="712" y="97"/>
                  </a:lnTo>
                  <a:lnTo>
                    <a:pt x="689" y="97"/>
                  </a:lnTo>
                  <a:lnTo>
                    <a:pt x="665" y="99"/>
                  </a:lnTo>
                  <a:lnTo>
                    <a:pt x="639" y="103"/>
                  </a:lnTo>
                  <a:lnTo>
                    <a:pt x="613" y="109"/>
                  </a:lnTo>
                  <a:lnTo>
                    <a:pt x="587" y="117"/>
                  </a:lnTo>
                  <a:lnTo>
                    <a:pt x="560" y="127"/>
                  </a:lnTo>
                  <a:lnTo>
                    <a:pt x="532" y="139"/>
                  </a:lnTo>
                  <a:lnTo>
                    <a:pt x="504" y="152"/>
                  </a:lnTo>
                  <a:lnTo>
                    <a:pt x="477" y="168"/>
                  </a:lnTo>
                  <a:lnTo>
                    <a:pt x="449" y="185"/>
                  </a:lnTo>
                  <a:lnTo>
                    <a:pt x="421" y="205"/>
                  </a:lnTo>
                  <a:lnTo>
                    <a:pt x="393" y="226"/>
                  </a:lnTo>
                  <a:lnTo>
                    <a:pt x="367" y="249"/>
                  </a:lnTo>
                  <a:lnTo>
                    <a:pt x="340" y="274"/>
                  </a:lnTo>
                  <a:lnTo>
                    <a:pt x="313" y="300"/>
                  </a:lnTo>
                  <a:lnTo>
                    <a:pt x="288" y="327"/>
                  </a:lnTo>
                  <a:lnTo>
                    <a:pt x="264" y="358"/>
                  </a:lnTo>
                  <a:lnTo>
                    <a:pt x="241" y="389"/>
                  </a:lnTo>
                  <a:lnTo>
                    <a:pt x="218" y="421"/>
                  </a:lnTo>
                  <a:lnTo>
                    <a:pt x="196" y="455"/>
                  </a:lnTo>
                  <a:lnTo>
                    <a:pt x="177" y="492"/>
                  </a:lnTo>
                  <a:lnTo>
                    <a:pt x="158" y="529"/>
                  </a:lnTo>
                  <a:lnTo>
                    <a:pt x="142" y="567"/>
                  </a:lnTo>
                  <a:lnTo>
                    <a:pt x="127" y="607"/>
                  </a:lnTo>
                  <a:lnTo>
                    <a:pt x="113" y="649"/>
                  </a:lnTo>
                  <a:lnTo>
                    <a:pt x="102" y="692"/>
                  </a:lnTo>
                  <a:lnTo>
                    <a:pt x="89" y="690"/>
                  </a:lnTo>
                  <a:lnTo>
                    <a:pt x="78" y="690"/>
                  </a:lnTo>
                  <a:lnTo>
                    <a:pt x="67" y="689"/>
                  </a:lnTo>
                  <a:lnTo>
                    <a:pt x="57" y="690"/>
                  </a:lnTo>
                  <a:lnTo>
                    <a:pt x="48" y="691"/>
                  </a:lnTo>
                  <a:lnTo>
                    <a:pt x="40" y="693"/>
                  </a:lnTo>
                  <a:lnTo>
                    <a:pt x="33" y="695"/>
                  </a:lnTo>
                  <a:lnTo>
                    <a:pt x="26" y="698"/>
                  </a:lnTo>
                  <a:lnTo>
                    <a:pt x="20" y="702"/>
                  </a:lnTo>
                  <a:lnTo>
                    <a:pt x="15" y="705"/>
                  </a:lnTo>
                  <a:lnTo>
                    <a:pt x="11" y="709"/>
                  </a:lnTo>
                  <a:lnTo>
                    <a:pt x="7" y="714"/>
                  </a:lnTo>
                  <a:lnTo>
                    <a:pt x="4" y="718"/>
                  </a:lnTo>
                  <a:lnTo>
                    <a:pt x="2" y="723"/>
                  </a:lnTo>
                  <a:lnTo>
                    <a:pt x="1" y="728"/>
                  </a:lnTo>
                  <a:lnTo>
                    <a:pt x="0" y="734"/>
                  </a:lnTo>
                  <a:lnTo>
                    <a:pt x="1" y="739"/>
                  </a:lnTo>
                  <a:lnTo>
                    <a:pt x="2" y="745"/>
                  </a:lnTo>
                  <a:lnTo>
                    <a:pt x="3" y="750"/>
                  </a:lnTo>
                  <a:lnTo>
                    <a:pt x="6" y="756"/>
                  </a:lnTo>
                  <a:lnTo>
                    <a:pt x="9" y="762"/>
                  </a:lnTo>
                  <a:lnTo>
                    <a:pt x="13" y="767"/>
                  </a:lnTo>
                  <a:lnTo>
                    <a:pt x="18" y="773"/>
                  </a:lnTo>
                  <a:lnTo>
                    <a:pt x="23" y="778"/>
                  </a:lnTo>
                  <a:lnTo>
                    <a:pt x="29" y="783"/>
                  </a:lnTo>
                  <a:lnTo>
                    <a:pt x="36" y="787"/>
                  </a:lnTo>
                  <a:lnTo>
                    <a:pt x="44" y="791"/>
                  </a:lnTo>
                  <a:lnTo>
                    <a:pt x="53" y="795"/>
                  </a:lnTo>
                  <a:lnTo>
                    <a:pt x="62" y="799"/>
                  </a:lnTo>
                  <a:lnTo>
                    <a:pt x="72" y="802"/>
                  </a:lnTo>
                  <a:lnTo>
                    <a:pt x="82" y="805"/>
                  </a:lnTo>
                  <a:lnTo>
                    <a:pt x="95" y="807"/>
                  </a:lnTo>
                  <a:lnTo>
                    <a:pt x="99" y="849"/>
                  </a:lnTo>
                  <a:lnTo>
                    <a:pt x="107" y="887"/>
                  </a:lnTo>
                  <a:lnTo>
                    <a:pt x="118" y="923"/>
                  </a:lnTo>
                  <a:lnTo>
                    <a:pt x="133" y="954"/>
                  </a:lnTo>
                  <a:lnTo>
                    <a:pt x="150" y="981"/>
                  </a:lnTo>
                  <a:lnTo>
                    <a:pt x="171" y="1005"/>
                  </a:lnTo>
                  <a:lnTo>
                    <a:pt x="195" y="1025"/>
                  </a:lnTo>
                  <a:lnTo>
                    <a:pt x="222" y="1043"/>
                  </a:lnTo>
                  <a:lnTo>
                    <a:pt x="250" y="1057"/>
                  </a:lnTo>
                  <a:lnTo>
                    <a:pt x="280" y="1068"/>
                  </a:lnTo>
                  <a:lnTo>
                    <a:pt x="313" y="1076"/>
                  </a:lnTo>
                  <a:lnTo>
                    <a:pt x="348" y="1080"/>
                  </a:lnTo>
                  <a:lnTo>
                    <a:pt x="384" y="1082"/>
                  </a:lnTo>
                  <a:lnTo>
                    <a:pt x="421" y="1081"/>
                  </a:lnTo>
                  <a:lnTo>
                    <a:pt x="460" y="1077"/>
                  </a:lnTo>
                  <a:lnTo>
                    <a:pt x="500" y="1070"/>
                  </a:lnTo>
                  <a:lnTo>
                    <a:pt x="541" y="1061"/>
                  </a:lnTo>
                  <a:lnTo>
                    <a:pt x="582" y="1049"/>
                  </a:lnTo>
                  <a:lnTo>
                    <a:pt x="623" y="1035"/>
                  </a:lnTo>
                  <a:lnTo>
                    <a:pt x="665" y="1018"/>
                  </a:lnTo>
                  <a:lnTo>
                    <a:pt x="707" y="999"/>
                  </a:lnTo>
                  <a:lnTo>
                    <a:pt x="748" y="978"/>
                  </a:lnTo>
                  <a:lnTo>
                    <a:pt x="790" y="955"/>
                  </a:lnTo>
                  <a:lnTo>
                    <a:pt x="831" y="930"/>
                  </a:lnTo>
                  <a:lnTo>
                    <a:pt x="871" y="903"/>
                  </a:lnTo>
                  <a:lnTo>
                    <a:pt x="910" y="873"/>
                  </a:lnTo>
                  <a:lnTo>
                    <a:pt x="948" y="842"/>
                  </a:lnTo>
                  <a:lnTo>
                    <a:pt x="985" y="810"/>
                  </a:lnTo>
                  <a:lnTo>
                    <a:pt x="1020" y="776"/>
                  </a:lnTo>
                  <a:lnTo>
                    <a:pt x="1053" y="740"/>
                  </a:lnTo>
                  <a:lnTo>
                    <a:pt x="1085" y="703"/>
                  </a:lnTo>
                  <a:lnTo>
                    <a:pt x="1115" y="665"/>
                  </a:lnTo>
                  <a:lnTo>
                    <a:pt x="1109" y="700"/>
                  </a:lnTo>
                  <a:lnTo>
                    <a:pt x="1105" y="736"/>
                  </a:lnTo>
                  <a:lnTo>
                    <a:pt x="1101" y="773"/>
                  </a:lnTo>
                  <a:lnTo>
                    <a:pt x="1099" y="809"/>
                  </a:lnTo>
                  <a:lnTo>
                    <a:pt x="1098" y="844"/>
                  </a:lnTo>
                  <a:lnTo>
                    <a:pt x="1099" y="879"/>
                  </a:lnTo>
                  <a:lnTo>
                    <a:pt x="1100" y="897"/>
                  </a:lnTo>
                  <a:lnTo>
                    <a:pt x="1101" y="913"/>
                  </a:lnTo>
                  <a:lnTo>
                    <a:pt x="1103" y="930"/>
                  </a:lnTo>
                  <a:lnTo>
                    <a:pt x="1106" y="946"/>
                  </a:lnTo>
                  <a:lnTo>
                    <a:pt x="1108" y="957"/>
                  </a:lnTo>
                  <a:lnTo>
                    <a:pt x="1111" y="968"/>
                  </a:lnTo>
                  <a:lnTo>
                    <a:pt x="1115" y="979"/>
                  </a:lnTo>
                  <a:lnTo>
                    <a:pt x="1119" y="989"/>
                  </a:lnTo>
                  <a:lnTo>
                    <a:pt x="1123" y="999"/>
                  </a:lnTo>
                  <a:lnTo>
                    <a:pt x="1128" y="1008"/>
                  </a:lnTo>
                  <a:lnTo>
                    <a:pt x="1134" y="1016"/>
                  </a:lnTo>
                  <a:lnTo>
                    <a:pt x="1140" y="1024"/>
                  </a:lnTo>
                  <a:lnTo>
                    <a:pt x="1146" y="1031"/>
                  </a:lnTo>
                  <a:lnTo>
                    <a:pt x="1153" y="1039"/>
                  </a:lnTo>
                  <a:lnTo>
                    <a:pt x="1159" y="1045"/>
                  </a:lnTo>
                  <a:lnTo>
                    <a:pt x="1167" y="1050"/>
                  </a:lnTo>
                  <a:lnTo>
                    <a:pt x="1174" y="1054"/>
                  </a:lnTo>
                  <a:lnTo>
                    <a:pt x="1182" y="1058"/>
                  </a:lnTo>
                  <a:lnTo>
                    <a:pt x="1190" y="1060"/>
                  </a:lnTo>
                  <a:lnTo>
                    <a:pt x="1198" y="1062"/>
                  </a:lnTo>
                  <a:lnTo>
                    <a:pt x="1207" y="1063"/>
                  </a:lnTo>
                  <a:lnTo>
                    <a:pt x="1215" y="1063"/>
                  </a:lnTo>
                  <a:lnTo>
                    <a:pt x="1223" y="1063"/>
                  </a:lnTo>
                  <a:lnTo>
                    <a:pt x="1232" y="1061"/>
                  </a:lnTo>
                  <a:lnTo>
                    <a:pt x="1240" y="1058"/>
                  </a:lnTo>
                  <a:lnTo>
                    <a:pt x="1248" y="1054"/>
                  </a:lnTo>
                  <a:lnTo>
                    <a:pt x="1257" y="1049"/>
                  </a:lnTo>
                  <a:lnTo>
                    <a:pt x="1265" y="1044"/>
                  </a:lnTo>
                  <a:lnTo>
                    <a:pt x="1273" y="1036"/>
                  </a:lnTo>
                  <a:lnTo>
                    <a:pt x="1281" y="1027"/>
                  </a:lnTo>
                  <a:lnTo>
                    <a:pt x="1288" y="1018"/>
                  </a:lnTo>
                  <a:lnTo>
                    <a:pt x="1296" y="1007"/>
                  </a:lnTo>
                  <a:lnTo>
                    <a:pt x="1303" y="995"/>
                  </a:lnTo>
                  <a:lnTo>
                    <a:pt x="1310" y="982"/>
                  </a:lnTo>
                  <a:lnTo>
                    <a:pt x="1318" y="968"/>
                  </a:lnTo>
                  <a:lnTo>
                    <a:pt x="1324" y="952"/>
                  </a:lnTo>
                  <a:lnTo>
                    <a:pt x="1342" y="907"/>
                  </a:lnTo>
                  <a:lnTo>
                    <a:pt x="1362" y="853"/>
                  </a:lnTo>
                  <a:lnTo>
                    <a:pt x="1386" y="794"/>
                  </a:lnTo>
                  <a:lnTo>
                    <a:pt x="1412" y="728"/>
                  </a:lnTo>
                  <a:lnTo>
                    <a:pt x="1440" y="661"/>
                  </a:lnTo>
                  <a:lnTo>
                    <a:pt x="1470" y="592"/>
                  </a:lnTo>
                  <a:lnTo>
                    <a:pt x="1500" y="523"/>
                  </a:lnTo>
                  <a:lnTo>
                    <a:pt x="1531" y="456"/>
                  </a:lnTo>
                  <a:lnTo>
                    <a:pt x="1548" y="424"/>
                  </a:lnTo>
                  <a:lnTo>
                    <a:pt x="1563" y="393"/>
                  </a:lnTo>
                  <a:lnTo>
                    <a:pt x="1579" y="363"/>
                  </a:lnTo>
                  <a:lnTo>
                    <a:pt x="1594" y="334"/>
                  </a:lnTo>
                  <a:lnTo>
                    <a:pt x="1609" y="307"/>
                  </a:lnTo>
                  <a:lnTo>
                    <a:pt x="1624" y="283"/>
                  </a:lnTo>
                  <a:lnTo>
                    <a:pt x="1639" y="260"/>
                  </a:lnTo>
                  <a:lnTo>
                    <a:pt x="1654" y="240"/>
                  </a:lnTo>
                  <a:lnTo>
                    <a:pt x="1668" y="222"/>
                  </a:lnTo>
                  <a:lnTo>
                    <a:pt x="1681" y="207"/>
                  </a:lnTo>
                  <a:lnTo>
                    <a:pt x="1694" y="194"/>
                  </a:lnTo>
                  <a:lnTo>
                    <a:pt x="1706" y="185"/>
                  </a:lnTo>
                  <a:lnTo>
                    <a:pt x="1717" y="180"/>
                  </a:lnTo>
                  <a:lnTo>
                    <a:pt x="1728" y="178"/>
                  </a:lnTo>
                  <a:lnTo>
                    <a:pt x="1738" y="180"/>
                  </a:lnTo>
                  <a:lnTo>
                    <a:pt x="1747" y="185"/>
                  </a:lnTo>
                  <a:close/>
                  <a:moveTo>
                    <a:pt x="703" y="263"/>
                  </a:moveTo>
                  <a:lnTo>
                    <a:pt x="712" y="276"/>
                  </a:lnTo>
                  <a:lnTo>
                    <a:pt x="719" y="291"/>
                  </a:lnTo>
                  <a:lnTo>
                    <a:pt x="724" y="305"/>
                  </a:lnTo>
                  <a:lnTo>
                    <a:pt x="725" y="321"/>
                  </a:lnTo>
                  <a:lnTo>
                    <a:pt x="725" y="337"/>
                  </a:lnTo>
                  <a:lnTo>
                    <a:pt x="722" y="355"/>
                  </a:lnTo>
                  <a:lnTo>
                    <a:pt x="717" y="372"/>
                  </a:lnTo>
                  <a:lnTo>
                    <a:pt x="710" y="389"/>
                  </a:lnTo>
                  <a:lnTo>
                    <a:pt x="701" y="407"/>
                  </a:lnTo>
                  <a:lnTo>
                    <a:pt x="691" y="425"/>
                  </a:lnTo>
                  <a:lnTo>
                    <a:pt x="679" y="442"/>
                  </a:lnTo>
                  <a:lnTo>
                    <a:pt x="665" y="460"/>
                  </a:lnTo>
                  <a:lnTo>
                    <a:pt x="650" y="478"/>
                  </a:lnTo>
                  <a:lnTo>
                    <a:pt x="633" y="497"/>
                  </a:lnTo>
                  <a:lnTo>
                    <a:pt x="615" y="514"/>
                  </a:lnTo>
                  <a:lnTo>
                    <a:pt x="597" y="531"/>
                  </a:lnTo>
                  <a:lnTo>
                    <a:pt x="578" y="548"/>
                  </a:lnTo>
                  <a:lnTo>
                    <a:pt x="558" y="564"/>
                  </a:lnTo>
                  <a:lnTo>
                    <a:pt x="536" y="579"/>
                  </a:lnTo>
                  <a:lnTo>
                    <a:pt x="515" y="594"/>
                  </a:lnTo>
                  <a:lnTo>
                    <a:pt x="493" y="609"/>
                  </a:lnTo>
                  <a:lnTo>
                    <a:pt x="471" y="623"/>
                  </a:lnTo>
                  <a:lnTo>
                    <a:pt x="449" y="635"/>
                  </a:lnTo>
                  <a:lnTo>
                    <a:pt x="428" y="647"/>
                  </a:lnTo>
                  <a:lnTo>
                    <a:pt x="405" y="657"/>
                  </a:lnTo>
                  <a:lnTo>
                    <a:pt x="383" y="666"/>
                  </a:lnTo>
                  <a:lnTo>
                    <a:pt x="362" y="674"/>
                  </a:lnTo>
                  <a:lnTo>
                    <a:pt x="341" y="681"/>
                  </a:lnTo>
                  <a:lnTo>
                    <a:pt x="321" y="686"/>
                  </a:lnTo>
                  <a:lnTo>
                    <a:pt x="301" y="689"/>
                  </a:lnTo>
                  <a:lnTo>
                    <a:pt x="283" y="691"/>
                  </a:lnTo>
                  <a:lnTo>
                    <a:pt x="265" y="692"/>
                  </a:lnTo>
                  <a:lnTo>
                    <a:pt x="270" y="675"/>
                  </a:lnTo>
                  <a:lnTo>
                    <a:pt x="276" y="658"/>
                  </a:lnTo>
                  <a:lnTo>
                    <a:pt x="283" y="639"/>
                  </a:lnTo>
                  <a:lnTo>
                    <a:pt x="292" y="620"/>
                  </a:lnTo>
                  <a:lnTo>
                    <a:pt x="302" y="599"/>
                  </a:lnTo>
                  <a:lnTo>
                    <a:pt x="313" y="579"/>
                  </a:lnTo>
                  <a:lnTo>
                    <a:pt x="325" y="558"/>
                  </a:lnTo>
                  <a:lnTo>
                    <a:pt x="338" y="537"/>
                  </a:lnTo>
                  <a:lnTo>
                    <a:pt x="352" y="516"/>
                  </a:lnTo>
                  <a:lnTo>
                    <a:pt x="367" y="495"/>
                  </a:lnTo>
                  <a:lnTo>
                    <a:pt x="382" y="473"/>
                  </a:lnTo>
                  <a:lnTo>
                    <a:pt x="398" y="452"/>
                  </a:lnTo>
                  <a:lnTo>
                    <a:pt x="414" y="432"/>
                  </a:lnTo>
                  <a:lnTo>
                    <a:pt x="431" y="412"/>
                  </a:lnTo>
                  <a:lnTo>
                    <a:pt x="448" y="393"/>
                  </a:lnTo>
                  <a:lnTo>
                    <a:pt x="466" y="374"/>
                  </a:lnTo>
                  <a:lnTo>
                    <a:pt x="483" y="356"/>
                  </a:lnTo>
                  <a:lnTo>
                    <a:pt x="500" y="338"/>
                  </a:lnTo>
                  <a:lnTo>
                    <a:pt x="518" y="322"/>
                  </a:lnTo>
                  <a:lnTo>
                    <a:pt x="535" y="307"/>
                  </a:lnTo>
                  <a:lnTo>
                    <a:pt x="553" y="294"/>
                  </a:lnTo>
                  <a:lnTo>
                    <a:pt x="570" y="282"/>
                  </a:lnTo>
                  <a:lnTo>
                    <a:pt x="586" y="271"/>
                  </a:lnTo>
                  <a:lnTo>
                    <a:pt x="602" y="262"/>
                  </a:lnTo>
                  <a:lnTo>
                    <a:pt x="617" y="255"/>
                  </a:lnTo>
                  <a:lnTo>
                    <a:pt x="632" y="250"/>
                  </a:lnTo>
                  <a:lnTo>
                    <a:pt x="646" y="246"/>
                  </a:lnTo>
                  <a:lnTo>
                    <a:pt x="660" y="245"/>
                  </a:lnTo>
                  <a:lnTo>
                    <a:pt x="672" y="246"/>
                  </a:lnTo>
                  <a:lnTo>
                    <a:pt x="684" y="249"/>
                  </a:lnTo>
                  <a:lnTo>
                    <a:pt x="694" y="255"/>
                  </a:lnTo>
                  <a:lnTo>
                    <a:pt x="703" y="263"/>
                  </a:lnTo>
                  <a:close/>
                </a:path>
              </a:pathLst>
            </a:custGeom>
            <a:grpFill/>
            <a:ln w="9525">
              <a:noFill/>
              <a:round/>
              <a:headEnd/>
              <a:tailEnd/>
            </a:ln>
          </p:spPr>
          <p:txBody>
            <a:bodyPr/>
            <a:lstStyle/>
            <a:p>
              <a:pPr defTabSz="913305" fontAlgn="base">
                <a:spcBef>
                  <a:spcPct val="0"/>
                </a:spcBef>
                <a:spcAft>
                  <a:spcPct val="0"/>
                </a:spcAft>
                <a:defRPr/>
              </a:pPr>
              <a:endParaRPr lang="en-US" dirty="0">
                <a:solidFill>
                  <a:srgbClr val="000000"/>
                </a:solidFill>
                <a:effectLst>
                  <a:outerShdw blurRad="50800" dist="38100" dir="2700000" algn="tl" rotWithShape="0">
                    <a:prstClr val="black">
                      <a:alpha val="40000"/>
                    </a:prstClr>
                  </a:outerShdw>
                </a:effectLst>
                <a:cs typeface="Arial" charset="0"/>
              </a:endParaRPr>
            </a:p>
          </p:txBody>
        </p:sp>
        <p:sp>
          <p:nvSpPr>
            <p:cNvPr id="14" name="Freeform 21"/>
            <p:cNvSpPr>
              <a:spLocks/>
            </p:cNvSpPr>
            <p:nvPr/>
          </p:nvSpPr>
          <p:spPr bwMode="black">
            <a:xfrm>
              <a:off x="3087612" y="3912145"/>
              <a:ext cx="233458" cy="98200"/>
            </a:xfrm>
            <a:custGeom>
              <a:avLst/>
              <a:gdLst/>
              <a:ahLst/>
              <a:cxnLst>
                <a:cxn ang="0">
                  <a:pos x="1713" y="618"/>
                </a:cxn>
                <a:cxn ang="0">
                  <a:pos x="1610" y="662"/>
                </a:cxn>
                <a:cxn ang="0">
                  <a:pos x="1522" y="673"/>
                </a:cxn>
                <a:cxn ang="0">
                  <a:pos x="1438" y="604"/>
                </a:cxn>
                <a:cxn ang="0">
                  <a:pos x="1412" y="438"/>
                </a:cxn>
                <a:cxn ang="0">
                  <a:pos x="1404" y="196"/>
                </a:cxn>
                <a:cxn ang="0">
                  <a:pos x="1361" y="83"/>
                </a:cxn>
                <a:cxn ang="0">
                  <a:pos x="1265" y="59"/>
                </a:cxn>
                <a:cxn ang="0">
                  <a:pos x="1156" y="109"/>
                </a:cxn>
                <a:cxn ang="0">
                  <a:pos x="1046" y="204"/>
                </a:cxn>
                <a:cxn ang="0">
                  <a:pos x="879" y="407"/>
                </a:cxn>
                <a:cxn ang="0">
                  <a:pos x="832" y="325"/>
                </a:cxn>
                <a:cxn ang="0">
                  <a:pos x="813" y="143"/>
                </a:cxn>
                <a:cxn ang="0">
                  <a:pos x="770" y="48"/>
                </a:cxn>
                <a:cxn ang="0">
                  <a:pos x="689" y="1"/>
                </a:cxn>
                <a:cxn ang="0">
                  <a:pos x="577" y="28"/>
                </a:cxn>
                <a:cxn ang="0">
                  <a:pos x="464" y="115"/>
                </a:cxn>
                <a:cxn ang="0">
                  <a:pos x="342" y="258"/>
                </a:cxn>
                <a:cxn ang="0">
                  <a:pos x="201" y="475"/>
                </a:cxn>
                <a:cxn ang="0">
                  <a:pos x="231" y="302"/>
                </a:cxn>
                <a:cxn ang="0">
                  <a:pos x="249" y="132"/>
                </a:cxn>
                <a:cxn ang="0">
                  <a:pos x="228" y="83"/>
                </a:cxn>
                <a:cxn ang="0">
                  <a:pos x="186" y="59"/>
                </a:cxn>
                <a:cxn ang="0">
                  <a:pos x="135" y="58"/>
                </a:cxn>
                <a:cxn ang="0">
                  <a:pos x="92" y="78"/>
                </a:cxn>
                <a:cxn ang="0">
                  <a:pos x="69" y="116"/>
                </a:cxn>
                <a:cxn ang="0">
                  <a:pos x="29" y="429"/>
                </a:cxn>
                <a:cxn ang="0">
                  <a:pos x="0" y="679"/>
                </a:cxn>
                <a:cxn ang="0">
                  <a:pos x="19" y="742"/>
                </a:cxn>
                <a:cxn ang="0">
                  <a:pos x="59" y="778"/>
                </a:cxn>
                <a:cxn ang="0">
                  <a:pos x="112" y="783"/>
                </a:cxn>
                <a:cxn ang="0">
                  <a:pos x="168" y="753"/>
                </a:cxn>
                <a:cxn ang="0">
                  <a:pos x="248" y="633"/>
                </a:cxn>
                <a:cxn ang="0">
                  <a:pos x="436" y="338"/>
                </a:cxn>
                <a:cxn ang="0">
                  <a:pos x="554" y="196"/>
                </a:cxn>
                <a:cxn ang="0">
                  <a:pos x="607" y="172"/>
                </a:cxn>
                <a:cxn ang="0">
                  <a:pos x="635" y="222"/>
                </a:cxn>
                <a:cxn ang="0">
                  <a:pos x="643" y="345"/>
                </a:cxn>
                <a:cxn ang="0">
                  <a:pos x="622" y="611"/>
                </a:cxn>
                <a:cxn ang="0">
                  <a:pos x="617" y="711"/>
                </a:cxn>
                <a:cxn ang="0">
                  <a:pos x="635" y="765"/>
                </a:cxn>
                <a:cxn ang="0">
                  <a:pos x="668" y="793"/>
                </a:cxn>
                <a:cxn ang="0">
                  <a:pos x="713" y="792"/>
                </a:cxn>
                <a:cxn ang="0">
                  <a:pos x="767" y="759"/>
                </a:cxn>
                <a:cxn ang="0">
                  <a:pos x="953" y="528"/>
                </a:cxn>
                <a:cxn ang="0">
                  <a:pos x="1141" y="317"/>
                </a:cxn>
                <a:cxn ang="0">
                  <a:pos x="1203" y="286"/>
                </a:cxn>
                <a:cxn ang="0">
                  <a:pos x="1227" y="331"/>
                </a:cxn>
                <a:cxn ang="0">
                  <a:pos x="1228" y="487"/>
                </a:cxn>
                <a:cxn ang="0">
                  <a:pos x="1247" y="627"/>
                </a:cxn>
                <a:cxn ang="0">
                  <a:pos x="1319" y="745"/>
                </a:cxn>
                <a:cxn ang="0">
                  <a:pos x="1475" y="800"/>
                </a:cxn>
                <a:cxn ang="0">
                  <a:pos x="1594" y="791"/>
                </a:cxn>
                <a:cxn ang="0">
                  <a:pos x="1721" y="742"/>
                </a:cxn>
                <a:cxn ang="0">
                  <a:pos x="1847" y="648"/>
                </a:cxn>
                <a:cxn ang="0">
                  <a:pos x="1895" y="574"/>
                </a:cxn>
                <a:cxn ang="0">
                  <a:pos x="1893" y="532"/>
                </a:cxn>
                <a:cxn ang="0">
                  <a:pos x="1869" y="526"/>
                </a:cxn>
                <a:cxn ang="0">
                  <a:pos x="1820" y="549"/>
                </a:cxn>
              </a:cxnLst>
              <a:rect l="0" t="0" r="r" b="b"/>
              <a:pathLst>
                <a:path w="1899" h="801">
                  <a:moveTo>
                    <a:pt x="1809" y="556"/>
                  </a:moveTo>
                  <a:lnTo>
                    <a:pt x="1790" y="570"/>
                  </a:lnTo>
                  <a:lnTo>
                    <a:pt x="1770" y="584"/>
                  </a:lnTo>
                  <a:lnTo>
                    <a:pt x="1751" y="596"/>
                  </a:lnTo>
                  <a:lnTo>
                    <a:pt x="1731" y="608"/>
                  </a:lnTo>
                  <a:lnTo>
                    <a:pt x="1713" y="618"/>
                  </a:lnTo>
                  <a:lnTo>
                    <a:pt x="1695" y="628"/>
                  </a:lnTo>
                  <a:lnTo>
                    <a:pt x="1677" y="637"/>
                  </a:lnTo>
                  <a:lnTo>
                    <a:pt x="1660" y="644"/>
                  </a:lnTo>
                  <a:lnTo>
                    <a:pt x="1643" y="651"/>
                  </a:lnTo>
                  <a:lnTo>
                    <a:pt x="1627" y="657"/>
                  </a:lnTo>
                  <a:lnTo>
                    <a:pt x="1610" y="662"/>
                  </a:lnTo>
                  <a:lnTo>
                    <a:pt x="1596" y="667"/>
                  </a:lnTo>
                  <a:lnTo>
                    <a:pt x="1582" y="670"/>
                  </a:lnTo>
                  <a:lnTo>
                    <a:pt x="1568" y="672"/>
                  </a:lnTo>
                  <a:lnTo>
                    <a:pt x="1556" y="674"/>
                  </a:lnTo>
                  <a:lnTo>
                    <a:pt x="1544" y="674"/>
                  </a:lnTo>
                  <a:lnTo>
                    <a:pt x="1522" y="673"/>
                  </a:lnTo>
                  <a:lnTo>
                    <a:pt x="1502" y="668"/>
                  </a:lnTo>
                  <a:lnTo>
                    <a:pt x="1485" y="660"/>
                  </a:lnTo>
                  <a:lnTo>
                    <a:pt x="1470" y="650"/>
                  </a:lnTo>
                  <a:lnTo>
                    <a:pt x="1458" y="637"/>
                  </a:lnTo>
                  <a:lnTo>
                    <a:pt x="1447" y="621"/>
                  </a:lnTo>
                  <a:lnTo>
                    <a:pt x="1438" y="604"/>
                  </a:lnTo>
                  <a:lnTo>
                    <a:pt x="1431" y="584"/>
                  </a:lnTo>
                  <a:lnTo>
                    <a:pt x="1425" y="562"/>
                  </a:lnTo>
                  <a:lnTo>
                    <a:pt x="1421" y="540"/>
                  </a:lnTo>
                  <a:lnTo>
                    <a:pt x="1417" y="516"/>
                  </a:lnTo>
                  <a:lnTo>
                    <a:pt x="1415" y="491"/>
                  </a:lnTo>
                  <a:lnTo>
                    <a:pt x="1412" y="438"/>
                  </a:lnTo>
                  <a:lnTo>
                    <a:pt x="1411" y="382"/>
                  </a:lnTo>
                  <a:lnTo>
                    <a:pt x="1411" y="327"/>
                  </a:lnTo>
                  <a:lnTo>
                    <a:pt x="1410" y="271"/>
                  </a:lnTo>
                  <a:lnTo>
                    <a:pt x="1409" y="245"/>
                  </a:lnTo>
                  <a:lnTo>
                    <a:pt x="1407" y="220"/>
                  </a:lnTo>
                  <a:lnTo>
                    <a:pt x="1404" y="196"/>
                  </a:lnTo>
                  <a:lnTo>
                    <a:pt x="1400" y="173"/>
                  </a:lnTo>
                  <a:lnTo>
                    <a:pt x="1395" y="150"/>
                  </a:lnTo>
                  <a:lnTo>
                    <a:pt x="1389" y="130"/>
                  </a:lnTo>
                  <a:lnTo>
                    <a:pt x="1381" y="113"/>
                  </a:lnTo>
                  <a:lnTo>
                    <a:pt x="1372" y="97"/>
                  </a:lnTo>
                  <a:lnTo>
                    <a:pt x="1361" y="83"/>
                  </a:lnTo>
                  <a:lnTo>
                    <a:pt x="1348" y="72"/>
                  </a:lnTo>
                  <a:lnTo>
                    <a:pt x="1333" y="64"/>
                  </a:lnTo>
                  <a:lnTo>
                    <a:pt x="1316" y="59"/>
                  </a:lnTo>
                  <a:lnTo>
                    <a:pt x="1300" y="56"/>
                  </a:lnTo>
                  <a:lnTo>
                    <a:pt x="1282" y="57"/>
                  </a:lnTo>
                  <a:lnTo>
                    <a:pt x="1265" y="59"/>
                  </a:lnTo>
                  <a:lnTo>
                    <a:pt x="1248" y="63"/>
                  </a:lnTo>
                  <a:lnTo>
                    <a:pt x="1230" y="69"/>
                  </a:lnTo>
                  <a:lnTo>
                    <a:pt x="1212" y="76"/>
                  </a:lnTo>
                  <a:lnTo>
                    <a:pt x="1194" y="86"/>
                  </a:lnTo>
                  <a:lnTo>
                    <a:pt x="1175" y="96"/>
                  </a:lnTo>
                  <a:lnTo>
                    <a:pt x="1156" y="109"/>
                  </a:lnTo>
                  <a:lnTo>
                    <a:pt x="1138" y="122"/>
                  </a:lnTo>
                  <a:lnTo>
                    <a:pt x="1120" y="136"/>
                  </a:lnTo>
                  <a:lnTo>
                    <a:pt x="1101" y="152"/>
                  </a:lnTo>
                  <a:lnTo>
                    <a:pt x="1083" y="169"/>
                  </a:lnTo>
                  <a:lnTo>
                    <a:pt x="1064" y="186"/>
                  </a:lnTo>
                  <a:lnTo>
                    <a:pt x="1046" y="204"/>
                  </a:lnTo>
                  <a:lnTo>
                    <a:pt x="1029" y="222"/>
                  </a:lnTo>
                  <a:lnTo>
                    <a:pt x="994" y="260"/>
                  </a:lnTo>
                  <a:lnTo>
                    <a:pt x="962" y="299"/>
                  </a:lnTo>
                  <a:lnTo>
                    <a:pt x="931" y="337"/>
                  </a:lnTo>
                  <a:lnTo>
                    <a:pt x="903" y="373"/>
                  </a:lnTo>
                  <a:lnTo>
                    <a:pt x="879" y="407"/>
                  </a:lnTo>
                  <a:lnTo>
                    <a:pt x="858" y="438"/>
                  </a:lnTo>
                  <a:lnTo>
                    <a:pt x="840" y="464"/>
                  </a:lnTo>
                  <a:lnTo>
                    <a:pt x="827" y="485"/>
                  </a:lnTo>
                  <a:lnTo>
                    <a:pt x="829" y="432"/>
                  </a:lnTo>
                  <a:lnTo>
                    <a:pt x="832" y="363"/>
                  </a:lnTo>
                  <a:lnTo>
                    <a:pt x="832" y="325"/>
                  </a:lnTo>
                  <a:lnTo>
                    <a:pt x="831" y="283"/>
                  </a:lnTo>
                  <a:lnTo>
                    <a:pt x="829" y="243"/>
                  </a:lnTo>
                  <a:lnTo>
                    <a:pt x="824" y="202"/>
                  </a:lnTo>
                  <a:lnTo>
                    <a:pt x="821" y="182"/>
                  </a:lnTo>
                  <a:lnTo>
                    <a:pt x="817" y="163"/>
                  </a:lnTo>
                  <a:lnTo>
                    <a:pt x="813" y="143"/>
                  </a:lnTo>
                  <a:lnTo>
                    <a:pt x="808" y="125"/>
                  </a:lnTo>
                  <a:lnTo>
                    <a:pt x="802" y="108"/>
                  </a:lnTo>
                  <a:lnTo>
                    <a:pt x="795" y="91"/>
                  </a:lnTo>
                  <a:lnTo>
                    <a:pt x="788" y="76"/>
                  </a:lnTo>
                  <a:lnTo>
                    <a:pt x="779" y="61"/>
                  </a:lnTo>
                  <a:lnTo>
                    <a:pt x="770" y="48"/>
                  </a:lnTo>
                  <a:lnTo>
                    <a:pt x="759" y="36"/>
                  </a:lnTo>
                  <a:lnTo>
                    <a:pt x="748" y="26"/>
                  </a:lnTo>
                  <a:lnTo>
                    <a:pt x="734" y="16"/>
                  </a:lnTo>
                  <a:lnTo>
                    <a:pt x="720" y="10"/>
                  </a:lnTo>
                  <a:lnTo>
                    <a:pt x="705" y="4"/>
                  </a:lnTo>
                  <a:lnTo>
                    <a:pt x="689" y="1"/>
                  </a:lnTo>
                  <a:lnTo>
                    <a:pt x="672" y="0"/>
                  </a:lnTo>
                  <a:lnTo>
                    <a:pt x="653" y="1"/>
                  </a:lnTo>
                  <a:lnTo>
                    <a:pt x="635" y="5"/>
                  </a:lnTo>
                  <a:lnTo>
                    <a:pt x="615" y="10"/>
                  </a:lnTo>
                  <a:lnTo>
                    <a:pt x="596" y="18"/>
                  </a:lnTo>
                  <a:lnTo>
                    <a:pt x="577" y="28"/>
                  </a:lnTo>
                  <a:lnTo>
                    <a:pt x="558" y="39"/>
                  </a:lnTo>
                  <a:lnTo>
                    <a:pt x="540" y="52"/>
                  </a:lnTo>
                  <a:lnTo>
                    <a:pt x="521" y="66"/>
                  </a:lnTo>
                  <a:lnTo>
                    <a:pt x="501" y="81"/>
                  </a:lnTo>
                  <a:lnTo>
                    <a:pt x="482" y="98"/>
                  </a:lnTo>
                  <a:lnTo>
                    <a:pt x="464" y="115"/>
                  </a:lnTo>
                  <a:lnTo>
                    <a:pt x="446" y="134"/>
                  </a:lnTo>
                  <a:lnTo>
                    <a:pt x="428" y="153"/>
                  </a:lnTo>
                  <a:lnTo>
                    <a:pt x="410" y="174"/>
                  </a:lnTo>
                  <a:lnTo>
                    <a:pt x="392" y="194"/>
                  </a:lnTo>
                  <a:lnTo>
                    <a:pt x="375" y="215"/>
                  </a:lnTo>
                  <a:lnTo>
                    <a:pt x="342" y="258"/>
                  </a:lnTo>
                  <a:lnTo>
                    <a:pt x="312" y="301"/>
                  </a:lnTo>
                  <a:lnTo>
                    <a:pt x="283" y="342"/>
                  </a:lnTo>
                  <a:lnTo>
                    <a:pt x="257" y="381"/>
                  </a:lnTo>
                  <a:lnTo>
                    <a:pt x="235" y="417"/>
                  </a:lnTo>
                  <a:lnTo>
                    <a:pt x="216" y="449"/>
                  </a:lnTo>
                  <a:lnTo>
                    <a:pt x="201" y="475"/>
                  </a:lnTo>
                  <a:lnTo>
                    <a:pt x="190" y="495"/>
                  </a:lnTo>
                  <a:lnTo>
                    <a:pt x="194" y="478"/>
                  </a:lnTo>
                  <a:lnTo>
                    <a:pt x="202" y="447"/>
                  </a:lnTo>
                  <a:lnTo>
                    <a:pt x="211" y="405"/>
                  </a:lnTo>
                  <a:lnTo>
                    <a:pt x="221" y="356"/>
                  </a:lnTo>
                  <a:lnTo>
                    <a:pt x="231" y="302"/>
                  </a:lnTo>
                  <a:lnTo>
                    <a:pt x="240" y="246"/>
                  </a:lnTo>
                  <a:lnTo>
                    <a:pt x="244" y="219"/>
                  </a:lnTo>
                  <a:lnTo>
                    <a:pt x="246" y="193"/>
                  </a:lnTo>
                  <a:lnTo>
                    <a:pt x="248" y="168"/>
                  </a:lnTo>
                  <a:lnTo>
                    <a:pt x="249" y="143"/>
                  </a:lnTo>
                  <a:lnTo>
                    <a:pt x="249" y="132"/>
                  </a:lnTo>
                  <a:lnTo>
                    <a:pt x="248" y="122"/>
                  </a:lnTo>
                  <a:lnTo>
                    <a:pt x="245" y="113"/>
                  </a:lnTo>
                  <a:lnTo>
                    <a:pt x="242" y="104"/>
                  </a:lnTo>
                  <a:lnTo>
                    <a:pt x="238" y="96"/>
                  </a:lnTo>
                  <a:lnTo>
                    <a:pt x="234" y="89"/>
                  </a:lnTo>
                  <a:lnTo>
                    <a:pt x="228" y="83"/>
                  </a:lnTo>
                  <a:lnTo>
                    <a:pt x="222" y="77"/>
                  </a:lnTo>
                  <a:lnTo>
                    <a:pt x="216" y="72"/>
                  </a:lnTo>
                  <a:lnTo>
                    <a:pt x="209" y="68"/>
                  </a:lnTo>
                  <a:lnTo>
                    <a:pt x="201" y="64"/>
                  </a:lnTo>
                  <a:lnTo>
                    <a:pt x="194" y="61"/>
                  </a:lnTo>
                  <a:lnTo>
                    <a:pt x="186" y="59"/>
                  </a:lnTo>
                  <a:lnTo>
                    <a:pt x="177" y="57"/>
                  </a:lnTo>
                  <a:lnTo>
                    <a:pt x="168" y="56"/>
                  </a:lnTo>
                  <a:lnTo>
                    <a:pt x="160" y="56"/>
                  </a:lnTo>
                  <a:lnTo>
                    <a:pt x="152" y="56"/>
                  </a:lnTo>
                  <a:lnTo>
                    <a:pt x="143" y="57"/>
                  </a:lnTo>
                  <a:lnTo>
                    <a:pt x="135" y="58"/>
                  </a:lnTo>
                  <a:lnTo>
                    <a:pt x="127" y="60"/>
                  </a:lnTo>
                  <a:lnTo>
                    <a:pt x="119" y="63"/>
                  </a:lnTo>
                  <a:lnTo>
                    <a:pt x="112" y="66"/>
                  </a:lnTo>
                  <a:lnTo>
                    <a:pt x="105" y="70"/>
                  </a:lnTo>
                  <a:lnTo>
                    <a:pt x="98" y="74"/>
                  </a:lnTo>
                  <a:lnTo>
                    <a:pt x="92" y="78"/>
                  </a:lnTo>
                  <a:lnTo>
                    <a:pt x="86" y="83"/>
                  </a:lnTo>
                  <a:lnTo>
                    <a:pt x="82" y="89"/>
                  </a:lnTo>
                  <a:lnTo>
                    <a:pt x="77" y="95"/>
                  </a:lnTo>
                  <a:lnTo>
                    <a:pt x="73" y="102"/>
                  </a:lnTo>
                  <a:lnTo>
                    <a:pt x="70" y="109"/>
                  </a:lnTo>
                  <a:lnTo>
                    <a:pt x="69" y="116"/>
                  </a:lnTo>
                  <a:lnTo>
                    <a:pt x="68" y="124"/>
                  </a:lnTo>
                  <a:lnTo>
                    <a:pt x="65" y="163"/>
                  </a:lnTo>
                  <a:lnTo>
                    <a:pt x="59" y="216"/>
                  </a:lnTo>
                  <a:lnTo>
                    <a:pt x="51" y="280"/>
                  </a:lnTo>
                  <a:lnTo>
                    <a:pt x="40" y="353"/>
                  </a:lnTo>
                  <a:lnTo>
                    <a:pt x="29" y="429"/>
                  </a:lnTo>
                  <a:lnTo>
                    <a:pt x="18" y="505"/>
                  </a:lnTo>
                  <a:lnTo>
                    <a:pt x="9" y="577"/>
                  </a:lnTo>
                  <a:lnTo>
                    <a:pt x="1" y="639"/>
                  </a:lnTo>
                  <a:lnTo>
                    <a:pt x="0" y="653"/>
                  </a:lnTo>
                  <a:lnTo>
                    <a:pt x="0" y="666"/>
                  </a:lnTo>
                  <a:lnTo>
                    <a:pt x="0" y="679"/>
                  </a:lnTo>
                  <a:lnTo>
                    <a:pt x="2" y="691"/>
                  </a:lnTo>
                  <a:lnTo>
                    <a:pt x="4" y="703"/>
                  </a:lnTo>
                  <a:lnTo>
                    <a:pt x="7" y="713"/>
                  </a:lnTo>
                  <a:lnTo>
                    <a:pt x="10" y="724"/>
                  </a:lnTo>
                  <a:lnTo>
                    <a:pt x="15" y="734"/>
                  </a:lnTo>
                  <a:lnTo>
                    <a:pt x="19" y="742"/>
                  </a:lnTo>
                  <a:lnTo>
                    <a:pt x="25" y="750"/>
                  </a:lnTo>
                  <a:lnTo>
                    <a:pt x="31" y="758"/>
                  </a:lnTo>
                  <a:lnTo>
                    <a:pt x="37" y="764"/>
                  </a:lnTo>
                  <a:lnTo>
                    <a:pt x="44" y="770"/>
                  </a:lnTo>
                  <a:lnTo>
                    <a:pt x="52" y="774"/>
                  </a:lnTo>
                  <a:lnTo>
                    <a:pt x="59" y="778"/>
                  </a:lnTo>
                  <a:lnTo>
                    <a:pt x="67" y="781"/>
                  </a:lnTo>
                  <a:lnTo>
                    <a:pt x="77" y="784"/>
                  </a:lnTo>
                  <a:lnTo>
                    <a:pt x="85" y="785"/>
                  </a:lnTo>
                  <a:lnTo>
                    <a:pt x="94" y="785"/>
                  </a:lnTo>
                  <a:lnTo>
                    <a:pt x="103" y="785"/>
                  </a:lnTo>
                  <a:lnTo>
                    <a:pt x="112" y="783"/>
                  </a:lnTo>
                  <a:lnTo>
                    <a:pt x="122" y="781"/>
                  </a:lnTo>
                  <a:lnTo>
                    <a:pt x="131" y="777"/>
                  </a:lnTo>
                  <a:lnTo>
                    <a:pt x="140" y="773"/>
                  </a:lnTo>
                  <a:lnTo>
                    <a:pt x="149" y="767"/>
                  </a:lnTo>
                  <a:lnTo>
                    <a:pt x="159" y="761"/>
                  </a:lnTo>
                  <a:lnTo>
                    <a:pt x="168" y="753"/>
                  </a:lnTo>
                  <a:lnTo>
                    <a:pt x="176" y="745"/>
                  </a:lnTo>
                  <a:lnTo>
                    <a:pt x="186" y="735"/>
                  </a:lnTo>
                  <a:lnTo>
                    <a:pt x="195" y="724"/>
                  </a:lnTo>
                  <a:lnTo>
                    <a:pt x="203" y="711"/>
                  </a:lnTo>
                  <a:lnTo>
                    <a:pt x="211" y="698"/>
                  </a:lnTo>
                  <a:lnTo>
                    <a:pt x="248" y="633"/>
                  </a:lnTo>
                  <a:lnTo>
                    <a:pt x="296" y="553"/>
                  </a:lnTo>
                  <a:lnTo>
                    <a:pt x="322" y="511"/>
                  </a:lnTo>
                  <a:lnTo>
                    <a:pt x="350" y="467"/>
                  </a:lnTo>
                  <a:lnTo>
                    <a:pt x="378" y="422"/>
                  </a:lnTo>
                  <a:lnTo>
                    <a:pt x="408" y="379"/>
                  </a:lnTo>
                  <a:lnTo>
                    <a:pt x="436" y="338"/>
                  </a:lnTo>
                  <a:lnTo>
                    <a:pt x="464" y="299"/>
                  </a:lnTo>
                  <a:lnTo>
                    <a:pt x="491" y="263"/>
                  </a:lnTo>
                  <a:lnTo>
                    <a:pt x="518" y="232"/>
                  </a:lnTo>
                  <a:lnTo>
                    <a:pt x="531" y="219"/>
                  </a:lnTo>
                  <a:lnTo>
                    <a:pt x="542" y="207"/>
                  </a:lnTo>
                  <a:lnTo>
                    <a:pt x="554" y="196"/>
                  </a:lnTo>
                  <a:lnTo>
                    <a:pt x="564" y="188"/>
                  </a:lnTo>
                  <a:lnTo>
                    <a:pt x="574" y="181"/>
                  </a:lnTo>
                  <a:lnTo>
                    <a:pt x="584" y="175"/>
                  </a:lnTo>
                  <a:lnTo>
                    <a:pt x="592" y="172"/>
                  </a:lnTo>
                  <a:lnTo>
                    <a:pt x="600" y="171"/>
                  </a:lnTo>
                  <a:lnTo>
                    <a:pt x="607" y="172"/>
                  </a:lnTo>
                  <a:lnTo>
                    <a:pt x="613" y="176"/>
                  </a:lnTo>
                  <a:lnTo>
                    <a:pt x="619" y="181"/>
                  </a:lnTo>
                  <a:lnTo>
                    <a:pt x="623" y="189"/>
                  </a:lnTo>
                  <a:lnTo>
                    <a:pt x="629" y="198"/>
                  </a:lnTo>
                  <a:lnTo>
                    <a:pt x="632" y="210"/>
                  </a:lnTo>
                  <a:lnTo>
                    <a:pt x="635" y="222"/>
                  </a:lnTo>
                  <a:lnTo>
                    <a:pt x="638" y="236"/>
                  </a:lnTo>
                  <a:lnTo>
                    <a:pt x="640" y="252"/>
                  </a:lnTo>
                  <a:lnTo>
                    <a:pt x="641" y="269"/>
                  </a:lnTo>
                  <a:lnTo>
                    <a:pt x="642" y="286"/>
                  </a:lnTo>
                  <a:lnTo>
                    <a:pt x="643" y="306"/>
                  </a:lnTo>
                  <a:lnTo>
                    <a:pt x="643" y="345"/>
                  </a:lnTo>
                  <a:lnTo>
                    <a:pt x="642" y="386"/>
                  </a:lnTo>
                  <a:lnTo>
                    <a:pt x="640" y="428"/>
                  </a:lnTo>
                  <a:lnTo>
                    <a:pt x="637" y="470"/>
                  </a:lnTo>
                  <a:lnTo>
                    <a:pt x="633" y="510"/>
                  </a:lnTo>
                  <a:lnTo>
                    <a:pt x="630" y="548"/>
                  </a:lnTo>
                  <a:lnTo>
                    <a:pt x="622" y="611"/>
                  </a:lnTo>
                  <a:lnTo>
                    <a:pt x="617" y="650"/>
                  </a:lnTo>
                  <a:lnTo>
                    <a:pt x="616" y="664"/>
                  </a:lnTo>
                  <a:lnTo>
                    <a:pt x="615" y="676"/>
                  </a:lnTo>
                  <a:lnTo>
                    <a:pt x="615" y="689"/>
                  </a:lnTo>
                  <a:lnTo>
                    <a:pt x="616" y="700"/>
                  </a:lnTo>
                  <a:lnTo>
                    <a:pt x="617" y="711"/>
                  </a:lnTo>
                  <a:lnTo>
                    <a:pt x="618" y="723"/>
                  </a:lnTo>
                  <a:lnTo>
                    <a:pt x="620" y="732"/>
                  </a:lnTo>
                  <a:lnTo>
                    <a:pt x="623" y="742"/>
                  </a:lnTo>
                  <a:lnTo>
                    <a:pt x="626" y="750"/>
                  </a:lnTo>
                  <a:lnTo>
                    <a:pt x="631" y="758"/>
                  </a:lnTo>
                  <a:lnTo>
                    <a:pt x="635" y="765"/>
                  </a:lnTo>
                  <a:lnTo>
                    <a:pt x="639" y="772"/>
                  </a:lnTo>
                  <a:lnTo>
                    <a:pt x="644" y="777"/>
                  </a:lnTo>
                  <a:lnTo>
                    <a:pt x="649" y="782"/>
                  </a:lnTo>
                  <a:lnTo>
                    <a:pt x="655" y="787"/>
                  </a:lnTo>
                  <a:lnTo>
                    <a:pt x="661" y="790"/>
                  </a:lnTo>
                  <a:lnTo>
                    <a:pt x="668" y="793"/>
                  </a:lnTo>
                  <a:lnTo>
                    <a:pt x="674" y="795"/>
                  </a:lnTo>
                  <a:lnTo>
                    <a:pt x="681" y="796"/>
                  </a:lnTo>
                  <a:lnTo>
                    <a:pt x="689" y="796"/>
                  </a:lnTo>
                  <a:lnTo>
                    <a:pt x="697" y="796"/>
                  </a:lnTo>
                  <a:lnTo>
                    <a:pt x="705" y="794"/>
                  </a:lnTo>
                  <a:lnTo>
                    <a:pt x="713" y="792"/>
                  </a:lnTo>
                  <a:lnTo>
                    <a:pt x="721" y="789"/>
                  </a:lnTo>
                  <a:lnTo>
                    <a:pt x="730" y="784"/>
                  </a:lnTo>
                  <a:lnTo>
                    <a:pt x="740" y="779"/>
                  </a:lnTo>
                  <a:lnTo>
                    <a:pt x="749" y="774"/>
                  </a:lnTo>
                  <a:lnTo>
                    <a:pt x="758" y="767"/>
                  </a:lnTo>
                  <a:lnTo>
                    <a:pt x="767" y="759"/>
                  </a:lnTo>
                  <a:lnTo>
                    <a:pt x="777" y="750"/>
                  </a:lnTo>
                  <a:lnTo>
                    <a:pt x="786" y="740"/>
                  </a:lnTo>
                  <a:lnTo>
                    <a:pt x="796" y="729"/>
                  </a:lnTo>
                  <a:lnTo>
                    <a:pt x="840" y="674"/>
                  </a:lnTo>
                  <a:lnTo>
                    <a:pt x="895" y="605"/>
                  </a:lnTo>
                  <a:lnTo>
                    <a:pt x="953" y="528"/>
                  </a:lnTo>
                  <a:lnTo>
                    <a:pt x="1015" y="452"/>
                  </a:lnTo>
                  <a:lnTo>
                    <a:pt x="1045" y="415"/>
                  </a:lnTo>
                  <a:lnTo>
                    <a:pt x="1075" y="382"/>
                  </a:lnTo>
                  <a:lnTo>
                    <a:pt x="1103" y="353"/>
                  </a:lnTo>
                  <a:lnTo>
                    <a:pt x="1129" y="328"/>
                  </a:lnTo>
                  <a:lnTo>
                    <a:pt x="1141" y="317"/>
                  </a:lnTo>
                  <a:lnTo>
                    <a:pt x="1153" y="308"/>
                  </a:lnTo>
                  <a:lnTo>
                    <a:pt x="1165" y="300"/>
                  </a:lnTo>
                  <a:lnTo>
                    <a:pt x="1175" y="293"/>
                  </a:lnTo>
                  <a:lnTo>
                    <a:pt x="1186" y="289"/>
                  </a:lnTo>
                  <a:lnTo>
                    <a:pt x="1195" y="286"/>
                  </a:lnTo>
                  <a:lnTo>
                    <a:pt x="1203" y="286"/>
                  </a:lnTo>
                  <a:lnTo>
                    <a:pt x="1210" y="287"/>
                  </a:lnTo>
                  <a:lnTo>
                    <a:pt x="1216" y="291"/>
                  </a:lnTo>
                  <a:lnTo>
                    <a:pt x="1220" y="297"/>
                  </a:lnTo>
                  <a:lnTo>
                    <a:pt x="1223" y="307"/>
                  </a:lnTo>
                  <a:lnTo>
                    <a:pt x="1226" y="318"/>
                  </a:lnTo>
                  <a:lnTo>
                    <a:pt x="1227" y="331"/>
                  </a:lnTo>
                  <a:lnTo>
                    <a:pt x="1228" y="346"/>
                  </a:lnTo>
                  <a:lnTo>
                    <a:pt x="1228" y="362"/>
                  </a:lnTo>
                  <a:lnTo>
                    <a:pt x="1228" y="380"/>
                  </a:lnTo>
                  <a:lnTo>
                    <a:pt x="1228" y="420"/>
                  </a:lnTo>
                  <a:lnTo>
                    <a:pt x="1227" y="464"/>
                  </a:lnTo>
                  <a:lnTo>
                    <a:pt x="1228" y="487"/>
                  </a:lnTo>
                  <a:lnTo>
                    <a:pt x="1229" y="510"/>
                  </a:lnTo>
                  <a:lnTo>
                    <a:pt x="1230" y="534"/>
                  </a:lnTo>
                  <a:lnTo>
                    <a:pt x="1233" y="557"/>
                  </a:lnTo>
                  <a:lnTo>
                    <a:pt x="1236" y="582"/>
                  </a:lnTo>
                  <a:lnTo>
                    <a:pt x="1241" y="605"/>
                  </a:lnTo>
                  <a:lnTo>
                    <a:pt x="1247" y="627"/>
                  </a:lnTo>
                  <a:lnTo>
                    <a:pt x="1254" y="649"/>
                  </a:lnTo>
                  <a:lnTo>
                    <a:pt x="1263" y="671"/>
                  </a:lnTo>
                  <a:lnTo>
                    <a:pt x="1274" y="691"/>
                  </a:lnTo>
                  <a:lnTo>
                    <a:pt x="1286" y="710"/>
                  </a:lnTo>
                  <a:lnTo>
                    <a:pt x="1302" y="729"/>
                  </a:lnTo>
                  <a:lnTo>
                    <a:pt x="1319" y="745"/>
                  </a:lnTo>
                  <a:lnTo>
                    <a:pt x="1338" y="759"/>
                  </a:lnTo>
                  <a:lnTo>
                    <a:pt x="1359" y="772"/>
                  </a:lnTo>
                  <a:lnTo>
                    <a:pt x="1384" y="783"/>
                  </a:lnTo>
                  <a:lnTo>
                    <a:pt x="1412" y="791"/>
                  </a:lnTo>
                  <a:lnTo>
                    <a:pt x="1442" y="797"/>
                  </a:lnTo>
                  <a:lnTo>
                    <a:pt x="1475" y="800"/>
                  </a:lnTo>
                  <a:lnTo>
                    <a:pt x="1511" y="801"/>
                  </a:lnTo>
                  <a:lnTo>
                    <a:pt x="1529" y="800"/>
                  </a:lnTo>
                  <a:lnTo>
                    <a:pt x="1546" y="799"/>
                  </a:lnTo>
                  <a:lnTo>
                    <a:pt x="1562" y="797"/>
                  </a:lnTo>
                  <a:lnTo>
                    <a:pt x="1578" y="794"/>
                  </a:lnTo>
                  <a:lnTo>
                    <a:pt x="1594" y="791"/>
                  </a:lnTo>
                  <a:lnTo>
                    <a:pt x="1610" y="787"/>
                  </a:lnTo>
                  <a:lnTo>
                    <a:pt x="1626" y="783"/>
                  </a:lnTo>
                  <a:lnTo>
                    <a:pt x="1640" y="778"/>
                  </a:lnTo>
                  <a:lnTo>
                    <a:pt x="1669" y="767"/>
                  </a:lnTo>
                  <a:lnTo>
                    <a:pt x="1695" y="755"/>
                  </a:lnTo>
                  <a:lnTo>
                    <a:pt x="1721" y="742"/>
                  </a:lnTo>
                  <a:lnTo>
                    <a:pt x="1745" y="729"/>
                  </a:lnTo>
                  <a:lnTo>
                    <a:pt x="1766" y="713"/>
                  </a:lnTo>
                  <a:lnTo>
                    <a:pt x="1786" y="699"/>
                  </a:lnTo>
                  <a:lnTo>
                    <a:pt x="1804" y="685"/>
                  </a:lnTo>
                  <a:lnTo>
                    <a:pt x="1820" y="672"/>
                  </a:lnTo>
                  <a:lnTo>
                    <a:pt x="1847" y="648"/>
                  </a:lnTo>
                  <a:lnTo>
                    <a:pt x="1865" y="630"/>
                  </a:lnTo>
                  <a:lnTo>
                    <a:pt x="1873" y="621"/>
                  </a:lnTo>
                  <a:lnTo>
                    <a:pt x="1880" y="610"/>
                  </a:lnTo>
                  <a:lnTo>
                    <a:pt x="1886" y="599"/>
                  </a:lnTo>
                  <a:lnTo>
                    <a:pt x="1891" y="587"/>
                  </a:lnTo>
                  <a:lnTo>
                    <a:pt x="1895" y="574"/>
                  </a:lnTo>
                  <a:lnTo>
                    <a:pt x="1898" y="563"/>
                  </a:lnTo>
                  <a:lnTo>
                    <a:pt x="1899" y="552"/>
                  </a:lnTo>
                  <a:lnTo>
                    <a:pt x="1898" y="543"/>
                  </a:lnTo>
                  <a:lnTo>
                    <a:pt x="1897" y="539"/>
                  </a:lnTo>
                  <a:lnTo>
                    <a:pt x="1895" y="535"/>
                  </a:lnTo>
                  <a:lnTo>
                    <a:pt x="1893" y="532"/>
                  </a:lnTo>
                  <a:lnTo>
                    <a:pt x="1891" y="529"/>
                  </a:lnTo>
                  <a:lnTo>
                    <a:pt x="1888" y="527"/>
                  </a:lnTo>
                  <a:lnTo>
                    <a:pt x="1884" y="526"/>
                  </a:lnTo>
                  <a:lnTo>
                    <a:pt x="1879" y="525"/>
                  </a:lnTo>
                  <a:lnTo>
                    <a:pt x="1874" y="525"/>
                  </a:lnTo>
                  <a:lnTo>
                    <a:pt x="1869" y="526"/>
                  </a:lnTo>
                  <a:lnTo>
                    <a:pt x="1863" y="527"/>
                  </a:lnTo>
                  <a:lnTo>
                    <a:pt x="1856" y="530"/>
                  </a:lnTo>
                  <a:lnTo>
                    <a:pt x="1848" y="533"/>
                  </a:lnTo>
                  <a:lnTo>
                    <a:pt x="1839" y="537"/>
                  </a:lnTo>
                  <a:lnTo>
                    <a:pt x="1830" y="542"/>
                  </a:lnTo>
                  <a:lnTo>
                    <a:pt x="1820" y="549"/>
                  </a:lnTo>
                  <a:lnTo>
                    <a:pt x="1809" y="556"/>
                  </a:lnTo>
                  <a:close/>
                </a:path>
              </a:pathLst>
            </a:custGeom>
            <a:grpFill/>
            <a:ln w="9525">
              <a:noFill/>
              <a:round/>
              <a:headEnd/>
              <a:tailEnd/>
            </a:ln>
          </p:spPr>
          <p:txBody>
            <a:bodyPr/>
            <a:lstStyle/>
            <a:p>
              <a:pPr defTabSz="913305" fontAlgn="base">
                <a:spcBef>
                  <a:spcPct val="0"/>
                </a:spcBef>
                <a:spcAft>
                  <a:spcPct val="0"/>
                </a:spcAft>
                <a:defRPr/>
              </a:pPr>
              <a:endParaRPr lang="en-US" dirty="0">
                <a:solidFill>
                  <a:srgbClr val="000000"/>
                </a:solidFill>
                <a:effectLst>
                  <a:outerShdw blurRad="50800" dist="38100" dir="2700000" algn="tl" rotWithShape="0">
                    <a:prstClr val="black">
                      <a:alpha val="40000"/>
                    </a:prstClr>
                  </a:outerShdw>
                </a:effectLst>
                <a:cs typeface="Arial" charset="0"/>
              </a:endParaRPr>
            </a:p>
          </p:txBody>
        </p:sp>
        <p:sp>
          <p:nvSpPr>
            <p:cNvPr id="15" name="Freeform 22"/>
            <p:cNvSpPr>
              <a:spLocks/>
            </p:cNvSpPr>
            <p:nvPr/>
          </p:nvSpPr>
          <p:spPr bwMode="black">
            <a:xfrm>
              <a:off x="1337470" y="3804442"/>
              <a:ext cx="160403" cy="239165"/>
            </a:xfrm>
            <a:custGeom>
              <a:avLst/>
              <a:gdLst/>
              <a:ahLst/>
              <a:cxnLst>
                <a:cxn ang="0">
                  <a:pos x="1009" y="55"/>
                </a:cxn>
                <a:cxn ang="0">
                  <a:pos x="754" y="0"/>
                </a:cxn>
                <a:cxn ang="0">
                  <a:pos x="491" y="46"/>
                </a:cxn>
                <a:cxn ang="0">
                  <a:pos x="256" y="168"/>
                </a:cxn>
                <a:cxn ang="0">
                  <a:pos x="83" y="336"/>
                </a:cxn>
                <a:cxn ang="0">
                  <a:pos x="2" y="526"/>
                </a:cxn>
                <a:cxn ang="0">
                  <a:pos x="18" y="652"/>
                </a:cxn>
                <a:cxn ang="0">
                  <a:pos x="41" y="681"/>
                </a:cxn>
                <a:cxn ang="0">
                  <a:pos x="72" y="698"/>
                </a:cxn>
                <a:cxn ang="0">
                  <a:pos x="104" y="701"/>
                </a:cxn>
                <a:cxn ang="0">
                  <a:pos x="132" y="689"/>
                </a:cxn>
                <a:cxn ang="0">
                  <a:pos x="150" y="658"/>
                </a:cxn>
                <a:cxn ang="0">
                  <a:pos x="155" y="605"/>
                </a:cxn>
                <a:cxn ang="0">
                  <a:pos x="195" y="466"/>
                </a:cxn>
                <a:cxn ang="0">
                  <a:pos x="316" y="334"/>
                </a:cxn>
                <a:cxn ang="0">
                  <a:pos x="488" y="230"/>
                </a:cxn>
                <a:cxn ang="0">
                  <a:pos x="685" y="170"/>
                </a:cxn>
                <a:cxn ang="0">
                  <a:pos x="875" y="177"/>
                </a:cxn>
                <a:cxn ang="0">
                  <a:pos x="1030" y="270"/>
                </a:cxn>
                <a:cxn ang="0">
                  <a:pos x="1116" y="442"/>
                </a:cxn>
                <a:cxn ang="0">
                  <a:pos x="1109" y="614"/>
                </a:cxn>
                <a:cxn ang="0">
                  <a:pos x="1029" y="773"/>
                </a:cxn>
                <a:cxn ang="0">
                  <a:pos x="898" y="910"/>
                </a:cxn>
                <a:cxn ang="0">
                  <a:pos x="737" y="1019"/>
                </a:cxn>
                <a:cxn ang="0">
                  <a:pos x="565" y="1092"/>
                </a:cxn>
                <a:cxn ang="0">
                  <a:pos x="456" y="1030"/>
                </a:cxn>
                <a:cxn ang="0">
                  <a:pos x="514" y="710"/>
                </a:cxn>
                <a:cxn ang="0">
                  <a:pos x="518" y="565"/>
                </a:cxn>
                <a:cxn ang="0">
                  <a:pos x="500" y="499"/>
                </a:cxn>
                <a:cxn ang="0">
                  <a:pos x="471" y="466"/>
                </a:cxn>
                <a:cxn ang="0">
                  <a:pos x="438" y="455"/>
                </a:cxn>
                <a:cxn ang="0">
                  <a:pos x="404" y="465"/>
                </a:cxn>
                <a:cxn ang="0">
                  <a:pos x="374" y="493"/>
                </a:cxn>
                <a:cxn ang="0">
                  <a:pos x="355" y="535"/>
                </a:cxn>
                <a:cxn ang="0">
                  <a:pos x="347" y="634"/>
                </a:cxn>
                <a:cxn ang="0">
                  <a:pos x="319" y="836"/>
                </a:cxn>
                <a:cxn ang="0">
                  <a:pos x="230" y="1260"/>
                </a:cxn>
                <a:cxn ang="0">
                  <a:pos x="146" y="1649"/>
                </a:cxn>
                <a:cxn ang="0">
                  <a:pos x="124" y="1801"/>
                </a:cxn>
                <a:cxn ang="0">
                  <a:pos x="128" y="1874"/>
                </a:cxn>
                <a:cxn ang="0">
                  <a:pos x="151" y="1916"/>
                </a:cxn>
                <a:cxn ang="0">
                  <a:pos x="186" y="1940"/>
                </a:cxn>
                <a:cxn ang="0">
                  <a:pos x="224" y="1943"/>
                </a:cxn>
                <a:cxn ang="0">
                  <a:pos x="259" y="1921"/>
                </a:cxn>
                <a:cxn ang="0">
                  <a:pos x="288" y="1871"/>
                </a:cxn>
                <a:cxn ang="0">
                  <a:pos x="300" y="1783"/>
                </a:cxn>
                <a:cxn ang="0">
                  <a:pos x="335" y="1565"/>
                </a:cxn>
                <a:cxn ang="0">
                  <a:pos x="469" y="1254"/>
                </a:cxn>
                <a:cxn ang="0">
                  <a:pos x="768" y="1175"/>
                </a:cxn>
                <a:cxn ang="0">
                  <a:pos x="1007" y="1031"/>
                </a:cxn>
                <a:cxn ang="0">
                  <a:pos x="1180" y="842"/>
                </a:cxn>
                <a:cxn ang="0">
                  <a:pos x="1277" y="631"/>
                </a:cxn>
                <a:cxn ang="0">
                  <a:pos x="1291" y="418"/>
                </a:cxn>
                <a:cxn ang="0">
                  <a:pos x="1214" y="226"/>
                </a:cxn>
              </a:cxnLst>
              <a:rect l="0" t="0" r="r" b="b"/>
              <a:pathLst>
                <a:path w="1295" h="1944">
                  <a:moveTo>
                    <a:pt x="1187" y="191"/>
                  </a:moveTo>
                  <a:lnTo>
                    <a:pt x="1145" y="149"/>
                  </a:lnTo>
                  <a:lnTo>
                    <a:pt x="1102" y="113"/>
                  </a:lnTo>
                  <a:lnTo>
                    <a:pt x="1057" y="82"/>
                  </a:lnTo>
                  <a:lnTo>
                    <a:pt x="1009" y="55"/>
                  </a:lnTo>
                  <a:lnTo>
                    <a:pt x="961" y="35"/>
                  </a:lnTo>
                  <a:lnTo>
                    <a:pt x="910" y="19"/>
                  </a:lnTo>
                  <a:lnTo>
                    <a:pt x="859" y="8"/>
                  </a:lnTo>
                  <a:lnTo>
                    <a:pt x="806" y="2"/>
                  </a:lnTo>
                  <a:lnTo>
                    <a:pt x="754" y="0"/>
                  </a:lnTo>
                  <a:lnTo>
                    <a:pt x="700" y="2"/>
                  </a:lnTo>
                  <a:lnTo>
                    <a:pt x="648" y="8"/>
                  </a:lnTo>
                  <a:lnTo>
                    <a:pt x="595" y="17"/>
                  </a:lnTo>
                  <a:lnTo>
                    <a:pt x="543" y="30"/>
                  </a:lnTo>
                  <a:lnTo>
                    <a:pt x="491" y="46"/>
                  </a:lnTo>
                  <a:lnTo>
                    <a:pt x="441" y="65"/>
                  </a:lnTo>
                  <a:lnTo>
                    <a:pt x="393" y="88"/>
                  </a:lnTo>
                  <a:lnTo>
                    <a:pt x="345" y="112"/>
                  </a:lnTo>
                  <a:lnTo>
                    <a:pt x="300" y="139"/>
                  </a:lnTo>
                  <a:lnTo>
                    <a:pt x="256" y="168"/>
                  </a:lnTo>
                  <a:lnTo>
                    <a:pt x="216" y="198"/>
                  </a:lnTo>
                  <a:lnTo>
                    <a:pt x="178" y="232"/>
                  </a:lnTo>
                  <a:lnTo>
                    <a:pt x="142" y="266"/>
                  </a:lnTo>
                  <a:lnTo>
                    <a:pt x="111" y="300"/>
                  </a:lnTo>
                  <a:lnTo>
                    <a:pt x="83" y="336"/>
                  </a:lnTo>
                  <a:lnTo>
                    <a:pt x="58" y="374"/>
                  </a:lnTo>
                  <a:lnTo>
                    <a:pt x="37" y="412"/>
                  </a:lnTo>
                  <a:lnTo>
                    <a:pt x="20" y="449"/>
                  </a:lnTo>
                  <a:lnTo>
                    <a:pt x="9" y="488"/>
                  </a:lnTo>
                  <a:lnTo>
                    <a:pt x="2" y="526"/>
                  </a:lnTo>
                  <a:lnTo>
                    <a:pt x="0" y="564"/>
                  </a:lnTo>
                  <a:lnTo>
                    <a:pt x="3" y="601"/>
                  </a:lnTo>
                  <a:lnTo>
                    <a:pt x="12" y="638"/>
                  </a:lnTo>
                  <a:lnTo>
                    <a:pt x="15" y="645"/>
                  </a:lnTo>
                  <a:lnTo>
                    <a:pt x="18" y="652"/>
                  </a:lnTo>
                  <a:lnTo>
                    <a:pt x="22" y="659"/>
                  </a:lnTo>
                  <a:lnTo>
                    <a:pt x="26" y="665"/>
                  </a:lnTo>
                  <a:lnTo>
                    <a:pt x="31" y="670"/>
                  </a:lnTo>
                  <a:lnTo>
                    <a:pt x="36" y="676"/>
                  </a:lnTo>
                  <a:lnTo>
                    <a:pt x="41" y="681"/>
                  </a:lnTo>
                  <a:lnTo>
                    <a:pt x="47" y="685"/>
                  </a:lnTo>
                  <a:lnTo>
                    <a:pt x="53" y="689"/>
                  </a:lnTo>
                  <a:lnTo>
                    <a:pt x="60" y="692"/>
                  </a:lnTo>
                  <a:lnTo>
                    <a:pt x="66" y="695"/>
                  </a:lnTo>
                  <a:lnTo>
                    <a:pt x="72" y="698"/>
                  </a:lnTo>
                  <a:lnTo>
                    <a:pt x="79" y="700"/>
                  </a:lnTo>
                  <a:lnTo>
                    <a:pt x="85" y="701"/>
                  </a:lnTo>
                  <a:lnTo>
                    <a:pt x="91" y="702"/>
                  </a:lnTo>
                  <a:lnTo>
                    <a:pt x="98" y="702"/>
                  </a:lnTo>
                  <a:lnTo>
                    <a:pt x="104" y="701"/>
                  </a:lnTo>
                  <a:lnTo>
                    <a:pt x="110" y="700"/>
                  </a:lnTo>
                  <a:lnTo>
                    <a:pt x="116" y="698"/>
                  </a:lnTo>
                  <a:lnTo>
                    <a:pt x="121" y="696"/>
                  </a:lnTo>
                  <a:lnTo>
                    <a:pt x="127" y="693"/>
                  </a:lnTo>
                  <a:lnTo>
                    <a:pt x="132" y="689"/>
                  </a:lnTo>
                  <a:lnTo>
                    <a:pt x="136" y="684"/>
                  </a:lnTo>
                  <a:lnTo>
                    <a:pt x="141" y="679"/>
                  </a:lnTo>
                  <a:lnTo>
                    <a:pt x="144" y="673"/>
                  </a:lnTo>
                  <a:lnTo>
                    <a:pt x="148" y="666"/>
                  </a:lnTo>
                  <a:lnTo>
                    <a:pt x="150" y="658"/>
                  </a:lnTo>
                  <a:lnTo>
                    <a:pt x="153" y="649"/>
                  </a:lnTo>
                  <a:lnTo>
                    <a:pt x="154" y="640"/>
                  </a:lnTo>
                  <a:lnTo>
                    <a:pt x="155" y="629"/>
                  </a:lnTo>
                  <a:lnTo>
                    <a:pt x="155" y="617"/>
                  </a:lnTo>
                  <a:lnTo>
                    <a:pt x="155" y="605"/>
                  </a:lnTo>
                  <a:lnTo>
                    <a:pt x="155" y="578"/>
                  </a:lnTo>
                  <a:lnTo>
                    <a:pt x="159" y="550"/>
                  </a:lnTo>
                  <a:lnTo>
                    <a:pt x="168" y="523"/>
                  </a:lnTo>
                  <a:lnTo>
                    <a:pt x="180" y="495"/>
                  </a:lnTo>
                  <a:lnTo>
                    <a:pt x="195" y="466"/>
                  </a:lnTo>
                  <a:lnTo>
                    <a:pt x="213" y="439"/>
                  </a:lnTo>
                  <a:lnTo>
                    <a:pt x="235" y="412"/>
                  </a:lnTo>
                  <a:lnTo>
                    <a:pt x="259" y="386"/>
                  </a:lnTo>
                  <a:lnTo>
                    <a:pt x="287" y="360"/>
                  </a:lnTo>
                  <a:lnTo>
                    <a:pt x="316" y="334"/>
                  </a:lnTo>
                  <a:lnTo>
                    <a:pt x="347" y="311"/>
                  </a:lnTo>
                  <a:lnTo>
                    <a:pt x="380" y="288"/>
                  </a:lnTo>
                  <a:lnTo>
                    <a:pt x="415" y="267"/>
                  </a:lnTo>
                  <a:lnTo>
                    <a:pt x="451" y="248"/>
                  </a:lnTo>
                  <a:lnTo>
                    <a:pt x="488" y="230"/>
                  </a:lnTo>
                  <a:lnTo>
                    <a:pt x="527" y="214"/>
                  </a:lnTo>
                  <a:lnTo>
                    <a:pt x="566" y="199"/>
                  </a:lnTo>
                  <a:lnTo>
                    <a:pt x="605" y="187"/>
                  </a:lnTo>
                  <a:lnTo>
                    <a:pt x="645" y="177"/>
                  </a:lnTo>
                  <a:lnTo>
                    <a:pt x="685" y="170"/>
                  </a:lnTo>
                  <a:lnTo>
                    <a:pt x="725" y="166"/>
                  </a:lnTo>
                  <a:lnTo>
                    <a:pt x="763" y="164"/>
                  </a:lnTo>
                  <a:lnTo>
                    <a:pt x="801" y="165"/>
                  </a:lnTo>
                  <a:lnTo>
                    <a:pt x="839" y="169"/>
                  </a:lnTo>
                  <a:lnTo>
                    <a:pt x="875" y="177"/>
                  </a:lnTo>
                  <a:lnTo>
                    <a:pt x="910" y="188"/>
                  </a:lnTo>
                  <a:lnTo>
                    <a:pt x="944" y="202"/>
                  </a:lnTo>
                  <a:lnTo>
                    <a:pt x="975" y="221"/>
                  </a:lnTo>
                  <a:lnTo>
                    <a:pt x="1004" y="244"/>
                  </a:lnTo>
                  <a:lnTo>
                    <a:pt x="1030" y="270"/>
                  </a:lnTo>
                  <a:lnTo>
                    <a:pt x="1055" y="300"/>
                  </a:lnTo>
                  <a:lnTo>
                    <a:pt x="1077" y="335"/>
                  </a:lnTo>
                  <a:lnTo>
                    <a:pt x="1094" y="371"/>
                  </a:lnTo>
                  <a:lnTo>
                    <a:pt x="1107" y="407"/>
                  </a:lnTo>
                  <a:lnTo>
                    <a:pt x="1116" y="442"/>
                  </a:lnTo>
                  <a:lnTo>
                    <a:pt x="1121" y="477"/>
                  </a:lnTo>
                  <a:lnTo>
                    <a:pt x="1123" y="512"/>
                  </a:lnTo>
                  <a:lnTo>
                    <a:pt x="1122" y="547"/>
                  </a:lnTo>
                  <a:lnTo>
                    <a:pt x="1117" y="580"/>
                  </a:lnTo>
                  <a:lnTo>
                    <a:pt x="1109" y="614"/>
                  </a:lnTo>
                  <a:lnTo>
                    <a:pt x="1099" y="648"/>
                  </a:lnTo>
                  <a:lnTo>
                    <a:pt x="1085" y="680"/>
                  </a:lnTo>
                  <a:lnTo>
                    <a:pt x="1069" y="711"/>
                  </a:lnTo>
                  <a:lnTo>
                    <a:pt x="1050" y="742"/>
                  </a:lnTo>
                  <a:lnTo>
                    <a:pt x="1029" y="773"/>
                  </a:lnTo>
                  <a:lnTo>
                    <a:pt x="1007" y="802"/>
                  </a:lnTo>
                  <a:lnTo>
                    <a:pt x="982" y="831"/>
                  </a:lnTo>
                  <a:lnTo>
                    <a:pt x="956" y="858"/>
                  </a:lnTo>
                  <a:lnTo>
                    <a:pt x="927" y="884"/>
                  </a:lnTo>
                  <a:lnTo>
                    <a:pt x="898" y="910"/>
                  </a:lnTo>
                  <a:lnTo>
                    <a:pt x="868" y="935"/>
                  </a:lnTo>
                  <a:lnTo>
                    <a:pt x="836" y="958"/>
                  </a:lnTo>
                  <a:lnTo>
                    <a:pt x="803" y="979"/>
                  </a:lnTo>
                  <a:lnTo>
                    <a:pt x="770" y="1000"/>
                  </a:lnTo>
                  <a:lnTo>
                    <a:pt x="737" y="1019"/>
                  </a:lnTo>
                  <a:lnTo>
                    <a:pt x="702" y="1036"/>
                  </a:lnTo>
                  <a:lnTo>
                    <a:pt x="668" y="1053"/>
                  </a:lnTo>
                  <a:lnTo>
                    <a:pt x="634" y="1068"/>
                  </a:lnTo>
                  <a:lnTo>
                    <a:pt x="599" y="1081"/>
                  </a:lnTo>
                  <a:lnTo>
                    <a:pt x="565" y="1092"/>
                  </a:lnTo>
                  <a:lnTo>
                    <a:pt x="532" y="1102"/>
                  </a:lnTo>
                  <a:lnTo>
                    <a:pt x="499" y="1110"/>
                  </a:lnTo>
                  <a:lnTo>
                    <a:pt x="467" y="1116"/>
                  </a:lnTo>
                  <a:lnTo>
                    <a:pt x="436" y="1120"/>
                  </a:lnTo>
                  <a:lnTo>
                    <a:pt x="456" y="1030"/>
                  </a:lnTo>
                  <a:lnTo>
                    <a:pt x="474" y="944"/>
                  </a:lnTo>
                  <a:lnTo>
                    <a:pt x="490" y="860"/>
                  </a:lnTo>
                  <a:lnTo>
                    <a:pt x="504" y="782"/>
                  </a:lnTo>
                  <a:lnTo>
                    <a:pt x="509" y="745"/>
                  </a:lnTo>
                  <a:lnTo>
                    <a:pt x="514" y="710"/>
                  </a:lnTo>
                  <a:lnTo>
                    <a:pt x="517" y="677"/>
                  </a:lnTo>
                  <a:lnTo>
                    <a:pt x="519" y="645"/>
                  </a:lnTo>
                  <a:lnTo>
                    <a:pt x="520" y="615"/>
                  </a:lnTo>
                  <a:lnTo>
                    <a:pt x="520" y="589"/>
                  </a:lnTo>
                  <a:lnTo>
                    <a:pt x="518" y="565"/>
                  </a:lnTo>
                  <a:lnTo>
                    <a:pt x="515" y="543"/>
                  </a:lnTo>
                  <a:lnTo>
                    <a:pt x="512" y="531"/>
                  </a:lnTo>
                  <a:lnTo>
                    <a:pt x="508" y="519"/>
                  </a:lnTo>
                  <a:lnTo>
                    <a:pt x="504" y="509"/>
                  </a:lnTo>
                  <a:lnTo>
                    <a:pt x="500" y="499"/>
                  </a:lnTo>
                  <a:lnTo>
                    <a:pt x="494" y="491"/>
                  </a:lnTo>
                  <a:lnTo>
                    <a:pt x="489" y="483"/>
                  </a:lnTo>
                  <a:lnTo>
                    <a:pt x="483" y="476"/>
                  </a:lnTo>
                  <a:lnTo>
                    <a:pt x="477" y="470"/>
                  </a:lnTo>
                  <a:lnTo>
                    <a:pt x="471" y="466"/>
                  </a:lnTo>
                  <a:lnTo>
                    <a:pt x="465" y="462"/>
                  </a:lnTo>
                  <a:lnTo>
                    <a:pt x="458" y="459"/>
                  </a:lnTo>
                  <a:lnTo>
                    <a:pt x="451" y="457"/>
                  </a:lnTo>
                  <a:lnTo>
                    <a:pt x="444" y="456"/>
                  </a:lnTo>
                  <a:lnTo>
                    <a:pt x="438" y="455"/>
                  </a:lnTo>
                  <a:lnTo>
                    <a:pt x="431" y="456"/>
                  </a:lnTo>
                  <a:lnTo>
                    <a:pt x="424" y="457"/>
                  </a:lnTo>
                  <a:lnTo>
                    <a:pt x="417" y="459"/>
                  </a:lnTo>
                  <a:lnTo>
                    <a:pt x="410" y="461"/>
                  </a:lnTo>
                  <a:lnTo>
                    <a:pt x="404" y="465"/>
                  </a:lnTo>
                  <a:lnTo>
                    <a:pt x="397" y="469"/>
                  </a:lnTo>
                  <a:lnTo>
                    <a:pt x="391" y="474"/>
                  </a:lnTo>
                  <a:lnTo>
                    <a:pt x="384" y="479"/>
                  </a:lnTo>
                  <a:lnTo>
                    <a:pt x="379" y="486"/>
                  </a:lnTo>
                  <a:lnTo>
                    <a:pt x="374" y="493"/>
                  </a:lnTo>
                  <a:lnTo>
                    <a:pt x="369" y="500"/>
                  </a:lnTo>
                  <a:lnTo>
                    <a:pt x="365" y="508"/>
                  </a:lnTo>
                  <a:lnTo>
                    <a:pt x="361" y="516"/>
                  </a:lnTo>
                  <a:lnTo>
                    <a:pt x="358" y="525"/>
                  </a:lnTo>
                  <a:lnTo>
                    <a:pt x="355" y="535"/>
                  </a:lnTo>
                  <a:lnTo>
                    <a:pt x="353" y="545"/>
                  </a:lnTo>
                  <a:lnTo>
                    <a:pt x="352" y="555"/>
                  </a:lnTo>
                  <a:lnTo>
                    <a:pt x="351" y="566"/>
                  </a:lnTo>
                  <a:lnTo>
                    <a:pt x="350" y="598"/>
                  </a:lnTo>
                  <a:lnTo>
                    <a:pt x="347" y="634"/>
                  </a:lnTo>
                  <a:lnTo>
                    <a:pt x="344" y="671"/>
                  </a:lnTo>
                  <a:lnTo>
                    <a:pt x="339" y="709"/>
                  </a:lnTo>
                  <a:lnTo>
                    <a:pt x="333" y="750"/>
                  </a:lnTo>
                  <a:lnTo>
                    <a:pt x="327" y="793"/>
                  </a:lnTo>
                  <a:lnTo>
                    <a:pt x="319" y="836"/>
                  </a:lnTo>
                  <a:lnTo>
                    <a:pt x="311" y="880"/>
                  </a:lnTo>
                  <a:lnTo>
                    <a:pt x="293" y="973"/>
                  </a:lnTo>
                  <a:lnTo>
                    <a:pt x="273" y="1068"/>
                  </a:lnTo>
                  <a:lnTo>
                    <a:pt x="252" y="1164"/>
                  </a:lnTo>
                  <a:lnTo>
                    <a:pt x="230" y="1260"/>
                  </a:lnTo>
                  <a:lnTo>
                    <a:pt x="209" y="1354"/>
                  </a:lnTo>
                  <a:lnTo>
                    <a:pt x="189" y="1444"/>
                  </a:lnTo>
                  <a:lnTo>
                    <a:pt x="170" y="1531"/>
                  </a:lnTo>
                  <a:lnTo>
                    <a:pt x="153" y="1612"/>
                  </a:lnTo>
                  <a:lnTo>
                    <a:pt x="146" y="1649"/>
                  </a:lnTo>
                  <a:lnTo>
                    <a:pt x="139" y="1684"/>
                  </a:lnTo>
                  <a:lnTo>
                    <a:pt x="134" y="1716"/>
                  </a:lnTo>
                  <a:lnTo>
                    <a:pt x="129" y="1748"/>
                  </a:lnTo>
                  <a:lnTo>
                    <a:pt x="126" y="1776"/>
                  </a:lnTo>
                  <a:lnTo>
                    <a:pt x="124" y="1801"/>
                  </a:lnTo>
                  <a:lnTo>
                    <a:pt x="122" y="1823"/>
                  </a:lnTo>
                  <a:lnTo>
                    <a:pt x="123" y="1842"/>
                  </a:lnTo>
                  <a:lnTo>
                    <a:pt x="124" y="1853"/>
                  </a:lnTo>
                  <a:lnTo>
                    <a:pt x="126" y="1863"/>
                  </a:lnTo>
                  <a:lnTo>
                    <a:pt x="128" y="1874"/>
                  </a:lnTo>
                  <a:lnTo>
                    <a:pt x="132" y="1884"/>
                  </a:lnTo>
                  <a:lnTo>
                    <a:pt x="136" y="1893"/>
                  </a:lnTo>
                  <a:lnTo>
                    <a:pt x="140" y="1901"/>
                  </a:lnTo>
                  <a:lnTo>
                    <a:pt x="145" y="1909"/>
                  </a:lnTo>
                  <a:lnTo>
                    <a:pt x="151" y="1916"/>
                  </a:lnTo>
                  <a:lnTo>
                    <a:pt x="157" y="1922"/>
                  </a:lnTo>
                  <a:lnTo>
                    <a:pt x="163" y="1928"/>
                  </a:lnTo>
                  <a:lnTo>
                    <a:pt x="171" y="1932"/>
                  </a:lnTo>
                  <a:lnTo>
                    <a:pt x="178" y="1936"/>
                  </a:lnTo>
                  <a:lnTo>
                    <a:pt x="186" y="1940"/>
                  </a:lnTo>
                  <a:lnTo>
                    <a:pt x="193" y="1942"/>
                  </a:lnTo>
                  <a:lnTo>
                    <a:pt x="201" y="1944"/>
                  </a:lnTo>
                  <a:lnTo>
                    <a:pt x="208" y="1944"/>
                  </a:lnTo>
                  <a:lnTo>
                    <a:pt x="216" y="1944"/>
                  </a:lnTo>
                  <a:lnTo>
                    <a:pt x="224" y="1943"/>
                  </a:lnTo>
                  <a:lnTo>
                    <a:pt x="231" y="1941"/>
                  </a:lnTo>
                  <a:lnTo>
                    <a:pt x="239" y="1937"/>
                  </a:lnTo>
                  <a:lnTo>
                    <a:pt x="246" y="1933"/>
                  </a:lnTo>
                  <a:lnTo>
                    <a:pt x="253" y="1928"/>
                  </a:lnTo>
                  <a:lnTo>
                    <a:pt x="259" y="1921"/>
                  </a:lnTo>
                  <a:lnTo>
                    <a:pt x="266" y="1914"/>
                  </a:lnTo>
                  <a:lnTo>
                    <a:pt x="272" y="1905"/>
                  </a:lnTo>
                  <a:lnTo>
                    <a:pt x="278" y="1895"/>
                  </a:lnTo>
                  <a:lnTo>
                    <a:pt x="283" y="1884"/>
                  </a:lnTo>
                  <a:lnTo>
                    <a:pt x="288" y="1871"/>
                  </a:lnTo>
                  <a:lnTo>
                    <a:pt x="291" y="1857"/>
                  </a:lnTo>
                  <a:lnTo>
                    <a:pt x="294" y="1842"/>
                  </a:lnTo>
                  <a:lnTo>
                    <a:pt x="297" y="1825"/>
                  </a:lnTo>
                  <a:lnTo>
                    <a:pt x="298" y="1807"/>
                  </a:lnTo>
                  <a:lnTo>
                    <a:pt x="300" y="1783"/>
                  </a:lnTo>
                  <a:lnTo>
                    <a:pt x="303" y="1756"/>
                  </a:lnTo>
                  <a:lnTo>
                    <a:pt x="307" y="1727"/>
                  </a:lnTo>
                  <a:lnTo>
                    <a:pt x="311" y="1697"/>
                  </a:lnTo>
                  <a:lnTo>
                    <a:pt x="322" y="1634"/>
                  </a:lnTo>
                  <a:lnTo>
                    <a:pt x="335" y="1565"/>
                  </a:lnTo>
                  <a:lnTo>
                    <a:pt x="351" y="1493"/>
                  </a:lnTo>
                  <a:lnTo>
                    <a:pt x="367" y="1417"/>
                  </a:lnTo>
                  <a:lnTo>
                    <a:pt x="385" y="1339"/>
                  </a:lnTo>
                  <a:lnTo>
                    <a:pt x="404" y="1260"/>
                  </a:lnTo>
                  <a:lnTo>
                    <a:pt x="469" y="1254"/>
                  </a:lnTo>
                  <a:lnTo>
                    <a:pt x="534" y="1245"/>
                  </a:lnTo>
                  <a:lnTo>
                    <a:pt x="595" y="1232"/>
                  </a:lnTo>
                  <a:lnTo>
                    <a:pt x="655" y="1217"/>
                  </a:lnTo>
                  <a:lnTo>
                    <a:pt x="712" y="1198"/>
                  </a:lnTo>
                  <a:lnTo>
                    <a:pt x="768" y="1175"/>
                  </a:lnTo>
                  <a:lnTo>
                    <a:pt x="821" y="1151"/>
                  </a:lnTo>
                  <a:lnTo>
                    <a:pt x="871" y="1125"/>
                  </a:lnTo>
                  <a:lnTo>
                    <a:pt x="919" y="1096"/>
                  </a:lnTo>
                  <a:lnTo>
                    <a:pt x="965" y="1065"/>
                  </a:lnTo>
                  <a:lnTo>
                    <a:pt x="1007" y="1031"/>
                  </a:lnTo>
                  <a:lnTo>
                    <a:pt x="1047" y="996"/>
                  </a:lnTo>
                  <a:lnTo>
                    <a:pt x="1085" y="960"/>
                  </a:lnTo>
                  <a:lnTo>
                    <a:pt x="1119" y="922"/>
                  </a:lnTo>
                  <a:lnTo>
                    <a:pt x="1150" y="883"/>
                  </a:lnTo>
                  <a:lnTo>
                    <a:pt x="1180" y="842"/>
                  </a:lnTo>
                  <a:lnTo>
                    <a:pt x="1205" y="802"/>
                  </a:lnTo>
                  <a:lnTo>
                    <a:pt x="1227" y="759"/>
                  </a:lnTo>
                  <a:lnTo>
                    <a:pt x="1247" y="717"/>
                  </a:lnTo>
                  <a:lnTo>
                    <a:pt x="1263" y="674"/>
                  </a:lnTo>
                  <a:lnTo>
                    <a:pt x="1277" y="631"/>
                  </a:lnTo>
                  <a:lnTo>
                    <a:pt x="1286" y="587"/>
                  </a:lnTo>
                  <a:lnTo>
                    <a:pt x="1293" y="545"/>
                  </a:lnTo>
                  <a:lnTo>
                    <a:pt x="1295" y="502"/>
                  </a:lnTo>
                  <a:lnTo>
                    <a:pt x="1295" y="459"/>
                  </a:lnTo>
                  <a:lnTo>
                    <a:pt x="1291" y="418"/>
                  </a:lnTo>
                  <a:lnTo>
                    <a:pt x="1283" y="377"/>
                  </a:lnTo>
                  <a:lnTo>
                    <a:pt x="1270" y="337"/>
                  </a:lnTo>
                  <a:lnTo>
                    <a:pt x="1255" y="299"/>
                  </a:lnTo>
                  <a:lnTo>
                    <a:pt x="1236" y="262"/>
                  </a:lnTo>
                  <a:lnTo>
                    <a:pt x="1214" y="226"/>
                  </a:lnTo>
                  <a:lnTo>
                    <a:pt x="1187" y="191"/>
                  </a:lnTo>
                  <a:close/>
                </a:path>
              </a:pathLst>
            </a:custGeom>
            <a:grpFill/>
            <a:ln w="9525">
              <a:noFill/>
              <a:round/>
              <a:headEnd/>
              <a:tailEnd/>
            </a:ln>
          </p:spPr>
          <p:txBody>
            <a:bodyPr/>
            <a:lstStyle/>
            <a:p>
              <a:pPr defTabSz="913305" fontAlgn="base">
                <a:spcBef>
                  <a:spcPct val="0"/>
                </a:spcBef>
                <a:spcAft>
                  <a:spcPct val="0"/>
                </a:spcAft>
                <a:defRPr/>
              </a:pPr>
              <a:endParaRPr lang="en-US" dirty="0">
                <a:solidFill>
                  <a:srgbClr val="000000"/>
                </a:solidFill>
                <a:effectLst>
                  <a:outerShdw blurRad="50800" dist="38100" dir="2700000" algn="tl" rotWithShape="0">
                    <a:prstClr val="black">
                      <a:alpha val="40000"/>
                    </a:prstClr>
                  </a:outerShdw>
                </a:effectLst>
                <a:cs typeface="Arial" charset="0"/>
              </a:endParaRPr>
            </a:p>
          </p:txBody>
        </p:sp>
        <p:sp>
          <p:nvSpPr>
            <p:cNvPr id="16" name="Freeform 23"/>
            <p:cNvSpPr>
              <a:spLocks noEditPoints="1"/>
            </p:cNvSpPr>
            <p:nvPr/>
          </p:nvSpPr>
          <p:spPr bwMode="black">
            <a:xfrm>
              <a:off x="1867912" y="3885220"/>
              <a:ext cx="306513" cy="133045"/>
            </a:xfrm>
            <a:custGeom>
              <a:avLst/>
              <a:gdLst/>
              <a:ahLst/>
              <a:cxnLst>
                <a:cxn ang="0">
                  <a:pos x="2165" y="842"/>
                </a:cxn>
                <a:cxn ang="0">
                  <a:pos x="2031" y="763"/>
                </a:cxn>
                <a:cxn ang="0">
                  <a:pos x="1942" y="562"/>
                </a:cxn>
                <a:cxn ang="0">
                  <a:pos x="1859" y="444"/>
                </a:cxn>
                <a:cxn ang="0">
                  <a:pos x="1732" y="447"/>
                </a:cxn>
                <a:cxn ang="0">
                  <a:pos x="1587" y="543"/>
                </a:cxn>
                <a:cxn ang="0">
                  <a:pos x="1293" y="825"/>
                </a:cxn>
                <a:cxn ang="0">
                  <a:pos x="1254" y="831"/>
                </a:cxn>
                <a:cxn ang="0">
                  <a:pos x="1313" y="586"/>
                </a:cxn>
                <a:cxn ang="0">
                  <a:pos x="1361" y="362"/>
                </a:cxn>
                <a:cxn ang="0">
                  <a:pos x="1343" y="242"/>
                </a:cxn>
                <a:cxn ang="0">
                  <a:pos x="1248" y="204"/>
                </a:cxn>
                <a:cxn ang="0">
                  <a:pos x="1035" y="219"/>
                </a:cxn>
                <a:cxn ang="0">
                  <a:pos x="747" y="226"/>
                </a:cxn>
                <a:cxn ang="0">
                  <a:pos x="491" y="170"/>
                </a:cxn>
                <a:cxn ang="0">
                  <a:pos x="544" y="73"/>
                </a:cxn>
                <a:cxn ang="0">
                  <a:pos x="523" y="14"/>
                </a:cxn>
                <a:cxn ang="0">
                  <a:pos x="454" y="2"/>
                </a:cxn>
                <a:cxn ang="0">
                  <a:pos x="365" y="49"/>
                </a:cxn>
                <a:cxn ang="0">
                  <a:pos x="277" y="100"/>
                </a:cxn>
                <a:cxn ang="0">
                  <a:pos x="208" y="111"/>
                </a:cxn>
                <a:cxn ang="0">
                  <a:pos x="172" y="151"/>
                </a:cxn>
                <a:cxn ang="0">
                  <a:pos x="170" y="199"/>
                </a:cxn>
                <a:cxn ang="0">
                  <a:pos x="205" y="239"/>
                </a:cxn>
                <a:cxn ang="0">
                  <a:pos x="120" y="399"/>
                </a:cxn>
                <a:cxn ang="0">
                  <a:pos x="27" y="635"/>
                </a:cxn>
                <a:cxn ang="0">
                  <a:pos x="3" y="869"/>
                </a:cxn>
                <a:cxn ang="0">
                  <a:pos x="105" y="1035"/>
                </a:cxn>
                <a:cxn ang="0">
                  <a:pos x="354" y="1071"/>
                </a:cxn>
                <a:cxn ang="0">
                  <a:pos x="546" y="971"/>
                </a:cxn>
                <a:cxn ang="0">
                  <a:pos x="662" y="788"/>
                </a:cxn>
                <a:cxn ang="0">
                  <a:pos x="701" y="574"/>
                </a:cxn>
                <a:cxn ang="0">
                  <a:pos x="661" y="381"/>
                </a:cxn>
                <a:cxn ang="0">
                  <a:pos x="800" y="366"/>
                </a:cxn>
                <a:cxn ang="0">
                  <a:pos x="976" y="370"/>
                </a:cxn>
                <a:cxn ang="0">
                  <a:pos x="1184" y="338"/>
                </a:cxn>
                <a:cxn ang="0">
                  <a:pos x="1196" y="388"/>
                </a:cxn>
                <a:cxn ang="0">
                  <a:pos x="1104" y="721"/>
                </a:cxn>
                <a:cxn ang="0">
                  <a:pos x="1074" y="920"/>
                </a:cxn>
                <a:cxn ang="0">
                  <a:pos x="1118" y="1049"/>
                </a:cxn>
                <a:cxn ang="0">
                  <a:pos x="1238" y="1043"/>
                </a:cxn>
                <a:cxn ang="0">
                  <a:pos x="1409" y="910"/>
                </a:cxn>
                <a:cxn ang="0">
                  <a:pos x="1680" y="646"/>
                </a:cxn>
                <a:cxn ang="0">
                  <a:pos x="1750" y="633"/>
                </a:cxn>
                <a:cxn ang="0">
                  <a:pos x="1837" y="797"/>
                </a:cxn>
                <a:cxn ang="0">
                  <a:pos x="1907" y="905"/>
                </a:cxn>
                <a:cxn ang="0">
                  <a:pos x="2024" y="976"/>
                </a:cxn>
                <a:cxn ang="0">
                  <a:pos x="2156" y="984"/>
                </a:cxn>
                <a:cxn ang="0">
                  <a:pos x="2303" y="948"/>
                </a:cxn>
                <a:cxn ang="0">
                  <a:pos x="2436" y="862"/>
                </a:cxn>
                <a:cxn ang="0">
                  <a:pos x="2481" y="810"/>
                </a:cxn>
                <a:cxn ang="0">
                  <a:pos x="2481" y="773"/>
                </a:cxn>
                <a:cxn ang="0">
                  <a:pos x="2436" y="758"/>
                </a:cxn>
                <a:cxn ang="0">
                  <a:pos x="254" y="930"/>
                </a:cxn>
                <a:cxn ang="0">
                  <a:pos x="190" y="835"/>
                </a:cxn>
                <a:cxn ang="0">
                  <a:pos x="209" y="666"/>
                </a:cxn>
                <a:cxn ang="0">
                  <a:pos x="275" y="478"/>
                </a:cxn>
                <a:cxn ang="0">
                  <a:pos x="417" y="324"/>
                </a:cxn>
                <a:cxn ang="0">
                  <a:pos x="525" y="468"/>
                </a:cxn>
                <a:cxn ang="0">
                  <a:pos x="535" y="658"/>
                </a:cxn>
                <a:cxn ang="0">
                  <a:pos x="466" y="831"/>
                </a:cxn>
                <a:cxn ang="0">
                  <a:pos x="338" y="930"/>
                </a:cxn>
              </a:cxnLst>
              <a:rect l="0" t="0" r="r" b="b"/>
              <a:pathLst>
                <a:path w="2487" h="1077">
                  <a:moveTo>
                    <a:pt x="2374" y="778"/>
                  </a:moveTo>
                  <a:lnTo>
                    <a:pt x="2331" y="800"/>
                  </a:lnTo>
                  <a:lnTo>
                    <a:pt x="2292" y="817"/>
                  </a:lnTo>
                  <a:lnTo>
                    <a:pt x="2255" y="830"/>
                  </a:lnTo>
                  <a:lnTo>
                    <a:pt x="2223" y="838"/>
                  </a:lnTo>
                  <a:lnTo>
                    <a:pt x="2193" y="842"/>
                  </a:lnTo>
                  <a:lnTo>
                    <a:pt x="2165" y="842"/>
                  </a:lnTo>
                  <a:lnTo>
                    <a:pt x="2140" y="839"/>
                  </a:lnTo>
                  <a:lnTo>
                    <a:pt x="2117" y="833"/>
                  </a:lnTo>
                  <a:lnTo>
                    <a:pt x="2097" y="824"/>
                  </a:lnTo>
                  <a:lnTo>
                    <a:pt x="2078" y="813"/>
                  </a:lnTo>
                  <a:lnTo>
                    <a:pt x="2061" y="798"/>
                  </a:lnTo>
                  <a:lnTo>
                    <a:pt x="2046" y="781"/>
                  </a:lnTo>
                  <a:lnTo>
                    <a:pt x="2031" y="763"/>
                  </a:lnTo>
                  <a:lnTo>
                    <a:pt x="2019" y="744"/>
                  </a:lnTo>
                  <a:lnTo>
                    <a:pt x="2007" y="723"/>
                  </a:lnTo>
                  <a:lnTo>
                    <a:pt x="1997" y="701"/>
                  </a:lnTo>
                  <a:lnTo>
                    <a:pt x="1977" y="655"/>
                  </a:lnTo>
                  <a:lnTo>
                    <a:pt x="1960" y="608"/>
                  </a:lnTo>
                  <a:lnTo>
                    <a:pt x="1951" y="585"/>
                  </a:lnTo>
                  <a:lnTo>
                    <a:pt x="1942" y="562"/>
                  </a:lnTo>
                  <a:lnTo>
                    <a:pt x="1933" y="541"/>
                  </a:lnTo>
                  <a:lnTo>
                    <a:pt x="1922" y="521"/>
                  </a:lnTo>
                  <a:lnTo>
                    <a:pt x="1911" y="501"/>
                  </a:lnTo>
                  <a:lnTo>
                    <a:pt x="1900" y="483"/>
                  </a:lnTo>
                  <a:lnTo>
                    <a:pt x="1888" y="468"/>
                  </a:lnTo>
                  <a:lnTo>
                    <a:pt x="1874" y="455"/>
                  </a:lnTo>
                  <a:lnTo>
                    <a:pt x="1859" y="444"/>
                  </a:lnTo>
                  <a:lnTo>
                    <a:pt x="1843" y="436"/>
                  </a:lnTo>
                  <a:lnTo>
                    <a:pt x="1824" y="431"/>
                  </a:lnTo>
                  <a:lnTo>
                    <a:pt x="1803" y="429"/>
                  </a:lnTo>
                  <a:lnTo>
                    <a:pt x="1787" y="430"/>
                  </a:lnTo>
                  <a:lnTo>
                    <a:pt x="1769" y="434"/>
                  </a:lnTo>
                  <a:lnTo>
                    <a:pt x="1751" y="439"/>
                  </a:lnTo>
                  <a:lnTo>
                    <a:pt x="1732" y="447"/>
                  </a:lnTo>
                  <a:lnTo>
                    <a:pt x="1713" y="456"/>
                  </a:lnTo>
                  <a:lnTo>
                    <a:pt x="1692" y="467"/>
                  </a:lnTo>
                  <a:lnTo>
                    <a:pt x="1671" y="480"/>
                  </a:lnTo>
                  <a:lnTo>
                    <a:pt x="1651" y="493"/>
                  </a:lnTo>
                  <a:lnTo>
                    <a:pt x="1630" y="508"/>
                  </a:lnTo>
                  <a:lnTo>
                    <a:pt x="1609" y="526"/>
                  </a:lnTo>
                  <a:lnTo>
                    <a:pt x="1587" y="543"/>
                  </a:lnTo>
                  <a:lnTo>
                    <a:pt x="1566" y="560"/>
                  </a:lnTo>
                  <a:lnTo>
                    <a:pt x="1525" y="597"/>
                  </a:lnTo>
                  <a:lnTo>
                    <a:pt x="1483" y="636"/>
                  </a:lnTo>
                  <a:lnTo>
                    <a:pt x="1407" y="712"/>
                  </a:lnTo>
                  <a:lnTo>
                    <a:pt x="1341" y="778"/>
                  </a:lnTo>
                  <a:lnTo>
                    <a:pt x="1315" y="805"/>
                  </a:lnTo>
                  <a:lnTo>
                    <a:pt x="1293" y="825"/>
                  </a:lnTo>
                  <a:lnTo>
                    <a:pt x="1284" y="833"/>
                  </a:lnTo>
                  <a:lnTo>
                    <a:pt x="1277" y="838"/>
                  </a:lnTo>
                  <a:lnTo>
                    <a:pt x="1271" y="842"/>
                  </a:lnTo>
                  <a:lnTo>
                    <a:pt x="1265" y="843"/>
                  </a:lnTo>
                  <a:lnTo>
                    <a:pt x="1260" y="842"/>
                  </a:lnTo>
                  <a:lnTo>
                    <a:pt x="1256" y="838"/>
                  </a:lnTo>
                  <a:lnTo>
                    <a:pt x="1254" y="831"/>
                  </a:lnTo>
                  <a:lnTo>
                    <a:pt x="1254" y="822"/>
                  </a:lnTo>
                  <a:lnTo>
                    <a:pt x="1254" y="811"/>
                  </a:lnTo>
                  <a:lnTo>
                    <a:pt x="1256" y="798"/>
                  </a:lnTo>
                  <a:lnTo>
                    <a:pt x="1259" y="782"/>
                  </a:lnTo>
                  <a:lnTo>
                    <a:pt x="1262" y="765"/>
                  </a:lnTo>
                  <a:lnTo>
                    <a:pt x="1285" y="683"/>
                  </a:lnTo>
                  <a:lnTo>
                    <a:pt x="1313" y="586"/>
                  </a:lnTo>
                  <a:lnTo>
                    <a:pt x="1327" y="535"/>
                  </a:lnTo>
                  <a:lnTo>
                    <a:pt x="1340" y="483"/>
                  </a:lnTo>
                  <a:lnTo>
                    <a:pt x="1346" y="457"/>
                  </a:lnTo>
                  <a:lnTo>
                    <a:pt x="1351" y="433"/>
                  </a:lnTo>
                  <a:lnTo>
                    <a:pt x="1355" y="408"/>
                  </a:lnTo>
                  <a:lnTo>
                    <a:pt x="1359" y="385"/>
                  </a:lnTo>
                  <a:lnTo>
                    <a:pt x="1361" y="362"/>
                  </a:lnTo>
                  <a:lnTo>
                    <a:pt x="1363" y="340"/>
                  </a:lnTo>
                  <a:lnTo>
                    <a:pt x="1363" y="320"/>
                  </a:lnTo>
                  <a:lnTo>
                    <a:pt x="1362" y="301"/>
                  </a:lnTo>
                  <a:lnTo>
                    <a:pt x="1360" y="284"/>
                  </a:lnTo>
                  <a:lnTo>
                    <a:pt x="1356" y="268"/>
                  </a:lnTo>
                  <a:lnTo>
                    <a:pt x="1351" y="254"/>
                  </a:lnTo>
                  <a:lnTo>
                    <a:pt x="1343" y="242"/>
                  </a:lnTo>
                  <a:lnTo>
                    <a:pt x="1334" y="232"/>
                  </a:lnTo>
                  <a:lnTo>
                    <a:pt x="1324" y="223"/>
                  </a:lnTo>
                  <a:lnTo>
                    <a:pt x="1312" y="217"/>
                  </a:lnTo>
                  <a:lnTo>
                    <a:pt x="1298" y="212"/>
                  </a:lnTo>
                  <a:lnTo>
                    <a:pt x="1283" y="208"/>
                  </a:lnTo>
                  <a:lnTo>
                    <a:pt x="1267" y="205"/>
                  </a:lnTo>
                  <a:lnTo>
                    <a:pt x="1248" y="204"/>
                  </a:lnTo>
                  <a:lnTo>
                    <a:pt x="1230" y="203"/>
                  </a:lnTo>
                  <a:lnTo>
                    <a:pt x="1209" y="203"/>
                  </a:lnTo>
                  <a:lnTo>
                    <a:pt x="1188" y="204"/>
                  </a:lnTo>
                  <a:lnTo>
                    <a:pt x="1166" y="206"/>
                  </a:lnTo>
                  <a:lnTo>
                    <a:pt x="1141" y="208"/>
                  </a:lnTo>
                  <a:lnTo>
                    <a:pt x="1090" y="213"/>
                  </a:lnTo>
                  <a:lnTo>
                    <a:pt x="1035" y="219"/>
                  </a:lnTo>
                  <a:lnTo>
                    <a:pt x="977" y="224"/>
                  </a:lnTo>
                  <a:lnTo>
                    <a:pt x="914" y="228"/>
                  </a:lnTo>
                  <a:lnTo>
                    <a:pt x="882" y="229"/>
                  </a:lnTo>
                  <a:lnTo>
                    <a:pt x="850" y="230"/>
                  </a:lnTo>
                  <a:lnTo>
                    <a:pt x="816" y="229"/>
                  </a:lnTo>
                  <a:lnTo>
                    <a:pt x="782" y="228"/>
                  </a:lnTo>
                  <a:lnTo>
                    <a:pt x="747" y="226"/>
                  </a:lnTo>
                  <a:lnTo>
                    <a:pt x="711" y="222"/>
                  </a:lnTo>
                  <a:lnTo>
                    <a:pt x="676" y="218"/>
                  </a:lnTo>
                  <a:lnTo>
                    <a:pt x="640" y="211"/>
                  </a:lnTo>
                  <a:lnTo>
                    <a:pt x="604" y="204"/>
                  </a:lnTo>
                  <a:lnTo>
                    <a:pt x="566" y="194"/>
                  </a:lnTo>
                  <a:lnTo>
                    <a:pt x="529" y="183"/>
                  </a:lnTo>
                  <a:lnTo>
                    <a:pt x="491" y="170"/>
                  </a:lnTo>
                  <a:lnTo>
                    <a:pt x="505" y="155"/>
                  </a:lnTo>
                  <a:lnTo>
                    <a:pt x="516" y="140"/>
                  </a:lnTo>
                  <a:lnTo>
                    <a:pt x="525" y="126"/>
                  </a:lnTo>
                  <a:lnTo>
                    <a:pt x="532" y="112"/>
                  </a:lnTo>
                  <a:lnTo>
                    <a:pt x="538" y="99"/>
                  </a:lnTo>
                  <a:lnTo>
                    <a:pt x="541" y="85"/>
                  </a:lnTo>
                  <a:lnTo>
                    <a:pt x="544" y="73"/>
                  </a:lnTo>
                  <a:lnTo>
                    <a:pt x="545" y="62"/>
                  </a:lnTo>
                  <a:lnTo>
                    <a:pt x="544" y="52"/>
                  </a:lnTo>
                  <a:lnTo>
                    <a:pt x="542" y="43"/>
                  </a:lnTo>
                  <a:lnTo>
                    <a:pt x="539" y="34"/>
                  </a:lnTo>
                  <a:lnTo>
                    <a:pt x="535" y="26"/>
                  </a:lnTo>
                  <a:lnTo>
                    <a:pt x="529" y="20"/>
                  </a:lnTo>
                  <a:lnTo>
                    <a:pt x="523" y="14"/>
                  </a:lnTo>
                  <a:lnTo>
                    <a:pt x="515" y="9"/>
                  </a:lnTo>
                  <a:lnTo>
                    <a:pt x="507" y="5"/>
                  </a:lnTo>
                  <a:lnTo>
                    <a:pt x="498" y="2"/>
                  </a:lnTo>
                  <a:lnTo>
                    <a:pt x="487" y="0"/>
                  </a:lnTo>
                  <a:lnTo>
                    <a:pt x="477" y="0"/>
                  </a:lnTo>
                  <a:lnTo>
                    <a:pt x="466" y="0"/>
                  </a:lnTo>
                  <a:lnTo>
                    <a:pt x="454" y="2"/>
                  </a:lnTo>
                  <a:lnTo>
                    <a:pt x="442" y="5"/>
                  </a:lnTo>
                  <a:lnTo>
                    <a:pt x="430" y="9"/>
                  </a:lnTo>
                  <a:lnTo>
                    <a:pt x="418" y="14"/>
                  </a:lnTo>
                  <a:lnTo>
                    <a:pt x="405" y="21"/>
                  </a:lnTo>
                  <a:lnTo>
                    <a:pt x="392" y="29"/>
                  </a:lnTo>
                  <a:lnTo>
                    <a:pt x="378" y="38"/>
                  </a:lnTo>
                  <a:lnTo>
                    <a:pt x="365" y="49"/>
                  </a:lnTo>
                  <a:lnTo>
                    <a:pt x="353" y="61"/>
                  </a:lnTo>
                  <a:lnTo>
                    <a:pt x="340" y="75"/>
                  </a:lnTo>
                  <a:lnTo>
                    <a:pt x="328" y="90"/>
                  </a:lnTo>
                  <a:lnTo>
                    <a:pt x="316" y="108"/>
                  </a:lnTo>
                  <a:lnTo>
                    <a:pt x="303" y="104"/>
                  </a:lnTo>
                  <a:lnTo>
                    <a:pt x="290" y="101"/>
                  </a:lnTo>
                  <a:lnTo>
                    <a:pt x="277" y="100"/>
                  </a:lnTo>
                  <a:lnTo>
                    <a:pt x="265" y="99"/>
                  </a:lnTo>
                  <a:lnTo>
                    <a:pt x="254" y="99"/>
                  </a:lnTo>
                  <a:lnTo>
                    <a:pt x="243" y="100"/>
                  </a:lnTo>
                  <a:lnTo>
                    <a:pt x="233" y="101"/>
                  </a:lnTo>
                  <a:lnTo>
                    <a:pt x="224" y="104"/>
                  </a:lnTo>
                  <a:lnTo>
                    <a:pt x="216" y="107"/>
                  </a:lnTo>
                  <a:lnTo>
                    <a:pt x="208" y="111"/>
                  </a:lnTo>
                  <a:lnTo>
                    <a:pt x="201" y="115"/>
                  </a:lnTo>
                  <a:lnTo>
                    <a:pt x="194" y="120"/>
                  </a:lnTo>
                  <a:lnTo>
                    <a:pt x="188" y="126"/>
                  </a:lnTo>
                  <a:lnTo>
                    <a:pt x="183" y="131"/>
                  </a:lnTo>
                  <a:lnTo>
                    <a:pt x="179" y="137"/>
                  </a:lnTo>
                  <a:lnTo>
                    <a:pt x="175" y="144"/>
                  </a:lnTo>
                  <a:lnTo>
                    <a:pt x="172" y="151"/>
                  </a:lnTo>
                  <a:lnTo>
                    <a:pt x="169" y="157"/>
                  </a:lnTo>
                  <a:lnTo>
                    <a:pt x="168" y="164"/>
                  </a:lnTo>
                  <a:lnTo>
                    <a:pt x="167" y="171"/>
                  </a:lnTo>
                  <a:lnTo>
                    <a:pt x="167" y="179"/>
                  </a:lnTo>
                  <a:lnTo>
                    <a:pt x="167" y="186"/>
                  </a:lnTo>
                  <a:lnTo>
                    <a:pt x="168" y="193"/>
                  </a:lnTo>
                  <a:lnTo>
                    <a:pt x="170" y="199"/>
                  </a:lnTo>
                  <a:lnTo>
                    <a:pt x="173" y="206"/>
                  </a:lnTo>
                  <a:lnTo>
                    <a:pt x="176" y="212"/>
                  </a:lnTo>
                  <a:lnTo>
                    <a:pt x="181" y="218"/>
                  </a:lnTo>
                  <a:lnTo>
                    <a:pt x="186" y="224"/>
                  </a:lnTo>
                  <a:lnTo>
                    <a:pt x="191" y="229"/>
                  </a:lnTo>
                  <a:lnTo>
                    <a:pt x="198" y="234"/>
                  </a:lnTo>
                  <a:lnTo>
                    <a:pt x="205" y="239"/>
                  </a:lnTo>
                  <a:lnTo>
                    <a:pt x="213" y="242"/>
                  </a:lnTo>
                  <a:lnTo>
                    <a:pt x="199" y="264"/>
                  </a:lnTo>
                  <a:lnTo>
                    <a:pt x="184" y="287"/>
                  </a:lnTo>
                  <a:lnTo>
                    <a:pt x="168" y="312"/>
                  </a:lnTo>
                  <a:lnTo>
                    <a:pt x="152" y="339"/>
                  </a:lnTo>
                  <a:lnTo>
                    <a:pt x="136" y="368"/>
                  </a:lnTo>
                  <a:lnTo>
                    <a:pt x="120" y="399"/>
                  </a:lnTo>
                  <a:lnTo>
                    <a:pt x="105" y="430"/>
                  </a:lnTo>
                  <a:lnTo>
                    <a:pt x="90" y="463"/>
                  </a:lnTo>
                  <a:lnTo>
                    <a:pt x="76" y="496"/>
                  </a:lnTo>
                  <a:lnTo>
                    <a:pt x="62" y="531"/>
                  </a:lnTo>
                  <a:lnTo>
                    <a:pt x="50" y="566"/>
                  </a:lnTo>
                  <a:lnTo>
                    <a:pt x="37" y="600"/>
                  </a:lnTo>
                  <a:lnTo>
                    <a:pt x="27" y="635"/>
                  </a:lnTo>
                  <a:lnTo>
                    <a:pt x="18" y="671"/>
                  </a:lnTo>
                  <a:lnTo>
                    <a:pt x="11" y="706"/>
                  </a:lnTo>
                  <a:lnTo>
                    <a:pt x="5" y="740"/>
                  </a:lnTo>
                  <a:lnTo>
                    <a:pt x="2" y="773"/>
                  </a:lnTo>
                  <a:lnTo>
                    <a:pt x="0" y="807"/>
                  </a:lnTo>
                  <a:lnTo>
                    <a:pt x="0" y="839"/>
                  </a:lnTo>
                  <a:lnTo>
                    <a:pt x="3" y="869"/>
                  </a:lnTo>
                  <a:lnTo>
                    <a:pt x="9" y="898"/>
                  </a:lnTo>
                  <a:lnTo>
                    <a:pt x="17" y="926"/>
                  </a:lnTo>
                  <a:lnTo>
                    <a:pt x="28" y="953"/>
                  </a:lnTo>
                  <a:lnTo>
                    <a:pt x="42" y="976"/>
                  </a:lnTo>
                  <a:lnTo>
                    <a:pt x="60" y="998"/>
                  </a:lnTo>
                  <a:lnTo>
                    <a:pt x="81" y="1018"/>
                  </a:lnTo>
                  <a:lnTo>
                    <a:pt x="105" y="1035"/>
                  </a:lnTo>
                  <a:lnTo>
                    <a:pt x="133" y="1049"/>
                  </a:lnTo>
                  <a:lnTo>
                    <a:pt x="165" y="1060"/>
                  </a:lnTo>
                  <a:lnTo>
                    <a:pt x="201" y="1070"/>
                  </a:lnTo>
                  <a:lnTo>
                    <a:pt x="241" y="1075"/>
                  </a:lnTo>
                  <a:lnTo>
                    <a:pt x="286" y="1077"/>
                  </a:lnTo>
                  <a:lnTo>
                    <a:pt x="321" y="1075"/>
                  </a:lnTo>
                  <a:lnTo>
                    <a:pt x="354" y="1071"/>
                  </a:lnTo>
                  <a:lnTo>
                    <a:pt x="387" y="1063"/>
                  </a:lnTo>
                  <a:lnTo>
                    <a:pt x="417" y="1053"/>
                  </a:lnTo>
                  <a:lnTo>
                    <a:pt x="445" y="1041"/>
                  </a:lnTo>
                  <a:lnTo>
                    <a:pt x="473" y="1027"/>
                  </a:lnTo>
                  <a:lnTo>
                    <a:pt x="499" y="1010"/>
                  </a:lnTo>
                  <a:lnTo>
                    <a:pt x="523" y="991"/>
                  </a:lnTo>
                  <a:lnTo>
                    <a:pt x="546" y="971"/>
                  </a:lnTo>
                  <a:lnTo>
                    <a:pt x="567" y="949"/>
                  </a:lnTo>
                  <a:lnTo>
                    <a:pt x="587" y="924"/>
                  </a:lnTo>
                  <a:lnTo>
                    <a:pt x="606" y="899"/>
                  </a:lnTo>
                  <a:lnTo>
                    <a:pt x="622" y="873"/>
                  </a:lnTo>
                  <a:lnTo>
                    <a:pt x="637" y="846"/>
                  </a:lnTo>
                  <a:lnTo>
                    <a:pt x="650" y="818"/>
                  </a:lnTo>
                  <a:lnTo>
                    <a:pt x="662" y="788"/>
                  </a:lnTo>
                  <a:lnTo>
                    <a:pt x="672" y="758"/>
                  </a:lnTo>
                  <a:lnTo>
                    <a:pt x="681" y="728"/>
                  </a:lnTo>
                  <a:lnTo>
                    <a:pt x="688" y="697"/>
                  </a:lnTo>
                  <a:lnTo>
                    <a:pt x="694" y="667"/>
                  </a:lnTo>
                  <a:lnTo>
                    <a:pt x="697" y="635"/>
                  </a:lnTo>
                  <a:lnTo>
                    <a:pt x="700" y="604"/>
                  </a:lnTo>
                  <a:lnTo>
                    <a:pt x="701" y="574"/>
                  </a:lnTo>
                  <a:lnTo>
                    <a:pt x="700" y="544"/>
                  </a:lnTo>
                  <a:lnTo>
                    <a:pt x="697" y="515"/>
                  </a:lnTo>
                  <a:lnTo>
                    <a:pt x="693" y="485"/>
                  </a:lnTo>
                  <a:lnTo>
                    <a:pt x="688" y="458"/>
                  </a:lnTo>
                  <a:lnTo>
                    <a:pt x="681" y="431"/>
                  </a:lnTo>
                  <a:lnTo>
                    <a:pt x="672" y="406"/>
                  </a:lnTo>
                  <a:lnTo>
                    <a:pt x="661" y="381"/>
                  </a:lnTo>
                  <a:lnTo>
                    <a:pt x="649" y="358"/>
                  </a:lnTo>
                  <a:lnTo>
                    <a:pt x="636" y="336"/>
                  </a:lnTo>
                  <a:lnTo>
                    <a:pt x="671" y="345"/>
                  </a:lnTo>
                  <a:lnTo>
                    <a:pt x="705" y="352"/>
                  </a:lnTo>
                  <a:lnTo>
                    <a:pt x="739" y="357"/>
                  </a:lnTo>
                  <a:lnTo>
                    <a:pt x="770" y="362"/>
                  </a:lnTo>
                  <a:lnTo>
                    <a:pt x="800" y="366"/>
                  </a:lnTo>
                  <a:lnTo>
                    <a:pt x="830" y="369"/>
                  </a:lnTo>
                  <a:lnTo>
                    <a:pt x="857" y="371"/>
                  </a:lnTo>
                  <a:lnTo>
                    <a:pt x="883" y="372"/>
                  </a:lnTo>
                  <a:lnTo>
                    <a:pt x="908" y="372"/>
                  </a:lnTo>
                  <a:lnTo>
                    <a:pt x="931" y="372"/>
                  </a:lnTo>
                  <a:lnTo>
                    <a:pt x="955" y="371"/>
                  </a:lnTo>
                  <a:lnTo>
                    <a:pt x="976" y="370"/>
                  </a:lnTo>
                  <a:lnTo>
                    <a:pt x="1015" y="366"/>
                  </a:lnTo>
                  <a:lnTo>
                    <a:pt x="1051" y="361"/>
                  </a:lnTo>
                  <a:lnTo>
                    <a:pt x="1108" y="349"/>
                  </a:lnTo>
                  <a:lnTo>
                    <a:pt x="1150" y="340"/>
                  </a:lnTo>
                  <a:lnTo>
                    <a:pt x="1166" y="338"/>
                  </a:lnTo>
                  <a:lnTo>
                    <a:pt x="1179" y="337"/>
                  </a:lnTo>
                  <a:lnTo>
                    <a:pt x="1184" y="338"/>
                  </a:lnTo>
                  <a:lnTo>
                    <a:pt x="1189" y="340"/>
                  </a:lnTo>
                  <a:lnTo>
                    <a:pt x="1193" y="342"/>
                  </a:lnTo>
                  <a:lnTo>
                    <a:pt x="1196" y="346"/>
                  </a:lnTo>
                  <a:lnTo>
                    <a:pt x="1198" y="352"/>
                  </a:lnTo>
                  <a:lnTo>
                    <a:pt x="1199" y="361"/>
                  </a:lnTo>
                  <a:lnTo>
                    <a:pt x="1198" y="372"/>
                  </a:lnTo>
                  <a:lnTo>
                    <a:pt x="1196" y="388"/>
                  </a:lnTo>
                  <a:lnTo>
                    <a:pt x="1188" y="423"/>
                  </a:lnTo>
                  <a:lnTo>
                    <a:pt x="1177" y="467"/>
                  </a:lnTo>
                  <a:lnTo>
                    <a:pt x="1162" y="517"/>
                  </a:lnTo>
                  <a:lnTo>
                    <a:pt x="1145" y="572"/>
                  </a:lnTo>
                  <a:lnTo>
                    <a:pt x="1128" y="630"/>
                  </a:lnTo>
                  <a:lnTo>
                    <a:pt x="1112" y="691"/>
                  </a:lnTo>
                  <a:lnTo>
                    <a:pt x="1104" y="721"/>
                  </a:lnTo>
                  <a:lnTo>
                    <a:pt x="1097" y="751"/>
                  </a:lnTo>
                  <a:lnTo>
                    <a:pt x="1091" y="781"/>
                  </a:lnTo>
                  <a:lnTo>
                    <a:pt x="1085" y="811"/>
                  </a:lnTo>
                  <a:lnTo>
                    <a:pt x="1081" y="840"/>
                  </a:lnTo>
                  <a:lnTo>
                    <a:pt x="1077" y="868"/>
                  </a:lnTo>
                  <a:lnTo>
                    <a:pt x="1075" y="895"/>
                  </a:lnTo>
                  <a:lnTo>
                    <a:pt x="1074" y="920"/>
                  </a:lnTo>
                  <a:lnTo>
                    <a:pt x="1075" y="945"/>
                  </a:lnTo>
                  <a:lnTo>
                    <a:pt x="1077" y="967"/>
                  </a:lnTo>
                  <a:lnTo>
                    <a:pt x="1081" y="988"/>
                  </a:lnTo>
                  <a:lnTo>
                    <a:pt x="1087" y="1007"/>
                  </a:lnTo>
                  <a:lnTo>
                    <a:pt x="1095" y="1023"/>
                  </a:lnTo>
                  <a:lnTo>
                    <a:pt x="1106" y="1037"/>
                  </a:lnTo>
                  <a:lnTo>
                    <a:pt x="1118" y="1049"/>
                  </a:lnTo>
                  <a:lnTo>
                    <a:pt x="1134" y="1057"/>
                  </a:lnTo>
                  <a:lnTo>
                    <a:pt x="1149" y="1062"/>
                  </a:lnTo>
                  <a:lnTo>
                    <a:pt x="1166" y="1064"/>
                  </a:lnTo>
                  <a:lnTo>
                    <a:pt x="1182" y="1063"/>
                  </a:lnTo>
                  <a:lnTo>
                    <a:pt x="1200" y="1059"/>
                  </a:lnTo>
                  <a:lnTo>
                    <a:pt x="1219" y="1052"/>
                  </a:lnTo>
                  <a:lnTo>
                    <a:pt x="1238" y="1043"/>
                  </a:lnTo>
                  <a:lnTo>
                    <a:pt x="1258" y="1032"/>
                  </a:lnTo>
                  <a:lnTo>
                    <a:pt x="1279" y="1019"/>
                  </a:lnTo>
                  <a:lnTo>
                    <a:pt x="1300" y="1004"/>
                  </a:lnTo>
                  <a:lnTo>
                    <a:pt x="1321" y="988"/>
                  </a:lnTo>
                  <a:lnTo>
                    <a:pt x="1342" y="970"/>
                  </a:lnTo>
                  <a:lnTo>
                    <a:pt x="1364" y="952"/>
                  </a:lnTo>
                  <a:lnTo>
                    <a:pt x="1409" y="910"/>
                  </a:lnTo>
                  <a:lnTo>
                    <a:pt x="1452" y="867"/>
                  </a:lnTo>
                  <a:lnTo>
                    <a:pt x="1538" y="780"/>
                  </a:lnTo>
                  <a:lnTo>
                    <a:pt x="1616" y="703"/>
                  </a:lnTo>
                  <a:lnTo>
                    <a:pt x="1633" y="686"/>
                  </a:lnTo>
                  <a:lnTo>
                    <a:pt x="1650" y="672"/>
                  </a:lnTo>
                  <a:lnTo>
                    <a:pt x="1665" y="659"/>
                  </a:lnTo>
                  <a:lnTo>
                    <a:pt x="1680" y="646"/>
                  </a:lnTo>
                  <a:lnTo>
                    <a:pt x="1693" y="637"/>
                  </a:lnTo>
                  <a:lnTo>
                    <a:pt x="1705" y="631"/>
                  </a:lnTo>
                  <a:lnTo>
                    <a:pt x="1717" y="627"/>
                  </a:lnTo>
                  <a:lnTo>
                    <a:pt x="1727" y="625"/>
                  </a:lnTo>
                  <a:lnTo>
                    <a:pt x="1735" y="626"/>
                  </a:lnTo>
                  <a:lnTo>
                    <a:pt x="1743" y="629"/>
                  </a:lnTo>
                  <a:lnTo>
                    <a:pt x="1750" y="633"/>
                  </a:lnTo>
                  <a:lnTo>
                    <a:pt x="1758" y="640"/>
                  </a:lnTo>
                  <a:lnTo>
                    <a:pt x="1764" y="647"/>
                  </a:lnTo>
                  <a:lnTo>
                    <a:pt x="1771" y="657"/>
                  </a:lnTo>
                  <a:lnTo>
                    <a:pt x="1777" y="667"/>
                  </a:lnTo>
                  <a:lnTo>
                    <a:pt x="1783" y="679"/>
                  </a:lnTo>
                  <a:lnTo>
                    <a:pt x="1808" y="733"/>
                  </a:lnTo>
                  <a:lnTo>
                    <a:pt x="1837" y="797"/>
                  </a:lnTo>
                  <a:lnTo>
                    <a:pt x="1845" y="813"/>
                  </a:lnTo>
                  <a:lnTo>
                    <a:pt x="1853" y="829"/>
                  </a:lnTo>
                  <a:lnTo>
                    <a:pt x="1862" y="845"/>
                  </a:lnTo>
                  <a:lnTo>
                    <a:pt x="1872" y="861"/>
                  </a:lnTo>
                  <a:lnTo>
                    <a:pt x="1883" y="876"/>
                  </a:lnTo>
                  <a:lnTo>
                    <a:pt x="1894" y="891"/>
                  </a:lnTo>
                  <a:lnTo>
                    <a:pt x="1907" y="905"/>
                  </a:lnTo>
                  <a:lnTo>
                    <a:pt x="1920" y="918"/>
                  </a:lnTo>
                  <a:lnTo>
                    <a:pt x="1935" y="932"/>
                  </a:lnTo>
                  <a:lnTo>
                    <a:pt x="1951" y="943"/>
                  </a:lnTo>
                  <a:lnTo>
                    <a:pt x="1967" y="953"/>
                  </a:lnTo>
                  <a:lnTo>
                    <a:pt x="1985" y="963"/>
                  </a:lnTo>
                  <a:lnTo>
                    <a:pt x="2004" y="970"/>
                  </a:lnTo>
                  <a:lnTo>
                    <a:pt x="2024" y="976"/>
                  </a:lnTo>
                  <a:lnTo>
                    <a:pt x="2047" y="981"/>
                  </a:lnTo>
                  <a:lnTo>
                    <a:pt x="2071" y="984"/>
                  </a:lnTo>
                  <a:lnTo>
                    <a:pt x="2088" y="985"/>
                  </a:lnTo>
                  <a:lnTo>
                    <a:pt x="2106" y="986"/>
                  </a:lnTo>
                  <a:lnTo>
                    <a:pt x="2123" y="986"/>
                  </a:lnTo>
                  <a:lnTo>
                    <a:pt x="2139" y="985"/>
                  </a:lnTo>
                  <a:lnTo>
                    <a:pt x="2156" y="984"/>
                  </a:lnTo>
                  <a:lnTo>
                    <a:pt x="2171" y="983"/>
                  </a:lnTo>
                  <a:lnTo>
                    <a:pt x="2186" y="981"/>
                  </a:lnTo>
                  <a:lnTo>
                    <a:pt x="2201" y="978"/>
                  </a:lnTo>
                  <a:lnTo>
                    <a:pt x="2229" y="972"/>
                  </a:lnTo>
                  <a:lnTo>
                    <a:pt x="2255" y="965"/>
                  </a:lnTo>
                  <a:lnTo>
                    <a:pt x="2280" y="957"/>
                  </a:lnTo>
                  <a:lnTo>
                    <a:pt x="2303" y="948"/>
                  </a:lnTo>
                  <a:lnTo>
                    <a:pt x="2323" y="938"/>
                  </a:lnTo>
                  <a:lnTo>
                    <a:pt x="2343" y="927"/>
                  </a:lnTo>
                  <a:lnTo>
                    <a:pt x="2360" y="916"/>
                  </a:lnTo>
                  <a:lnTo>
                    <a:pt x="2377" y="906"/>
                  </a:lnTo>
                  <a:lnTo>
                    <a:pt x="2404" y="887"/>
                  </a:lnTo>
                  <a:lnTo>
                    <a:pt x="2425" y="871"/>
                  </a:lnTo>
                  <a:lnTo>
                    <a:pt x="2436" y="862"/>
                  </a:lnTo>
                  <a:lnTo>
                    <a:pt x="2445" y="853"/>
                  </a:lnTo>
                  <a:lnTo>
                    <a:pt x="2454" y="845"/>
                  </a:lnTo>
                  <a:lnTo>
                    <a:pt x="2461" y="838"/>
                  </a:lnTo>
                  <a:lnTo>
                    <a:pt x="2468" y="830"/>
                  </a:lnTo>
                  <a:lnTo>
                    <a:pt x="2473" y="823"/>
                  </a:lnTo>
                  <a:lnTo>
                    <a:pt x="2477" y="816"/>
                  </a:lnTo>
                  <a:lnTo>
                    <a:pt x="2481" y="810"/>
                  </a:lnTo>
                  <a:lnTo>
                    <a:pt x="2484" y="803"/>
                  </a:lnTo>
                  <a:lnTo>
                    <a:pt x="2486" y="798"/>
                  </a:lnTo>
                  <a:lnTo>
                    <a:pt x="2487" y="792"/>
                  </a:lnTo>
                  <a:lnTo>
                    <a:pt x="2487" y="786"/>
                  </a:lnTo>
                  <a:lnTo>
                    <a:pt x="2486" y="782"/>
                  </a:lnTo>
                  <a:lnTo>
                    <a:pt x="2484" y="777"/>
                  </a:lnTo>
                  <a:lnTo>
                    <a:pt x="2481" y="773"/>
                  </a:lnTo>
                  <a:lnTo>
                    <a:pt x="2478" y="770"/>
                  </a:lnTo>
                  <a:lnTo>
                    <a:pt x="2475" y="767"/>
                  </a:lnTo>
                  <a:lnTo>
                    <a:pt x="2471" y="764"/>
                  </a:lnTo>
                  <a:lnTo>
                    <a:pt x="2466" y="762"/>
                  </a:lnTo>
                  <a:lnTo>
                    <a:pt x="2461" y="760"/>
                  </a:lnTo>
                  <a:lnTo>
                    <a:pt x="2449" y="758"/>
                  </a:lnTo>
                  <a:lnTo>
                    <a:pt x="2436" y="758"/>
                  </a:lnTo>
                  <a:lnTo>
                    <a:pt x="2422" y="760"/>
                  </a:lnTo>
                  <a:lnTo>
                    <a:pt x="2406" y="764"/>
                  </a:lnTo>
                  <a:lnTo>
                    <a:pt x="2390" y="770"/>
                  </a:lnTo>
                  <a:lnTo>
                    <a:pt x="2374" y="778"/>
                  </a:lnTo>
                  <a:close/>
                  <a:moveTo>
                    <a:pt x="294" y="936"/>
                  </a:moveTo>
                  <a:lnTo>
                    <a:pt x="273" y="934"/>
                  </a:lnTo>
                  <a:lnTo>
                    <a:pt x="254" y="930"/>
                  </a:lnTo>
                  <a:lnTo>
                    <a:pt x="239" y="922"/>
                  </a:lnTo>
                  <a:lnTo>
                    <a:pt x="225" y="913"/>
                  </a:lnTo>
                  <a:lnTo>
                    <a:pt x="214" y="901"/>
                  </a:lnTo>
                  <a:lnTo>
                    <a:pt x="205" y="887"/>
                  </a:lnTo>
                  <a:lnTo>
                    <a:pt x="198" y="872"/>
                  </a:lnTo>
                  <a:lnTo>
                    <a:pt x="193" y="854"/>
                  </a:lnTo>
                  <a:lnTo>
                    <a:pt x="190" y="835"/>
                  </a:lnTo>
                  <a:lnTo>
                    <a:pt x="189" y="814"/>
                  </a:lnTo>
                  <a:lnTo>
                    <a:pt x="189" y="792"/>
                  </a:lnTo>
                  <a:lnTo>
                    <a:pt x="190" y="767"/>
                  </a:lnTo>
                  <a:lnTo>
                    <a:pt x="193" y="743"/>
                  </a:lnTo>
                  <a:lnTo>
                    <a:pt x="197" y="718"/>
                  </a:lnTo>
                  <a:lnTo>
                    <a:pt x="202" y="692"/>
                  </a:lnTo>
                  <a:lnTo>
                    <a:pt x="209" y="666"/>
                  </a:lnTo>
                  <a:lnTo>
                    <a:pt x="216" y="638"/>
                  </a:lnTo>
                  <a:lnTo>
                    <a:pt x="224" y="611"/>
                  </a:lnTo>
                  <a:lnTo>
                    <a:pt x="233" y="584"/>
                  </a:lnTo>
                  <a:lnTo>
                    <a:pt x="243" y="557"/>
                  </a:lnTo>
                  <a:lnTo>
                    <a:pt x="253" y="530"/>
                  </a:lnTo>
                  <a:lnTo>
                    <a:pt x="263" y="503"/>
                  </a:lnTo>
                  <a:lnTo>
                    <a:pt x="275" y="478"/>
                  </a:lnTo>
                  <a:lnTo>
                    <a:pt x="285" y="453"/>
                  </a:lnTo>
                  <a:lnTo>
                    <a:pt x="307" y="406"/>
                  </a:lnTo>
                  <a:lnTo>
                    <a:pt x="328" y="363"/>
                  </a:lnTo>
                  <a:lnTo>
                    <a:pt x="348" y="328"/>
                  </a:lnTo>
                  <a:lnTo>
                    <a:pt x="366" y="300"/>
                  </a:lnTo>
                  <a:lnTo>
                    <a:pt x="393" y="311"/>
                  </a:lnTo>
                  <a:lnTo>
                    <a:pt x="417" y="324"/>
                  </a:lnTo>
                  <a:lnTo>
                    <a:pt x="439" y="340"/>
                  </a:lnTo>
                  <a:lnTo>
                    <a:pt x="459" y="357"/>
                  </a:lnTo>
                  <a:lnTo>
                    <a:pt x="476" y="377"/>
                  </a:lnTo>
                  <a:lnTo>
                    <a:pt x="491" y="398"/>
                  </a:lnTo>
                  <a:lnTo>
                    <a:pt x="505" y="420"/>
                  </a:lnTo>
                  <a:lnTo>
                    <a:pt x="516" y="444"/>
                  </a:lnTo>
                  <a:lnTo>
                    <a:pt x="525" y="468"/>
                  </a:lnTo>
                  <a:lnTo>
                    <a:pt x="532" y="494"/>
                  </a:lnTo>
                  <a:lnTo>
                    <a:pt x="537" y="521"/>
                  </a:lnTo>
                  <a:lnTo>
                    <a:pt x="540" y="548"/>
                  </a:lnTo>
                  <a:lnTo>
                    <a:pt x="541" y="575"/>
                  </a:lnTo>
                  <a:lnTo>
                    <a:pt x="541" y="602"/>
                  </a:lnTo>
                  <a:lnTo>
                    <a:pt x="539" y="630"/>
                  </a:lnTo>
                  <a:lnTo>
                    <a:pt x="535" y="658"/>
                  </a:lnTo>
                  <a:lnTo>
                    <a:pt x="530" y="685"/>
                  </a:lnTo>
                  <a:lnTo>
                    <a:pt x="523" y="711"/>
                  </a:lnTo>
                  <a:lnTo>
                    <a:pt x="514" y="737"/>
                  </a:lnTo>
                  <a:lnTo>
                    <a:pt x="505" y="762"/>
                  </a:lnTo>
                  <a:lnTo>
                    <a:pt x="493" y="786"/>
                  </a:lnTo>
                  <a:lnTo>
                    <a:pt x="480" y="810"/>
                  </a:lnTo>
                  <a:lnTo>
                    <a:pt x="466" y="831"/>
                  </a:lnTo>
                  <a:lnTo>
                    <a:pt x="451" y="851"/>
                  </a:lnTo>
                  <a:lnTo>
                    <a:pt x="435" y="869"/>
                  </a:lnTo>
                  <a:lnTo>
                    <a:pt x="418" y="886"/>
                  </a:lnTo>
                  <a:lnTo>
                    <a:pt x="400" y="900"/>
                  </a:lnTo>
                  <a:lnTo>
                    <a:pt x="380" y="912"/>
                  </a:lnTo>
                  <a:lnTo>
                    <a:pt x="359" y="922"/>
                  </a:lnTo>
                  <a:lnTo>
                    <a:pt x="338" y="930"/>
                  </a:lnTo>
                  <a:lnTo>
                    <a:pt x="317" y="934"/>
                  </a:lnTo>
                  <a:lnTo>
                    <a:pt x="294" y="936"/>
                  </a:lnTo>
                  <a:close/>
                </a:path>
              </a:pathLst>
            </a:custGeom>
            <a:grpFill/>
            <a:ln w="9525">
              <a:noFill/>
              <a:round/>
              <a:headEnd/>
              <a:tailEnd/>
            </a:ln>
          </p:spPr>
          <p:txBody>
            <a:bodyPr/>
            <a:lstStyle/>
            <a:p>
              <a:pPr defTabSz="913305" fontAlgn="base">
                <a:spcBef>
                  <a:spcPct val="0"/>
                </a:spcBef>
                <a:spcAft>
                  <a:spcPct val="0"/>
                </a:spcAft>
                <a:defRPr/>
              </a:pPr>
              <a:endParaRPr lang="en-US" dirty="0">
                <a:solidFill>
                  <a:srgbClr val="000000"/>
                </a:solidFill>
                <a:effectLst>
                  <a:outerShdw blurRad="50800" dist="38100" dir="2700000" algn="tl" rotWithShape="0">
                    <a:prstClr val="black">
                      <a:alpha val="40000"/>
                    </a:prstClr>
                  </a:outerShdw>
                </a:effectLst>
                <a:cs typeface="Arial" charset="0"/>
              </a:endParaRPr>
            </a:p>
          </p:txBody>
        </p:sp>
        <p:sp>
          <p:nvSpPr>
            <p:cNvPr id="17" name="Freeform 24"/>
            <p:cNvSpPr>
              <a:spLocks noEditPoints="1"/>
            </p:cNvSpPr>
            <p:nvPr/>
          </p:nvSpPr>
          <p:spPr bwMode="black">
            <a:xfrm>
              <a:off x="1459757" y="3886803"/>
              <a:ext cx="398626" cy="134629"/>
            </a:xfrm>
            <a:custGeom>
              <a:avLst/>
              <a:gdLst/>
              <a:ahLst/>
              <a:cxnLst>
                <a:cxn ang="0">
                  <a:pos x="3052" y="719"/>
                </a:cxn>
                <a:cxn ang="0">
                  <a:pos x="3154" y="222"/>
                </a:cxn>
                <a:cxn ang="0">
                  <a:pos x="3074" y="131"/>
                </a:cxn>
                <a:cxn ang="0">
                  <a:pos x="2984" y="227"/>
                </a:cxn>
                <a:cxn ang="0">
                  <a:pos x="2774" y="444"/>
                </a:cxn>
                <a:cxn ang="0">
                  <a:pos x="2170" y="414"/>
                </a:cxn>
                <a:cxn ang="0">
                  <a:pos x="2180" y="263"/>
                </a:cxn>
                <a:cxn ang="0">
                  <a:pos x="2384" y="183"/>
                </a:cxn>
                <a:cxn ang="0">
                  <a:pos x="2547" y="254"/>
                </a:cxn>
                <a:cxn ang="0">
                  <a:pos x="2652" y="212"/>
                </a:cxn>
                <a:cxn ang="0">
                  <a:pos x="2580" y="71"/>
                </a:cxn>
                <a:cxn ang="0">
                  <a:pos x="2233" y="47"/>
                </a:cxn>
                <a:cxn ang="0">
                  <a:pos x="1743" y="289"/>
                </a:cxn>
                <a:cxn ang="0">
                  <a:pos x="1305" y="377"/>
                </a:cxn>
                <a:cxn ang="0">
                  <a:pos x="1368" y="166"/>
                </a:cxn>
                <a:cxn ang="0">
                  <a:pos x="1588" y="169"/>
                </a:cxn>
                <a:cxn ang="0">
                  <a:pos x="1679" y="216"/>
                </a:cxn>
                <a:cxn ang="0">
                  <a:pos x="1728" y="122"/>
                </a:cxn>
                <a:cxn ang="0">
                  <a:pos x="1596" y="16"/>
                </a:cxn>
                <a:cxn ang="0">
                  <a:pos x="1327" y="20"/>
                </a:cxn>
                <a:cxn ang="0">
                  <a:pos x="1146" y="156"/>
                </a:cxn>
                <a:cxn ang="0">
                  <a:pos x="1122" y="373"/>
                </a:cxn>
                <a:cxn ang="0">
                  <a:pos x="1254" y="720"/>
                </a:cxn>
                <a:cxn ang="0">
                  <a:pos x="822" y="811"/>
                </a:cxn>
                <a:cxn ang="0">
                  <a:pos x="666" y="437"/>
                </a:cxn>
                <a:cxn ang="0">
                  <a:pos x="340" y="827"/>
                </a:cxn>
                <a:cxn ang="0">
                  <a:pos x="186" y="865"/>
                </a:cxn>
                <a:cxn ang="0">
                  <a:pos x="386" y="466"/>
                </a:cxn>
                <a:cxn ang="0">
                  <a:pos x="608" y="256"/>
                </a:cxn>
                <a:cxn ang="0">
                  <a:pos x="717" y="373"/>
                </a:cxn>
                <a:cxn ang="0">
                  <a:pos x="781" y="289"/>
                </a:cxn>
                <a:cxn ang="0">
                  <a:pos x="700" y="119"/>
                </a:cxn>
                <a:cxn ang="0">
                  <a:pos x="365" y="243"/>
                </a:cxn>
                <a:cxn ang="0">
                  <a:pos x="12" y="831"/>
                </a:cxn>
                <a:cxn ang="0">
                  <a:pos x="180" y="1087"/>
                </a:cxn>
                <a:cxn ang="0">
                  <a:pos x="456" y="859"/>
                </a:cxn>
                <a:cxn ang="0">
                  <a:pos x="780" y="1032"/>
                </a:cxn>
                <a:cxn ang="0">
                  <a:pos x="1070" y="998"/>
                </a:cxn>
                <a:cxn ang="0">
                  <a:pos x="1320" y="1054"/>
                </a:cxn>
                <a:cxn ang="0">
                  <a:pos x="1607" y="931"/>
                </a:cxn>
                <a:cxn ang="0">
                  <a:pos x="1583" y="695"/>
                </a:cxn>
                <a:cxn ang="0">
                  <a:pos x="1866" y="334"/>
                </a:cxn>
                <a:cxn ang="0">
                  <a:pos x="1994" y="426"/>
                </a:cxn>
                <a:cxn ang="0">
                  <a:pos x="2202" y="725"/>
                </a:cxn>
                <a:cxn ang="0">
                  <a:pos x="1984" y="914"/>
                </a:cxn>
                <a:cxn ang="0">
                  <a:pos x="2159" y="1077"/>
                </a:cxn>
                <a:cxn ang="0">
                  <a:pos x="2463" y="952"/>
                </a:cxn>
                <a:cxn ang="0">
                  <a:pos x="2642" y="641"/>
                </a:cxn>
                <a:cxn ang="0">
                  <a:pos x="2878" y="760"/>
                </a:cxn>
                <a:cxn ang="0">
                  <a:pos x="3013" y="1006"/>
                </a:cxn>
                <a:cxn ang="0">
                  <a:pos x="3207" y="934"/>
                </a:cxn>
                <a:cxn ang="0">
                  <a:pos x="3235" y="852"/>
                </a:cxn>
                <a:cxn ang="0">
                  <a:pos x="1342" y="797"/>
                </a:cxn>
                <a:cxn ang="0">
                  <a:pos x="1482" y="864"/>
                </a:cxn>
                <a:cxn ang="0">
                  <a:pos x="1397" y="952"/>
                </a:cxn>
                <a:cxn ang="0">
                  <a:pos x="1300" y="907"/>
                </a:cxn>
                <a:cxn ang="0">
                  <a:pos x="2236" y="827"/>
                </a:cxn>
                <a:cxn ang="0">
                  <a:pos x="2310" y="925"/>
                </a:cxn>
                <a:cxn ang="0">
                  <a:pos x="2200" y="973"/>
                </a:cxn>
              </a:cxnLst>
              <a:rect l="0" t="0" r="r" b="b"/>
              <a:pathLst>
                <a:path w="3245" h="1091">
                  <a:moveTo>
                    <a:pt x="3165" y="850"/>
                  </a:moveTo>
                  <a:lnTo>
                    <a:pt x="3145" y="858"/>
                  </a:lnTo>
                  <a:lnTo>
                    <a:pt x="3129" y="863"/>
                  </a:lnTo>
                  <a:lnTo>
                    <a:pt x="3114" y="865"/>
                  </a:lnTo>
                  <a:lnTo>
                    <a:pt x="3100" y="863"/>
                  </a:lnTo>
                  <a:lnTo>
                    <a:pt x="3089" y="859"/>
                  </a:lnTo>
                  <a:lnTo>
                    <a:pt x="3079" y="852"/>
                  </a:lnTo>
                  <a:lnTo>
                    <a:pt x="3071" y="843"/>
                  </a:lnTo>
                  <a:lnTo>
                    <a:pt x="3065" y="831"/>
                  </a:lnTo>
                  <a:lnTo>
                    <a:pt x="3059" y="817"/>
                  </a:lnTo>
                  <a:lnTo>
                    <a:pt x="3055" y="801"/>
                  </a:lnTo>
                  <a:lnTo>
                    <a:pt x="3053" y="783"/>
                  </a:lnTo>
                  <a:lnTo>
                    <a:pt x="3051" y="763"/>
                  </a:lnTo>
                  <a:lnTo>
                    <a:pt x="3051" y="741"/>
                  </a:lnTo>
                  <a:lnTo>
                    <a:pt x="3052" y="719"/>
                  </a:lnTo>
                  <a:lnTo>
                    <a:pt x="3053" y="695"/>
                  </a:lnTo>
                  <a:lnTo>
                    <a:pt x="3056" y="671"/>
                  </a:lnTo>
                  <a:lnTo>
                    <a:pt x="3059" y="645"/>
                  </a:lnTo>
                  <a:lnTo>
                    <a:pt x="3063" y="618"/>
                  </a:lnTo>
                  <a:lnTo>
                    <a:pt x="3068" y="591"/>
                  </a:lnTo>
                  <a:lnTo>
                    <a:pt x="3073" y="563"/>
                  </a:lnTo>
                  <a:lnTo>
                    <a:pt x="3084" y="508"/>
                  </a:lnTo>
                  <a:lnTo>
                    <a:pt x="3097" y="452"/>
                  </a:lnTo>
                  <a:lnTo>
                    <a:pt x="3110" y="399"/>
                  </a:lnTo>
                  <a:lnTo>
                    <a:pt x="3123" y="348"/>
                  </a:lnTo>
                  <a:lnTo>
                    <a:pt x="3136" y="302"/>
                  </a:lnTo>
                  <a:lnTo>
                    <a:pt x="3147" y="261"/>
                  </a:lnTo>
                  <a:lnTo>
                    <a:pt x="3151" y="248"/>
                  </a:lnTo>
                  <a:lnTo>
                    <a:pt x="3153" y="235"/>
                  </a:lnTo>
                  <a:lnTo>
                    <a:pt x="3154" y="222"/>
                  </a:lnTo>
                  <a:lnTo>
                    <a:pt x="3153" y="210"/>
                  </a:lnTo>
                  <a:lnTo>
                    <a:pt x="3152" y="200"/>
                  </a:lnTo>
                  <a:lnTo>
                    <a:pt x="3150" y="190"/>
                  </a:lnTo>
                  <a:lnTo>
                    <a:pt x="3146" y="181"/>
                  </a:lnTo>
                  <a:lnTo>
                    <a:pt x="3142" y="172"/>
                  </a:lnTo>
                  <a:lnTo>
                    <a:pt x="3137" y="165"/>
                  </a:lnTo>
                  <a:lnTo>
                    <a:pt x="3132" y="158"/>
                  </a:lnTo>
                  <a:lnTo>
                    <a:pt x="3126" y="152"/>
                  </a:lnTo>
                  <a:lnTo>
                    <a:pt x="3119" y="147"/>
                  </a:lnTo>
                  <a:lnTo>
                    <a:pt x="3112" y="142"/>
                  </a:lnTo>
                  <a:lnTo>
                    <a:pt x="3105" y="138"/>
                  </a:lnTo>
                  <a:lnTo>
                    <a:pt x="3098" y="135"/>
                  </a:lnTo>
                  <a:lnTo>
                    <a:pt x="3090" y="133"/>
                  </a:lnTo>
                  <a:lnTo>
                    <a:pt x="3082" y="132"/>
                  </a:lnTo>
                  <a:lnTo>
                    <a:pt x="3074" y="131"/>
                  </a:lnTo>
                  <a:lnTo>
                    <a:pt x="3065" y="131"/>
                  </a:lnTo>
                  <a:lnTo>
                    <a:pt x="3057" y="132"/>
                  </a:lnTo>
                  <a:lnTo>
                    <a:pt x="3049" y="134"/>
                  </a:lnTo>
                  <a:lnTo>
                    <a:pt x="3042" y="137"/>
                  </a:lnTo>
                  <a:lnTo>
                    <a:pt x="3033" y="140"/>
                  </a:lnTo>
                  <a:lnTo>
                    <a:pt x="3026" y="145"/>
                  </a:lnTo>
                  <a:lnTo>
                    <a:pt x="3019" y="150"/>
                  </a:lnTo>
                  <a:lnTo>
                    <a:pt x="3012" y="156"/>
                  </a:lnTo>
                  <a:lnTo>
                    <a:pt x="3007" y="163"/>
                  </a:lnTo>
                  <a:lnTo>
                    <a:pt x="3001" y="170"/>
                  </a:lnTo>
                  <a:lnTo>
                    <a:pt x="2997" y="179"/>
                  </a:lnTo>
                  <a:lnTo>
                    <a:pt x="2993" y="188"/>
                  </a:lnTo>
                  <a:lnTo>
                    <a:pt x="2990" y="199"/>
                  </a:lnTo>
                  <a:lnTo>
                    <a:pt x="2987" y="210"/>
                  </a:lnTo>
                  <a:lnTo>
                    <a:pt x="2984" y="227"/>
                  </a:lnTo>
                  <a:lnTo>
                    <a:pt x="2979" y="243"/>
                  </a:lnTo>
                  <a:lnTo>
                    <a:pt x="2973" y="258"/>
                  </a:lnTo>
                  <a:lnTo>
                    <a:pt x="2965" y="274"/>
                  </a:lnTo>
                  <a:lnTo>
                    <a:pt x="2955" y="289"/>
                  </a:lnTo>
                  <a:lnTo>
                    <a:pt x="2945" y="304"/>
                  </a:lnTo>
                  <a:lnTo>
                    <a:pt x="2933" y="319"/>
                  </a:lnTo>
                  <a:lnTo>
                    <a:pt x="2919" y="333"/>
                  </a:lnTo>
                  <a:lnTo>
                    <a:pt x="2904" y="348"/>
                  </a:lnTo>
                  <a:lnTo>
                    <a:pt x="2889" y="362"/>
                  </a:lnTo>
                  <a:lnTo>
                    <a:pt x="2872" y="377"/>
                  </a:lnTo>
                  <a:lnTo>
                    <a:pt x="2854" y="390"/>
                  </a:lnTo>
                  <a:lnTo>
                    <a:pt x="2836" y="404"/>
                  </a:lnTo>
                  <a:lnTo>
                    <a:pt x="2815" y="417"/>
                  </a:lnTo>
                  <a:lnTo>
                    <a:pt x="2795" y="431"/>
                  </a:lnTo>
                  <a:lnTo>
                    <a:pt x="2774" y="444"/>
                  </a:lnTo>
                  <a:lnTo>
                    <a:pt x="2730" y="470"/>
                  </a:lnTo>
                  <a:lnTo>
                    <a:pt x="2683" y="495"/>
                  </a:lnTo>
                  <a:lnTo>
                    <a:pt x="2634" y="521"/>
                  </a:lnTo>
                  <a:lnTo>
                    <a:pt x="2584" y="545"/>
                  </a:lnTo>
                  <a:lnTo>
                    <a:pt x="2481" y="592"/>
                  </a:lnTo>
                  <a:lnTo>
                    <a:pt x="2380" y="639"/>
                  </a:lnTo>
                  <a:lnTo>
                    <a:pt x="2341" y="600"/>
                  </a:lnTo>
                  <a:lnTo>
                    <a:pt x="2302" y="564"/>
                  </a:lnTo>
                  <a:lnTo>
                    <a:pt x="2264" y="528"/>
                  </a:lnTo>
                  <a:lnTo>
                    <a:pt x="2228" y="492"/>
                  </a:lnTo>
                  <a:lnTo>
                    <a:pt x="2212" y="475"/>
                  </a:lnTo>
                  <a:lnTo>
                    <a:pt x="2198" y="458"/>
                  </a:lnTo>
                  <a:lnTo>
                    <a:pt x="2185" y="440"/>
                  </a:lnTo>
                  <a:lnTo>
                    <a:pt x="2174" y="423"/>
                  </a:lnTo>
                  <a:lnTo>
                    <a:pt x="2170" y="414"/>
                  </a:lnTo>
                  <a:lnTo>
                    <a:pt x="2166" y="405"/>
                  </a:lnTo>
                  <a:lnTo>
                    <a:pt x="2162" y="396"/>
                  </a:lnTo>
                  <a:lnTo>
                    <a:pt x="2160" y="387"/>
                  </a:lnTo>
                  <a:lnTo>
                    <a:pt x="2157" y="378"/>
                  </a:lnTo>
                  <a:lnTo>
                    <a:pt x="2156" y="368"/>
                  </a:lnTo>
                  <a:lnTo>
                    <a:pt x="2155" y="358"/>
                  </a:lnTo>
                  <a:lnTo>
                    <a:pt x="2155" y="348"/>
                  </a:lnTo>
                  <a:lnTo>
                    <a:pt x="2156" y="336"/>
                  </a:lnTo>
                  <a:lnTo>
                    <a:pt x="2158" y="323"/>
                  </a:lnTo>
                  <a:lnTo>
                    <a:pt x="2160" y="312"/>
                  </a:lnTo>
                  <a:lnTo>
                    <a:pt x="2163" y="301"/>
                  </a:lnTo>
                  <a:lnTo>
                    <a:pt x="2166" y="291"/>
                  </a:lnTo>
                  <a:lnTo>
                    <a:pt x="2170" y="281"/>
                  </a:lnTo>
                  <a:lnTo>
                    <a:pt x="2175" y="271"/>
                  </a:lnTo>
                  <a:lnTo>
                    <a:pt x="2180" y="263"/>
                  </a:lnTo>
                  <a:lnTo>
                    <a:pt x="2186" y="254"/>
                  </a:lnTo>
                  <a:lnTo>
                    <a:pt x="2192" y="247"/>
                  </a:lnTo>
                  <a:lnTo>
                    <a:pt x="2199" y="240"/>
                  </a:lnTo>
                  <a:lnTo>
                    <a:pt x="2206" y="233"/>
                  </a:lnTo>
                  <a:lnTo>
                    <a:pt x="2213" y="227"/>
                  </a:lnTo>
                  <a:lnTo>
                    <a:pt x="2221" y="220"/>
                  </a:lnTo>
                  <a:lnTo>
                    <a:pt x="2229" y="215"/>
                  </a:lnTo>
                  <a:lnTo>
                    <a:pt x="2238" y="210"/>
                  </a:lnTo>
                  <a:lnTo>
                    <a:pt x="2256" y="202"/>
                  </a:lnTo>
                  <a:lnTo>
                    <a:pt x="2277" y="195"/>
                  </a:lnTo>
                  <a:lnTo>
                    <a:pt x="2297" y="190"/>
                  </a:lnTo>
                  <a:lnTo>
                    <a:pt x="2318" y="186"/>
                  </a:lnTo>
                  <a:lnTo>
                    <a:pt x="2339" y="184"/>
                  </a:lnTo>
                  <a:lnTo>
                    <a:pt x="2361" y="183"/>
                  </a:lnTo>
                  <a:lnTo>
                    <a:pt x="2384" y="183"/>
                  </a:lnTo>
                  <a:lnTo>
                    <a:pt x="2405" y="184"/>
                  </a:lnTo>
                  <a:lnTo>
                    <a:pt x="2421" y="186"/>
                  </a:lnTo>
                  <a:lnTo>
                    <a:pt x="2435" y="189"/>
                  </a:lnTo>
                  <a:lnTo>
                    <a:pt x="2448" y="192"/>
                  </a:lnTo>
                  <a:lnTo>
                    <a:pt x="2461" y="197"/>
                  </a:lnTo>
                  <a:lnTo>
                    <a:pt x="2472" y="202"/>
                  </a:lnTo>
                  <a:lnTo>
                    <a:pt x="2481" y="207"/>
                  </a:lnTo>
                  <a:lnTo>
                    <a:pt x="2491" y="214"/>
                  </a:lnTo>
                  <a:lnTo>
                    <a:pt x="2498" y="221"/>
                  </a:lnTo>
                  <a:lnTo>
                    <a:pt x="2506" y="229"/>
                  </a:lnTo>
                  <a:lnTo>
                    <a:pt x="2513" y="236"/>
                  </a:lnTo>
                  <a:lnTo>
                    <a:pt x="2521" y="242"/>
                  </a:lnTo>
                  <a:lnTo>
                    <a:pt x="2530" y="247"/>
                  </a:lnTo>
                  <a:lnTo>
                    <a:pt x="2538" y="251"/>
                  </a:lnTo>
                  <a:lnTo>
                    <a:pt x="2547" y="254"/>
                  </a:lnTo>
                  <a:lnTo>
                    <a:pt x="2555" y="256"/>
                  </a:lnTo>
                  <a:lnTo>
                    <a:pt x="2564" y="257"/>
                  </a:lnTo>
                  <a:lnTo>
                    <a:pt x="2572" y="258"/>
                  </a:lnTo>
                  <a:lnTo>
                    <a:pt x="2580" y="257"/>
                  </a:lnTo>
                  <a:lnTo>
                    <a:pt x="2588" y="256"/>
                  </a:lnTo>
                  <a:lnTo>
                    <a:pt x="2597" y="255"/>
                  </a:lnTo>
                  <a:lnTo>
                    <a:pt x="2605" y="252"/>
                  </a:lnTo>
                  <a:lnTo>
                    <a:pt x="2612" y="249"/>
                  </a:lnTo>
                  <a:lnTo>
                    <a:pt x="2619" y="246"/>
                  </a:lnTo>
                  <a:lnTo>
                    <a:pt x="2626" y="242"/>
                  </a:lnTo>
                  <a:lnTo>
                    <a:pt x="2632" y="237"/>
                  </a:lnTo>
                  <a:lnTo>
                    <a:pt x="2638" y="232"/>
                  </a:lnTo>
                  <a:lnTo>
                    <a:pt x="2643" y="226"/>
                  </a:lnTo>
                  <a:lnTo>
                    <a:pt x="2648" y="219"/>
                  </a:lnTo>
                  <a:lnTo>
                    <a:pt x="2652" y="212"/>
                  </a:lnTo>
                  <a:lnTo>
                    <a:pt x="2655" y="205"/>
                  </a:lnTo>
                  <a:lnTo>
                    <a:pt x="2657" y="198"/>
                  </a:lnTo>
                  <a:lnTo>
                    <a:pt x="2659" y="191"/>
                  </a:lnTo>
                  <a:lnTo>
                    <a:pt x="2660" y="183"/>
                  </a:lnTo>
                  <a:lnTo>
                    <a:pt x="2660" y="174"/>
                  </a:lnTo>
                  <a:lnTo>
                    <a:pt x="2659" y="166"/>
                  </a:lnTo>
                  <a:lnTo>
                    <a:pt x="2657" y="157"/>
                  </a:lnTo>
                  <a:lnTo>
                    <a:pt x="2654" y="149"/>
                  </a:lnTo>
                  <a:lnTo>
                    <a:pt x="2650" y="140"/>
                  </a:lnTo>
                  <a:lnTo>
                    <a:pt x="2644" y="131"/>
                  </a:lnTo>
                  <a:lnTo>
                    <a:pt x="2638" y="122"/>
                  </a:lnTo>
                  <a:lnTo>
                    <a:pt x="2626" y="108"/>
                  </a:lnTo>
                  <a:lnTo>
                    <a:pt x="2613" y="95"/>
                  </a:lnTo>
                  <a:lnTo>
                    <a:pt x="2598" y="82"/>
                  </a:lnTo>
                  <a:lnTo>
                    <a:pt x="2580" y="71"/>
                  </a:lnTo>
                  <a:lnTo>
                    <a:pt x="2563" y="62"/>
                  </a:lnTo>
                  <a:lnTo>
                    <a:pt x="2544" y="53"/>
                  </a:lnTo>
                  <a:lnTo>
                    <a:pt x="2525" y="46"/>
                  </a:lnTo>
                  <a:lnTo>
                    <a:pt x="2504" y="40"/>
                  </a:lnTo>
                  <a:lnTo>
                    <a:pt x="2482" y="35"/>
                  </a:lnTo>
                  <a:lnTo>
                    <a:pt x="2460" y="31"/>
                  </a:lnTo>
                  <a:lnTo>
                    <a:pt x="2437" y="28"/>
                  </a:lnTo>
                  <a:lnTo>
                    <a:pt x="2413" y="26"/>
                  </a:lnTo>
                  <a:lnTo>
                    <a:pt x="2390" y="25"/>
                  </a:lnTo>
                  <a:lnTo>
                    <a:pt x="2364" y="26"/>
                  </a:lnTo>
                  <a:lnTo>
                    <a:pt x="2340" y="28"/>
                  </a:lnTo>
                  <a:lnTo>
                    <a:pt x="2315" y="30"/>
                  </a:lnTo>
                  <a:lnTo>
                    <a:pt x="2289" y="35"/>
                  </a:lnTo>
                  <a:lnTo>
                    <a:pt x="2261" y="40"/>
                  </a:lnTo>
                  <a:lnTo>
                    <a:pt x="2233" y="47"/>
                  </a:lnTo>
                  <a:lnTo>
                    <a:pt x="2206" y="54"/>
                  </a:lnTo>
                  <a:lnTo>
                    <a:pt x="2178" y="63"/>
                  </a:lnTo>
                  <a:lnTo>
                    <a:pt x="2149" y="73"/>
                  </a:lnTo>
                  <a:lnTo>
                    <a:pt x="2120" y="83"/>
                  </a:lnTo>
                  <a:lnTo>
                    <a:pt x="2091" y="96"/>
                  </a:lnTo>
                  <a:lnTo>
                    <a:pt x="2063" y="108"/>
                  </a:lnTo>
                  <a:lnTo>
                    <a:pt x="2033" y="121"/>
                  </a:lnTo>
                  <a:lnTo>
                    <a:pt x="2004" y="135"/>
                  </a:lnTo>
                  <a:lnTo>
                    <a:pt x="1975" y="149"/>
                  </a:lnTo>
                  <a:lnTo>
                    <a:pt x="1946" y="165"/>
                  </a:lnTo>
                  <a:lnTo>
                    <a:pt x="1916" y="181"/>
                  </a:lnTo>
                  <a:lnTo>
                    <a:pt x="1887" y="197"/>
                  </a:lnTo>
                  <a:lnTo>
                    <a:pt x="1858" y="214"/>
                  </a:lnTo>
                  <a:lnTo>
                    <a:pt x="1799" y="251"/>
                  </a:lnTo>
                  <a:lnTo>
                    <a:pt x="1743" y="289"/>
                  </a:lnTo>
                  <a:lnTo>
                    <a:pt x="1686" y="328"/>
                  </a:lnTo>
                  <a:lnTo>
                    <a:pt x="1632" y="370"/>
                  </a:lnTo>
                  <a:lnTo>
                    <a:pt x="1578" y="411"/>
                  </a:lnTo>
                  <a:lnTo>
                    <a:pt x="1527" y="453"/>
                  </a:lnTo>
                  <a:lnTo>
                    <a:pt x="1477" y="495"/>
                  </a:lnTo>
                  <a:lnTo>
                    <a:pt x="1431" y="538"/>
                  </a:lnTo>
                  <a:lnTo>
                    <a:pt x="1402" y="510"/>
                  </a:lnTo>
                  <a:lnTo>
                    <a:pt x="1375" y="481"/>
                  </a:lnTo>
                  <a:lnTo>
                    <a:pt x="1362" y="466"/>
                  </a:lnTo>
                  <a:lnTo>
                    <a:pt x="1350" y="452"/>
                  </a:lnTo>
                  <a:lnTo>
                    <a:pt x="1339" y="437"/>
                  </a:lnTo>
                  <a:lnTo>
                    <a:pt x="1329" y="423"/>
                  </a:lnTo>
                  <a:lnTo>
                    <a:pt x="1320" y="408"/>
                  </a:lnTo>
                  <a:lnTo>
                    <a:pt x="1312" y="393"/>
                  </a:lnTo>
                  <a:lnTo>
                    <a:pt x="1305" y="377"/>
                  </a:lnTo>
                  <a:lnTo>
                    <a:pt x="1299" y="361"/>
                  </a:lnTo>
                  <a:lnTo>
                    <a:pt x="1294" y="345"/>
                  </a:lnTo>
                  <a:lnTo>
                    <a:pt x="1291" y="329"/>
                  </a:lnTo>
                  <a:lnTo>
                    <a:pt x="1289" y="312"/>
                  </a:lnTo>
                  <a:lnTo>
                    <a:pt x="1289" y="295"/>
                  </a:lnTo>
                  <a:lnTo>
                    <a:pt x="1291" y="280"/>
                  </a:lnTo>
                  <a:lnTo>
                    <a:pt x="1294" y="265"/>
                  </a:lnTo>
                  <a:lnTo>
                    <a:pt x="1298" y="251"/>
                  </a:lnTo>
                  <a:lnTo>
                    <a:pt x="1304" y="237"/>
                  </a:lnTo>
                  <a:lnTo>
                    <a:pt x="1312" y="222"/>
                  </a:lnTo>
                  <a:lnTo>
                    <a:pt x="1321" y="209"/>
                  </a:lnTo>
                  <a:lnTo>
                    <a:pt x="1331" y="197"/>
                  </a:lnTo>
                  <a:lnTo>
                    <a:pt x="1342" y="186"/>
                  </a:lnTo>
                  <a:lnTo>
                    <a:pt x="1355" y="175"/>
                  </a:lnTo>
                  <a:lnTo>
                    <a:pt x="1368" y="166"/>
                  </a:lnTo>
                  <a:lnTo>
                    <a:pt x="1384" y="157"/>
                  </a:lnTo>
                  <a:lnTo>
                    <a:pt x="1400" y="150"/>
                  </a:lnTo>
                  <a:lnTo>
                    <a:pt x="1416" y="145"/>
                  </a:lnTo>
                  <a:lnTo>
                    <a:pt x="1433" y="141"/>
                  </a:lnTo>
                  <a:lnTo>
                    <a:pt x="1451" y="138"/>
                  </a:lnTo>
                  <a:lnTo>
                    <a:pt x="1469" y="137"/>
                  </a:lnTo>
                  <a:lnTo>
                    <a:pt x="1481" y="138"/>
                  </a:lnTo>
                  <a:lnTo>
                    <a:pt x="1493" y="139"/>
                  </a:lnTo>
                  <a:lnTo>
                    <a:pt x="1505" y="140"/>
                  </a:lnTo>
                  <a:lnTo>
                    <a:pt x="1516" y="142"/>
                  </a:lnTo>
                  <a:lnTo>
                    <a:pt x="1539" y="148"/>
                  </a:lnTo>
                  <a:lnTo>
                    <a:pt x="1560" y="156"/>
                  </a:lnTo>
                  <a:lnTo>
                    <a:pt x="1570" y="160"/>
                  </a:lnTo>
                  <a:lnTo>
                    <a:pt x="1580" y="164"/>
                  </a:lnTo>
                  <a:lnTo>
                    <a:pt x="1588" y="169"/>
                  </a:lnTo>
                  <a:lnTo>
                    <a:pt x="1596" y="174"/>
                  </a:lnTo>
                  <a:lnTo>
                    <a:pt x="1604" y="179"/>
                  </a:lnTo>
                  <a:lnTo>
                    <a:pt x="1610" y="184"/>
                  </a:lnTo>
                  <a:lnTo>
                    <a:pt x="1616" y="190"/>
                  </a:lnTo>
                  <a:lnTo>
                    <a:pt x="1620" y="195"/>
                  </a:lnTo>
                  <a:lnTo>
                    <a:pt x="1624" y="202"/>
                  </a:lnTo>
                  <a:lnTo>
                    <a:pt x="1629" y="207"/>
                  </a:lnTo>
                  <a:lnTo>
                    <a:pt x="1635" y="211"/>
                  </a:lnTo>
                  <a:lnTo>
                    <a:pt x="1641" y="215"/>
                  </a:lnTo>
                  <a:lnTo>
                    <a:pt x="1647" y="217"/>
                  </a:lnTo>
                  <a:lnTo>
                    <a:pt x="1653" y="219"/>
                  </a:lnTo>
                  <a:lnTo>
                    <a:pt x="1659" y="219"/>
                  </a:lnTo>
                  <a:lnTo>
                    <a:pt x="1666" y="219"/>
                  </a:lnTo>
                  <a:lnTo>
                    <a:pt x="1672" y="218"/>
                  </a:lnTo>
                  <a:lnTo>
                    <a:pt x="1679" y="216"/>
                  </a:lnTo>
                  <a:lnTo>
                    <a:pt x="1685" y="213"/>
                  </a:lnTo>
                  <a:lnTo>
                    <a:pt x="1691" y="210"/>
                  </a:lnTo>
                  <a:lnTo>
                    <a:pt x="1697" y="206"/>
                  </a:lnTo>
                  <a:lnTo>
                    <a:pt x="1702" y="202"/>
                  </a:lnTo>
                  <a:lnTo>
                    <a:pt x="1707" y="197"/>
                  </a:lnTo>
                  <a:lnTo>
                    <a:pt x="1713" y="191"/>
                  </a:lnTo>
                  <a:lnTo>
                    <a:pt x="1718" y="185"/>
                  </a:lnTo>
                  <a:lnTo>
                    <a:pt x="1721" y="178"/>
                  </a:lnTo>
                  <a:lnTo>
                    <a:pt x="1724" y="171"/>
                  </a:lnTo>
                  <a:lnTo>
                    <a:pt x="1727" y="164"/>
                  </a:lnTo>
                  <a:lnTo>
                    <a:pt x="1729" y="156"/>
                  </a:lnTo>
                  <a:lnTo>
                    <a:pt x="1730" y="148"/>
                  </a:lnTo>
                  <a:lnTo>
                    <a:pt x="1730" y="140"/>
                  </a:lnTo>
                  <a:lnTo>
                    <a:pt x="1729" y="131"/>
                  </a:lnTo>
                  <a:lnTo>
                    <a:pt x="1728" y="122"/>
                  </a:lnTo>
                  <a:lnTo>
                    <a:pt x="1725" y="113"/>
                  </a:lnTo>
                  <a:lnTo>
                    <a:pt x="1721" y="104"/>
                  </a:lnTo>
                  <a:lnTo>
                    <a:pt x="1716" y="95"/>
                  </a:lnTo>
                  <a:lnTo>
                    <a:pt x="1709" y="85"/>
                  </a:lnTo>
                  <a:lnTo>
                    <a:pt x="1702" y="76"/>
                  </a:lnTo>
                  <a:lnTo>
                    <a:pt x="1693" y="67"/>
                  </a:lnTo>
                  <a:lnTo>
                    <a:pt x="1683" y="58"/>
                  </a:lnTo>
                  <a:lnTo>
                    <a:pt x="1675" y="52"/>
                  </a:lnTo>
                  <a:lnTo>
                    <a:pt x="1666" y="46"/>
                  </a:lnTo>
                  <a:lnTo>
                    <a:pt x="1656" y="40"/>
                  </a:lnTo>
                  <a:lnTo>
                    <a:pt x="1646" y="34"/>
                  </a:lnTo>
                  <a:lnTo>
                    <a:pt x="1634" y="29"/>
                  </a:lnTo>
                  <a:lnTo>
                    <a:pt x="1622" y="25"/>
                  </a:lnTo>
                  <a:lnTo>
                    <a:pt x="1610" y="20"/>
                  </a:lnTo>
                  <a:lnTo>
                    <a:pt x="1596" y="16"/>
                  </a:lnTo>
                  <a:lnTo>
                    <a:pt x="1582" y="13"/>
                  </a:lnTo>
                  <a:lnTo>
                    <a:pt x="1567" y="9"/>
                  </a:lnTo>
                  <a:lnTo>
                    <a:pt x="1552" y="7"/>
                  </a:lnTo>
                  <a:lnTo>
                    <a:pt x="1537" y="4"/>
                  </a:lnTo>
                  <a:lnTo>
                    <a:pt x="1504" y="1"/>
                  </a:lnTo>
                  <a:lnTo>
                    <a:pt x="1467" y="0"/>
                  </a:lnTo>
                  <a:lnTo>
                    <a:pt x="1452" y="0"/>
                  </a:lnTo>
                  <a:lnTo>
                    <a:pt x="1436" y="0"/>
                  </a:lnTo>
                  <a:lnTo>
                    <a:pt x="1420" y="1"/>
                  </a:lnTo>
                  <a:lnTo>
                    <a:pt x="1405" y="3"/>
                  </a:lnTo>
                  <a:lnTo>
                    <a:pt x="1389" y="5"/>
                  </a:lnTo>
                  <a:lnTo>
                    <a:pt x="1373" y="8"/>
                  </a:lnTo>
                  <a:lnTo>
                    <a:pt x="1357" y="11"/>
                  </a:lnTo>
                  <a:lnTo>
                    <a:pt x="1342" y="15"/>
                  </a:lnTo>
                  <a:lnTo>
                    <a:pt x="1327" y="20"/>
                  </a:lnTo>
                  <a:lnTo>
                    <a:pt x="1312" y="25"/>
                  </a:lnTo>
                  <a:lnTo>
                    <a:pt x="1298" y="30"/>
                  </a:lnTo>
                  <a:lnTo>
                    <a:pt x="1283" y="36"/>
                  </a:lnTo>
                  <a:lnTo>
                    <a:pt x="1269" y="43"/>
                  </a:lnTo>
                  <a:lnTo>
                    <a:pt x="1255" y="50"/>
                  </a:lnTo>
                  <a:lnTo>
                    <a:pt x="1242" y="58"/>
                  </a:lnTo>
                  <a:lnTo>
                    <a:pt x="1229" y="66"/>
                  </a:lnTo>
                  <a:lnTo>
                    <a:pt x="1217" y="75"/>
                  </a:lnTo>
                  <a:lnTo>
                    <a:pt x="1205" y="85"/>
                  </a:lnTo>
                  <a:lnTo>
                    <a:pt x="1194" y="96"/>
                  </a:lnTo>
                  <a:lnTo>
                    <a:pt x="1183" y="107"/>
                  </a:lnTo>
                  <a:lnTo>
                    <a:pt x="1173" y="118"/>
                  </a:lnTo>
                  <a:lnTo>
                    <a:pt x="1164" y="130"/>
                  </a:lnTo>
                  <a:lnTo>
                    <a:pt x="1154" y="142"/>
                  </a:lnTo>
                  <a:lnTo>
                    <a:pt x="1146" y="156"/>
                  </a:lnTo>
                  <a:lnTo>
                    <a:pt x="1138" y="169"/>
                  </a:lnTo>
                  <a:lnTo>
                    <a:pt x="1132" y="184"/>
                  </a:lnTo>
                  <a:lnTo>
                    <a:pt x="1126" y="199"/>
                  </a:lnTo>
                  <a:lnTo>
                    <a:pt x="1121" y="214"/>
                  </a:lnTo>
                  <a:lnTo>
                    <a:pt x="1117" y="232"/>
                  </a:lnTo>
                  <a:lnTo>
                    <a:pt x="1114" y="249"/>
                  </a:lnTo>
                  <a:lnTo>
                    <a:pt x="1112" y="266"/>
                  </a:lnTo>
                  <a:lnTo>
                    <a:pt x="1110" y="285"/>
                  </a:lnTo>
                  <a:lnTo>
                    <a:pt x="1110" y="297"/>
                  </a:lnTo>
                  <a:lnTo>
                    <a:pt x="1111" y="310"/>
                  </a:lnTo>
                  <a:lnTo>
                    <a:pt x="1112" y="323"/>
                  </a:lnTo>
                  <a:lnTo>
                    <a:pt x="1113" y="335"/>
                  </a:lnTo>
                  <a:lnTo>
                    <a:pt x="1116" y="348"/>
                  </a:lnTo>
                  <a:lnTo>
                    <a:pt x="1119" y="360"/>
                  </a:lnTo>
                  <a:lnTo>
                    <a:pt x="1122" y="373"/>
                  </a:lnTo>
                  <a:lnTo>
                    <a:pt x="1126" y="385"/>
                  </a:lnTo>
                  <a:lnTo>
                    <a:pt x="1136" y="409"/>
                  </a:lnTo>
                  <a:lnTo>
                    <a:pt x="1147" y="432"/>
                  </a:lnTo>
                  <a:lnTo>
                    <a:pt x="1161" y="455"/>
                  </a:lnTo>
                  <a:lnTo>
                    <a:pt x="1175" y="478"/>
                  </a:lnTo>
                  <a:lnTo>
                    <a:pt x="1191" y="500"/>
                  </a:lnTo>
                  <a:lnTo>
                    <a:pt x="1208" y="522"/>
                  </a:lnTo>
                  <a:lnTo>
                    <a:pt x="1226" y="544"/>
                  </a:lnTo>
                  <a:lnTo>
                    <a:pt x="1244" y="564"/>
                  </a:lnTo>
                  <a:lnTo>
                    <a:pt x="1283" y="605"/>
                  </a:lnTo>
                  <a:lnTo>
                    <a:pt x="1322" y="645"/>
                  </a:lnTo>
                  <a:lnTo>
                    <a:pt x="1303" y="664"/>
                  </a:lnTo>
                  <a:lnTo>
                    <a:pt x="1286" y="683"/>
                  </a:lnTo>
                  <a:lnTo>
                    <a:pt x="1270" y="702"/>
                  </a:lnTo>
                  <a:lnTo>
                    <a:pt x="1254" y="720"/>
                  </a:lnTo>
                  <a:lnTo>
                    <a:pt x="1201" y="769"/>
                  </a:lnTo>
                  <a:lnTo>
                    <a:pt x="1152" y="812"/>
                  </a:lnTo>
                  <a:lnTo>
                    <a:pt x="1108" y="846"/>
                  </a:lnTo>
                  <a:lnTo>
                    <a:pt x="1068" y="872"/>
                  </a:lnTo>
                  <a:lnTo>
                    <a:pt x="1030" y="892"/>
                  </a:lnTo>
                  <a:lnTo>
                    <a:pt x="997" y="905"/>
                  </a:lnTo>
                  <a:lnTo>
                    <a:pt x="968" y="913"/>
                  </a:lnTo>
                  <a:lnTo>
                    <a:pt x="941" y="915"/>
                  </a:lnTo>
                  <a:lnTo>
                    <a:pt x="917" y="912"/>
                  </a:lnTo>
                  <a:lnTo>
                    <a:pt x="896" y="904"/>
                  </a:lnTo>
                  <a:lnTo>
                    <a:pt x="877" y="892"/>
                  </a:lnTo>
                  <a:lnTo>
                    <a:pt x="861" y="876"/>
                  </a:lnTo>
                  <a:lnTo>
                    <a:pt x="846" y="857"/>
                  </a:lnTo>
                  <a:lnTo>
                    <a:pt x="834" y="836"/>
                  </a:lnTo>
                  <a:lnTo>
                    <a:pt x="822" y="811"/>
                  </a:lnTo>
                  <a:lnTo>
                    <a:pt x="812" y="785"/>
                  </a:lnTo>
                  <a:lnTo>
                    <a:pt x="804" y="756"/>
                  </a:lnTo>
                  <a:lnTo>
                    <a:pt x="796" y="727"/>
                  </a:lnTo>
                  <a:lnTo>
                    <a:pt x="790" y="697"/>
                  </a:lnTo>
                  <a:lnTo>
                    <a:pt x="783" y="667"/>
                  </a:lnTo>
                  <a:lnTo>
                    <a:pt x="771" y="606"/>
                  </a:lnTo>
                  <a:lnTo>
                    <a:pt x="759" y="551"/>
                  </a:lnTo>
                  <a:lnTo>
                    <a:pt x="752" y="525"/>
                  </a:lnTo>
                  <a:lnTo>
                    <a:pt x="744" y="502"/>
                  </a:lnTo>
                  <a:lnTo>
                    <a:pt x="735" y="481"/>
                  </a:lnTo>
                  <a:lnTo>
                    <a:pt x="725" y="464"/>
                  </a:lnTo>
                  <a:lnTo>
                    <a:pt x="712" y="451"/>
                  </a:lnTo>
                  <a:lnTo>
                    <a:pt x="699" y="441"/>
                  </a:lnTo>
                  <a:lnTo>
                    <a:pt x="684" y="437"/>
                  </a:lnTo>
                  <a:lnTo>
                    <a:pt x="666" y="437"/>
                  </a:lnTo>
                  <a:lnTo>
                    <a:pt x="654" y="440"/>
                  </a:lnTo>
                  <a:lnTo>
                    <a:pt x="640" y="446"/>
                  </a:lnTo>
                  <a:lnTo>
                    <a:pt x="626" y="455"/>
                  </a:lnTo>
                  <a:lnTo>
                    <a:pt x="612" y="466"/>
                  </a:lnTo>
                  <a:lnTo>
                    <a:pt x="596" y="479"/>
                  </a:lnTo>
                  <a:lnTo>
                    <a:pt x="581" y="494"/>
                  </a:lnTo>
                  <a:lnTo>
                    <a:pt x="566" y="512"/>
                  </a:lnTo>
                  <a:lnTo>
                    <a:pt x="550" y="531"/>
                  </a:lnTo>
                  <a:lnTo>
                    <a:pt x="518" y="572"/>
                  </a:lnTo>
                  <a:lnTo>
                    <a:pt x="485" y="618"/>
                  </a:lnTo>
                  <a:lnTo>
                    <a:pt x="452" y="666"/>
                  </a:lnTo>
                  <a:lnTo>
                    <a:pt x="420" y="714"/>
                  </a:lnTo>
                  <a:lnTo>
                    <a:pt x="388" y="761"/>
                  </a:lnTo>
                  <a:lnTo>
                    <a:pt x="356" y="806"/>
                  </a:lnTo>
                  <a:lnTo>
                    <a:pt x="340" y="827"/>
                  </a:lnTo>
                  <a:lnTo>
                    <a:pt x="326" y="846"/>
                  </a:lnTo>
                  <a:lnTo>
                    <a:pt x="311" y="864"/>
                  </a:lnTo>
                  <a:lnTo>
                    <a:pt x="297" y="880"/>
                  </a:lnTo>
                  <a:lnTo>
                    <a:pt x="284" y="894"/>
                  </a:lnTo>
                  <a:lnTo>
                    <a:pt x="270" y="906"/>
                  </a:lnTo>
                  <a:lnTo>
                    <a:pt x="258" y="916"/>
                  </a:lnTo>
                  <a:lnTo>
                    <a:pt x="246" y="924"/>
                  </a:lnTo>
                  <a:lnTo>
                    <a:pt x="235" y="928"/>
                  </a:lnTo>
                  <a:lnTo>
                    <a:pt x="225" y="929"/>
                  </a:lnTo>
                  <a:lnTo>
                    <a:pt x="215" y="928"/>
                  </a:lnTo>
                  <a:lnTo>
                    <a:pt x="206" y="922"/>
                  </a:lnTo>
                  <a:lnTo>
                    <a:pt x="197" y="911"/>
                  </a:lnTo>
                  <a:lnTo>
                    <a:pt x="190" y="898"/>
                  </a:lnTo>
                  <a:lnTo>
                    <a:pt x="187" y="882"/>
                  </a:lnTo>
                  <a:lnTo>
                    <a:pt x="186" y="865"/>
                  </a:lnTo>
                  <a:lnTo>
                    <a:pt x="187" y="845"/>
                  </a:lnTo>
                  <a:lnTo>
                    <a:pt x="191" y="824"/>
                  </a:lnTo>
                  <a:lnTo>
                    <a:pt x="197" y="801"/>
                  </a:lnTo>
                  <a:lnTo>
                    <a:pt x="206" y="775"/>
                  </a:lnTo>
                  <a:lnTo>
                    <a:pt x="216" y="750"/>
                  </a:lnTo>
                  <a:lnTo>
                    <a:pt x="227" y="723"/>
                  </a:lnTo>
                  <a:lnTo>
                    <a:pt x="241" y="696"/>
                  </a:lnTo>
                  <a:lnTo>
                    <a:pt x="256" y="667"/>
                  </a:lnTo>
                  <a:lnTo>
                    <a:pt x="272" y="638"/>
                  </a:lnTo>
                  <a:lnTo>
                    <a:pt x="290" y="609"/>
                  </a:lnTo>
                  <a:lnTo>
                    <a:pt x="308" y="580"/>
                  </a:lnTo>
                  <a:lnTo>
                    <a:pt x="326" y="551"/>
                  </a:lnTo>
                  <a:lnTo>
                    <a:pt x="346" y="522"/>
                  </a:lnTo>
                  <a:lnTo>
                    <a:pt x="365" y="493"/>
                  </a:lnTo>
                  <a:lnTo>
                    <a:pt x="386" y="466"/>
                  </a:lnTo>
                  <a:lnTo>
                    <a:pt x="406" y="439"/>
                  </a:lnTo>
                  <a:lnTo>
                    <a:pt x="426" y="414"/>
                  </a:lnTo>
                  <a:lnTo>
                    <a:pt x="446" y="389"/>
                  </a:lnTo>
                  <a:lnTo>
                    <a:pt x="465" y="366"/>
                  </a:lnTo>
                  <a:lnTo>
                    <a:pt x="484" y="344"/>
                  </a:lnTo>
                  <a:lnTo>
                    <a:pt x="503" y="325"/>
                  </a:lnTo>
                  <a:lnTo>
                    <a:pt x="520" y="307"/>
                  </a:lnTo>
                  <a:lnTo>
                    <a:pt x="536" y="292"/>
                  </a:lnTo>
                  <a:lnTo>
                    <a:pt x="551" y="279"/>
                  </a:lnTo>
                  <a:lnTo>
                    <a:pt x="565" y="269"/>
                  </a:lnTo>
                  <a:lnTo>
                    <a:pt x="577" y="261"/>
                  </a:lnTo>
                  <a:lnTo>
                    <a:pt x="587" y="256"/>
                  </a:lnTo>
                  <a:lnTo>
                    <a:pt x="595" y="255"/>
                  </a:lnTo>
                  <a:lnTo>
                    <a:pt x="601" y="255"/>
                  </a:lnTo>
                  <a:lnTo>
                    <a:pt x="608" y="256"/>
                  </a:lnTo>
                  <a:lnTo>
                    <a:pt x="613" y="258"/>
                  </a:lnTo>
                  <a:lnTo>
                    <a:pt x="619" y="261"/>
                  </a:lnTo>
                  <a:lnTo>
                    <a:pt x="628" y="268"/>
                  </a:lnTo>
                  <a:lnTo>
                    <a:pt x="637" y="277"/>
                  </a:lnTo>
                  <a:lnTo>
                    <a:pt x="646" y="288"/>
                  </a:lnTo>
                  <a:lnTo>
                    <a:pt x="654" y="299"/>
                  </a:lnTo>
                  <a:lnTo>
                    <a:pt x="661" y="311"/>
                  </a:lnTo>
                  <a:lnTo>
                    <a:pt x="669" y="323"/>
                  </a:lnTo>
                  <a:lnTo>
                    <a:pt x="677" y="335"/>
                  </a:lnTo>
                  <a:lnTo>
                    <a:pt x="684" y="346"/>
                  </a:lnTo>
                  <a:lnTo>
                    <a:pt x="693" y="356"/>
                  </a:lnTo>
                  <a:lnTo>
                    <a:pt x="701" y="365"/>
                  </a:lnTo>
                  <a:lnTo>
                    <a:pt x="706" y="368"/>
                  </a:lnTo>
                  <a:lnTo>
                    <a:pt x="711" y="371"/>
                  </a:lnTo>
                  <a:lnTo>
                    <a:pt x="717" y="373"/>
                  </a:lnTo>
                  <a:lnTo>
                    <a:pt x="722" y="374"/>
                  </a:lnTo>
                  <a:lnTo>
                    <a:pt x="727" y="374"/>
                  </a:lnTo>
                  <a:lnTo>
                    <a:pt x="733" y="374"/>
                  </a:lnTo>
                  <a:lnTo>
                    <a:pt x="739" y="372"/>
                  </a:lnTo>
                  <a:lnTo>
                    <a:pt x="746" y="370"/>
                  </a:lnTo>
                  <a:lnTo>
                    <a:pt x="752" y="367"/>
                  </a:lnTo>
                  <a:lnTo>
                    <a:pt x="758" y="361"/>
                  </a:lnTo>
                  <a:lnTo>
                    <a:pt x="763" y="355"/>
                  </a:lnTo>
                  <a:lnTo>
                    <a:pt x="767" y="348"/>
                  </a:lnTo>
                  <a:lnTo>
                    <a:pt x="771" y="340"/>
                  </a:lnTo>
                  <a:lnTo>
                    <a:pt x="775" y="331"/>
                  </a:lnTo>
                  <a:lnTo>
                    <a:pt x="777" y="322"/>
                  </a:lnTo>
                  <a:lnTo>
                    <a:pt x="779" y="311"/>
                  </a:lnTo>
                  <a:lnTo>
                    <a:pt x="780" y="300"/>
                  </a:lnTo>
                  <a:lnTo>
                    <a:pt x="781" y="289"/>
                  </a:lnTo>
                  <a:lnTo>
                    <a:pt x="781" y="277"/>
                  </a:lnTo>
                  <a:lnTo>
                    <a:pt x="780" y="265"/>
                  </a:lnTo>
                  <a:lnTo>
                    <a:pt x="779" y="252"/>
                  </a:lnTo>
                  <a:lnTo>
                    <a:pt x="777" y="240"/>
                  </a:lnTo>
                  <a:lnTo>
                    <a:pt x="774" y="227"/>
                  </a:lnTo>
                  <a:lnTo>
                    <a:pt x="770" y="214"/>
                  </a:lnTo>
                  <a:lnTo>
                    <a:pt x="765" y="201"/>
                  </a:lnTo>
                  <a:lnTo>
                    <a:pt x="760" y="189"/>
                  </a:lnTo>
                  <a:lnTo>
                    <a:pt x="754" y="177"/>
                  </a:lnTo>
                  <a:lnTo>
                    <a:pt x="747" y="166"/>
                  </a:lnTo>
                  <a:lnTo>
                    <a:pt x="740" y="155"/>
                  </a:lnTo>
                  <a:lnTo>
                    <a:pt x="731" y="145"/>
                  </a:lnTo>
                  <a:lnTo>
                    <a:pt x="722" y="135"/>
                  </a:lnTo>
                  <a:lnTo>
                    <a:pt x="711" y="127"/>
                  </a:lnTo>
                  <a:lnTo>
                    <a:pt x="700" y="119"/>
                  </a:lnTo>
                  <a:lnTo>
                    <a:pt x="688" y="112"/>
                  </a:lnTo>
                  <a:lnTo>
                    <a:pt x="675" y="106"/>
                  </a:lnTo>
                  <a:lnTo>
                    <a:pt x="661" y="102"/>
                  </a:lnTo>
                  <a:lnTo>
                    <a:pt x="647" y="98"/>
                  </a:lnTo>
                  <a:lnTo>
                    <a:pt x="631" y="97"/>
                  </a:lnTo>
                  <a:lnTo>
                    <a:pt x="615" y="96"/>
                  </a:lnTo>
                  <a:lnTo>
                    <a:pt x="597" y="97"/>
                  </a:lnTo>
                  <a:lnTo>
                    <a:pt x="571" y="102"/>
                  </a:lnTo>
                  <a:lnTo>
                    <a:pt x="544" y="111"/>
                  </a:lnTo>
                  <a:lnTo>
                    <a:pt x="516" y="125"/>
                  </a:lnTo>
                  <a:lnTo>
                    <a:pt x="486" y="142"/>
                  </a:lnTo>
                  <a:lnTo>
                    <a:pt x="457" y="162"/>
                  </a:lnTo>
                  <a:lnTo>
                    <a:pt x="427" y="186"/>
                  </a:lnTo>
                  <a:lnTo>
                    <a:pt x="396" y="213"/>
                  </a:lnTo>
                  <a:lnTo>
                    <a:pt x="365" y="243"/>
                  </a:lnTo>
                  <a:lnTo>
                    <a:pt x="334" y="275"/>
                  </a:lnTo>
                  <a:lnTo>
                    <a:pt x="304" y="309"/>
                  </a:lnTo>
                  <a:lnTo>
                    <a:pt x="274" y="345"/>
                  </a:lnTo>
                  <a:lnTo>
                    <a:pt x="243" y="383"/>
                  </a:lnTo>
                  <a:lnTo>
                    <a:pt x="215" y="422"/>
                  </a:lnTo>
                  <a:lnTo>
                    <a:pt x="187" y="462"/>
                  </a:lnTo>
                  <a:lnTo>
                    <a:pt x="160" y="504"/>
                  </a:lnTo>
                  <a:lnTo>
                    <a:pt x="135" y="545"/>
                  </a:lnTo>
                  <a:lnTo>
                    <a:pt x="111" y="587"/>
                  </a:lnTo>
                  <a:lnTo>
                    <a:pt x="90" y="629"/>
                  </a:lnTo>
                  <a:lnTo>
                    <a:pt x="70" y="671"/>
                  </a:lnTo>
                  <a:lnTo>
                    <a:pt x="51" y="712"/>
                  </a:lnTo>
                  <a:lnTo>
                    <a:pt x="36" y="752"/>
                  </a:lnTo>
                  <a:lnTo>
                    <a:pt x="23" y="793"/>
                  </a:lnTo>
                  <a:lnTo>
                    <a:pt x="12" y="831"/>
                  </a:lnTo>
                  <a:lnTo>
                    <a:pt x="5" y="867"/>
                  </a:lnTo>
                  <a:lnTo>
                    <a:pt x="1" y="902"/>
                  </a:lnTo>
                  <a:lnTo>
                    <a:pt x="0" y="935"/>
                  </a:lnTo>
                  <a:lnTo>
                    <a:pt x="2" y="965"/>
                  </a:lnTo>
                  <a:lnTo>
                    <a:pt x="8" y="993"/>
                  </a:lnTo>
                  <a:lnTo>
                    <a:pt x="18" y="1018"/>
                  </a:lnTo>
                  <a:lnTo>
                    <a:pt x="32" y="1039"/>
                  </a:lnTo>
                  <a:lnTo>
                    <a:pt x="50" y="1058"/>
                  </a:lnTo>
                  <a:lnTo>
                    <a:pt x="73" y="1073"/>
                  </a:lnTo>
                  <a:lnTo>
                    <a:pt x="91" y="1081"/>
                  </a:lnTo>
                  <a:lnTo>
                    <a:pt x="108" y="1086"/>
                  </a:lnTo>
                  <a:lnTo>
                    <a:pt x="126" y="1089"/>
                  </a:lnTo>
                  <a:lnTo>
                    <a:pt x="144" y="1091"/>
                  </a:lnTo>
                  <a:lnTo>
                    <a:pt x="163" y="1090"/>
                  </a:lnTo>
                  <a:lnTo>
                    <a:pt x="180" y="1087"/>
                  </a:lnTo>
                  <a:lnTo>
                    <a:pt x="198" y="1083"/>
                  </a:lnTo>
                  <a:lnTo>
                    <a:pt x="216" y="1076"/>
                  </a:lnTo>
                  <a:lnTo>
                    <a:pt x="233" y="1069"/>
                  </a:lnTo>
                  <a:lnTo>
                    <a:pt x="251" y="1059"/>
                  </a:lnTo>
                  <a:lnTo>
                    <a:pt x="269" y="1047"/>
                  </a:lnTo>
                  <a:lnTo>
                    <a:pt x="287" y="1035"/>
                  </a:lnTo>
                  <a:lnTo>
                    <a:pt x="304" y="1022"/>
                  </a:lnTo>
                  <a:lnTo>
                    <a:pt x="322" y="1007"/>
                  </a:lnTo>
                  <a:lnTo>
                    <a:pt x="339" y="991"/>
                  </a:lnTo>
                  <a:lnTo>
                    <a:pt x="356" y="975"/>
                  </a:lnTo>
                  <a:lnTo>
                    <a:pt x="373" y="957"/>
                  </a:lnTo>
                  <a:lnTo>
                    <a:pt x="391" y="939"/>
                  </a:lnTo>
                  <a:lnTo>
                    <a:pt x="407" y="920"/>
                  </a:lnTo>
                  <a:lnTo>
                    <a:pt x="424" y="899"/>
                  </a:lnTo>
                  <a:lnTo>
                    <a:pt x="456" y="859"/>
                  </a:lnTo>
                  <a:lnTo>
                    <a:pt x="487" y="817"/>
                  </a:lnTo>
                  <a:lnTo>
                    <a:pt x="548" y="732"/>
                  </a:lnTo>
                  <a:lnTo>
                    <a:pt x="604" y="652"/>
                  </a:lnTo>
                  <a:lnTo>
                    <a:pt x="615" y="704"/>
                  </a:lnTo>
                  <a:lnTo>
                    <a:pt x="626" y="752"/>
                  </a:lnTo>
                  <a:lnTo>
                    <a:pt x="638" y="796"/>
                  </a:lnTo>
                  <a:lnTo>
                    <a:pt x="651" y="836"/>
                  </a:lnTo>
                  <a:lnTo>
                    <a:pt x="664" y="872"/>
                  </a:lnTo>
                  <a:lnTo>
                    <a:pt x="679" y="904"/>
                  </a:lnTo>
                  <a:lnTo>
                    <a:pt x="694" y="934"/>
                  </a:lnTo>
                  <a:lnTo>
                    <a:pt x="710" y="960"/>
                  </a:lnTo>
                  <a:lnTo>
                    <a:pt x="728" y="982"/>
                  </a:lnTo>
                  <a:lnTo>
                    <a:pt x="745" y="1002"/>
                  </a:lnTo>
                  <a:lnTo>
                    <a:pt x="762" y="1018"/>
                  </a:lnTo>
                  <a:lnTo>
                    <a:pt x="780" y="1032"/>
                  </a:lnTo>
                  <a:lnTo>
                    <a:pt x="799" y="1043"/>
                  </a:lnTo>
                  <a:lnTo>
                    <a:pt x="818" y="1051"/>
                  </a:lnTo>
                  <a:lnTo>
                    <a:pt x="838" y="1058"/>
                  </a:lnTo>
                  <a:lnTo>
                    <a:pt x="857" y="1062"/>
                  </a:lnTo>
                  <a:lnTo>
                    <a:pt x="876" y="1064"/>
                  </a:lnTo>
                  <a:lnTo>
                    <a:pt x="896" y="1064"/>
                  </a:lnTo>
                  <a:lnTo>
                    <a:pt x="916" y="1062"/>
                  </a:lnTo>
                  <a:lnTo>
                    <a:pt x="935" y="1059"/>
                  </a:lnTo>
                  <a:lnTo>
                    <a:pt x="956" y="1053"/>
                  </a:lnTo>
                  <a:lnTo>
                    <a:pt x="975" y="1046"/>
                  </a:lnTo>
                  <a:lnTo>
                    <a:pt x="995" y="1039"/>
                  </a:lnTo>
                  <a:lnTo>
                    <a:pt x="1014" y="1030"/>
                  </a:lnTo>
                  <a:lnTo>
                    <a:pt x="1032" y="1020"/>
                  </a:lnTo>
                  <a:lnTo>
                    <a:pt x="1052" y="1010"/>
                  </a:lnTo>
                  <a:lnTo>
                    <a:pt x="1070" y="998"/>
                  </a:lnTo>
                  <a:lnTo>
                    <a:pt x="1087" y="987"/>
                  </a:lnTo>
                  <a:lnTo>
                    <a:pt x="1121" y="962"/>
                  </a:lnTo>
                  <a:lnTo>
                    <a:pt x="1152" y="937"/>
                  </a:lnTo>
                  <a:lnTo>
                    <a:pt x="1156" y="956"/>
                  </a:lnTo>
                  <a:lnTo>
                    <a:pt x="1164" y="973"/>
                  </a:lnTo>
                  <a:lnTo>
                    <a:pt x="1173" y="988"/>
                  </a:lnTo>
                  <a:lnTo>
                    <a:pt x="1184" y="1002"/>
                  </a:lnTo>
                  <a:lnTo>
                    <a:pt x="1196" y="1014"/>
                  </a:lnTo>
                  <a:lnTo>
                    <a:pt x="1210" y="1024"/>
                  </a:lnTo>
                  <a:lnTo>
                    <a:pt x="1226" y="1033"/>
                  </a:lnTo>
                  <a:lnTo>
                    <a:pt x="1242" y="1040"/>
                  </a:lnTo>
                  <a:lnTo>
                    <a:pt x="1260" y="1046"/>
                  </a:lnTo>
                  <a:lnTo>
                    <a:pt x="1280" y="1050"/>
                  </a:lnTo>
                  <a:lnTo>
                    <a:pt x="1300" y="1053"/>
                  </a:lnTo>
                  <a:lnTo>
                    <a:pt x="1320" y="1054"/>
                  </a:lnTo>
                  <a:lnTo>
                    <a:pt x="1341" y="1054"/>
                  </a:lnTo>
                  <a:lnTo>
                    <a:pt x="1362" y="1053"/>
                  </a:lnTo>
                  <a:lnTo>
                    <a:pt x="1385" y="1050"/>
                  </a:lnTo>
                  <a:lnTo>
                    <a:pt x="1406" y="1046"/>
                  </a:lnTo>
                  <a:lnTo>
                    <a:pt x="1428" y="1041"/>
                  </a:lnTo>
                  <a:lnTo>
                    <a:pt x="1449" y="1035"/>
                  </a:lnTo>
                  <a:lnTo>
                    <a:pt x="1470" y="1028"/>
                  </a:lnTo>
                  <a:lnTo>
                    <a:pt x="1491" y="1019"/>
                  </a:lnTo>
                  <a:lnTo>
                    <a:pt x="1511" y="1010"/>
                  </a:lnTo>
                  <a:lnTo>
                    <a:pt x="1530" y="999"/>
                  </a:lnTo>
                  <a:lnTo>
                    <a:pt x="1547" y="987"/>
                  </a:lnTo>
                  <a:lnTo>
                    <a:pt x="1564" y="975"/>
                  </a:lnTo>
                  <a:lnTo>
                    <a:pt x="1579" y="961"/>
                  </a:lnTo>
                  <a:lnTo>
                    <a:pt x="1593" y="946"/>
                  </a:lnTo>
                  <a:lnTo>
                    <a:pt x="1607" y="931"/>
                  </a:lnTo>
                  <a:lnTo>
                    <a:pt x="1617" y="914"/>
                  </a:lnTo>
                  <a:lnTo>
                    <a:pt x="1626" y="897"/>
                  </a:lnTo>
                  <a:lnTo>
                    <a:pt x="1633" y="879"/>
                  </a:lnTo>
                  <a:lnTo>
                    <a:pt x="1637" y="860"/>
                  </a:lnTo>
                  <a:lnTo>
                    <a:pt x="1639" y="841"/>
                  </a:lnTo>
                  <a:lnTo>
                    <a:pt x="1639" y="826"/>
                  </a:lnTo>
                  <a:lnTo>
                    <a:pt x="1637" y="810"/>
                  </a:lnTo>
                  <a:lnTo>
                    <a:pt x="1635" y="795"/>
                  </a:lnTo>
                  <a:lnTo>
                    <a:pt x="1631" y="780"/>
                  </a:lnTo>
                  <a:lnTo>
                    <a:pt x="1625" y="765"/>
                  </a:lnTo>
                  <a:lnTo>
                    <a:pt x="1619" y="750"/>
                  </a:lnTo>
                  <a:lnTo>
                    <a:pt x="1612" y="736"/>
                  </a:lnTo>
                  <a:lnTo>
                    <a:pt x="1603" y="722"/>
                  </a:lnTo>
                  <a:lnTo>
                    <a:pt x="1593" y="708"/>
                  </a:lnTo>
                  <a:lnTo>
                    <a:pt x="1583" y="695"/>
                  </a:lnTo>
                  <a:lnTo>
                    <a:pt x="1573" y="681"/>
                  </a:lnTo>
                  <a:lnTo>
                    <a:pt x="1561" y="668"/>
                  </a:lnTo>
                  <a:lnTo>
                    <a:pt x="1537" y="641"/>
                  </a:lnTo>
                  <a:lnTo>
                    <a:pt x="1511" y="614"/>
                  </a:lnTo>
                  <a:lnTo>
                    <a:pt x="1541" y="586"/>
                  </a:lnTo>
                  <a:lnTo>
                    <a:pt x="1572" y="559"/>
                  </a:lnTo>
                  <a:lnTo>
                    <a:pt x="1605" y="531"/>
                  </a:lnTo>
                  <a:lnTo>
                    <a:pt x="1638" y="504"/>
                  </a:lnTo>
                  <a:lnTo>
                    <a:pt x="1670" y="476"/>
                  </a:lnTo>
                  <a:lnTo>
                    <a:pt x="1703" y="450"/>
                  </a:lnTo>
                  <a:lnTo>
                    <a:pt x="1737" y="425"/>
                  </a:lnTo>
                  <a:lnTo>
                    <a:pt x="1770" y="401"/>
                  </a:lnTo>
                  <a:lnTo>
                    <a:pt x="1802" y="377"/>
                  </a:lnTo>
                  <a:lnTo>
                    <a:pt x="1835" y="354"/>
                  </a:lnTo>
                  <a:lnTo>
                    <a:pt x="1866" y="334"/>
                  </a:lnTo>
                  <a:lnTo>
                    <a:pt x="1896" y="314"/>
                  </a:lnTo>
                  <a:lnTo>
                    <a:pt x="1924" y="297"/>
                  </a:lnTo>
                  <a:lnTo>
                    <a:pt x="1952" y="281"/>
                  </a:lnTo>
                  <a:lnTo>
                    <a:pt x="1977" y="267"/>
                  </a:lnTo>
                  <a:lnTo>
                    <a:pt x="2001" y="256"/>
                  </a:lnTo>
                  <a:lnTo>
                    <a:pt x="1994" y="274"/>
                  </a:lnTo>
                  <a:lnTo>
                    <a:pt x="1989" y="292"/>
                  </a:lnTo>
                  <a:lnTo>
                    <a:pt x="1986" y="310"/>
                  </a:lnTo>
                  <a:lnTo>
                    <a:pt x="1983" y="327"/>
                  </a:lnTo>
                  <a:lnTo>
                    <a:pt x="1982" y="344"/>
                  </a:lnTo>
                  <a:lnTo>
                    <a:pt x="1982" y="361"/>
                  </a:lnTo>
                  <a:lnTo>
                    <a:pt x="1984" y="378"/>
                  </a:lnTo>
                  <a:lnTo>
                    <a:pt x="1986" y="394"/>
                  </a:lnTo>
                  <a:lnTo>
                    <a:pt x="1990" y="410"/>
                  </a:lnTo>
                  <a:lnTo>
                    <a:pt x="1994" y="426"/>
                  </a:lnTo>
                  <a:lnTo>
                    <a:pt x="2000" y="441"/>
                  </a:lnTo>
                  <a:lnTo>
                    <a:pt x="2006" y="455"/>
                  </a:lnTo>
                  <a:lnTo>
                    <a:pt x="2013" y="470"/>
                  </a:lnTo>
                  <a:lnTo>
                    <a:pt x="2021" y="484"/>
                  </a:lnTo>
                  <a:lnTo>
                    <a:pt x="2030" y="498"/>
                  </a:lnTo>
                  <a:lnTo>
                    <a:pt x="2039" y="513"/>
                  </a:lnTo>
                  <a:lnTo>
                    <a:pt x="2050" y="527"/>
                  </a:lnTo>
                  <a:lnTo>
                    <a:pt x="2060" y="540"/>
                  </a:lnTo>
                  <a:lnTo>
                    <a:pt x="2071" y="554"/>
                  </a:lnTo>
                  <a:lnTo>
                    <a:pt x="2082" y="566"/>
                  </a:lnTo>
                  <a:lnTo>
                    <a:pt x="2105" y="592"/>
                  </a:lnTo>
                  <a:lnTo>
                    <a:pt x="2130" y="617"/>
                  </a:lnTo>
                  <a:lnTo>
                    <a:pt x="2180" y="665"/>
                  </a:lnTo>
                  <a:lnTo>
                    <a:pt x="2227" y="712"/>
                  </a:lnTo>
                  <a:lnTo>
                    <a:pt x="2202" y="725"/>
                  </a:lnTo>
                  <a:lnTo>
                    <a:pt x="2177" y="738"/>
                  </a:lnTo>
                  <a:lnTo>
                    <a:pt x="2154" y="751"/>
                  </a:lnTo>
                  <a:lnTo>
                    <a:pt x="2131" y="764"/>
                  </a:lnTo>
                  <a:lnTo>
                    <a:pt x="2110" y="777"/>
                  </a:lnTo>
                  <a:lnTo>
                    <a:pt x="2090" y="791"/>
                  </a:lnTo>
                  <a:lnTo>
                    <a:pt x="2071" y="805"/>
                  </a:lnTo>
                  <a:lnTo>
                    <a:pt x="2055" y="818"/>
                  </a:lnTo>
                  <a:lnTo>
                    <a:pt x="2038" y="832"/>
                  </a:lnTo>
                  <a:lnTo>
                    <a:pt x="2025" y="845"/>
                  </a:lnTo>
                  <a:lnTo>
                    <a:pt x="2013" y="859"/>
                  </a:lnTo>
                  <a:lnTo>
                    <a:pt x="2003" y="872"/>
                  </a:lnTo>
                  <a:lnTo>
                    <a:pt x="1994" y="886"/>
                  </a:lnTo>
                  <a:lnTo>
                    <a:pt x="1988" y="900"/>
                  </a:lnTo>
                  <a:lnTo>
                    <a:pt x="1986" y="907"/>
                  </a:lnTo>
                  <a:lnTo>
                    <a:pt x="1984" y="914"/>
                  </a:lnTo>
                  <a:lnTo>
                    <a:pt x="1983" y="922"/>
                  </a:lnTo>
                  <a:lnTo>
                    <a:pt x="1983" y="929"/>
                  </a:lnTo>
                  <a:lnTo>
                    <a:pt x="1983" y="951"/>
                  </a:lnTo>
                  <a:lnTo>
                    <a:pt x="1987" y="970"/>
                  </a:lnTo>
                  <a:lnTo>
                    <a:pt x="1993" y="987"/>
                  </a:lnTo>
                  <a:lnTo>
                    <a:pt x="2001" y="1003"/>
                  </a:lnTo>
                  <a:lnTo>
                    <a:pt x="2012" y="1018"/>
                  </a:lnTo>
                  <a:lnTo>
                    <a:pt x="2025" y="1030"/>
                  </a:lnTo>
                  <a:lnTo>
                    <a:pt x="2039" y="1041"/>
                  </a:lnTo>
                  <a:lnTo>
                    <a:pt x="2057" y="1051"/>
                  </a:lnTo>
                  <a:lnTo>
                    <a:pt x="2074" y="1060"/>
                  </a:lnTo>
                  <a:lnTo>
                    <a:pt x="2094" y="1066"/>
                  </a:lnTo>
                  <a:lnTo>
                    <a:pt x="2114" y="1071"/>
                  </a:lnTo>
                  <a:lnTo>
                    <a:pt x="2135" y="1075"/>
                  </a:lnTo>
                  <a:lnTo>
                    <a:pt x="2159" y="1077"/>
                  </a:lnTo>
                  <a:lnTo>
                    <a:pt x="2181" y="1077"/>
                  </a:lnTo>
                  <a:lnTo>
                    <a:pt x="2204" y="1077"/>
                  </a:lnTo>
                  <a:lnTo>
                    <a:pt x="2228" y="1074"/>
                  </a:lnTo>
                  <a:lnTo>
                    <a:pt x="2251" y="1071"/>
                  </a:lnTo>
                  <a:lnTo>
                    <a:pt x="2276" y="1066"/>
                  </a:lnTo>
                  <a:lnTo>
                    <a:pt x="2299" y="1060"/>
                  </a:lnTo>
                  <a:lnTo>
                    <a:pt x="2321" y="1052"/>
                  </a:lnTo>
                  <a:lnTo>
                    <a:pt x="2343" y="1043"/>
                  </a:lnTo>
                  <a:lnTo>
                    <a:pt x="2364" y="1034"/>
                  </a:lnTo>
                  <a:lnTo>
                    <a:pt x="2385" y="1023"/>
                  </a:lnTo>
                  <a:lnTo>
                    <a:pt x="2404" y="1011"/>
                  </a:lnTo>
                  <a:lnTo>
                    <a:pt x="2421" y="998"/>
                  </a:lnTo>
                  <a:lnTo>
                    <a:pt x="2437" y="983"/>
                  </a:lnTo>
                  <a:lnTo>
                    <a:pt x="2451" y="968"/>
                  </a:lnTo>
                  <a:lnTo>
                    <a:pt x="2463" y="952"/>
                  </a:lnTo>
                  <a:lnTo>
                    <a:pt x="2472" y="934"/>
                  </a:lnTo>
                  <a:lnTo>
                    <a:pt x="2480" y="915"/>
                  </a:lnTo>
                  <a:lnTo>
                    <a:pt x="2486" y="896"/>
                  </a:lnTo>
                  <a:lnTo>
                    <a:pt x="2488" y="876"/>
                  </a:lnTo>
                  <a:lnTo>
                    <a:pt x="2488" y="855"/>
                  </a:lnTo>
                  <a:lnTo>
                    <a:pt x="2486" y="835"/>
                  </a:lnTo>
                  <a:lnTo>
                    <a:pt x="2482" y="815"/>
                  </a:lnTo>
                  <a:lnTo>
                    <a:pt x="2477" y="796"/>
                  </a:lnTo>
                  <a:lnTo>
                    <a:pt x="2471" y="777"/>
                  </a:lnTo>
                  <a:lnTo>
                    <a:pt x="2464" y="759"/>
                  </a:lnTo>
                  <a:lnTo>
                    <a:pt x="2455" y="741"/>
                  </a:lnTo>
                  <a:lnTo>
                    <a:pt x="2446" y="724"/>
                  </a:lnTo>
                  <a:lnTo>
                    <a:pt x="2510" y="697"/>
                  </a:lnTo>
                  <a:lnTo>
                    <a:pt x="2576" y="669"/>
                  </a:lnTo>
                  <a:lnTo>
                    <a:pt x="2642" y="641"/>
                  </a:lnTo>
                  <a:lnTo>
                    <a:pt x="2708" y="610"/>
                  </a:lnTo>
                  <a:lnTo>
                    <a:pt x="2739" y="595"/>
                  </a:lnTo>
                  <a:lnTo>
                    <a:pt x="2770" y="580"/>
                  </a:lnTo>
                  <a:lnTo>
                    <a:pt x="2800" y="564"/>
                  </a:lnTo>
                  <a:lnTo>
                    <a:pt x="2829" y="548"/>
                  </a:lnTo>
                  <a:lnTo>
                    <a:pt x="2856" y="532"/>
                  </a:lnTo>
                  <a:lnTo>
                    <a:pt x="2882" y="515"/>
                  </a:lnTo>
                  <a:lnTo>
                    <a:pt x="2907" y="497"/>
                  </a:lnTo>
                  <a:lnTo>
                    <a:pt x="2930" y="479"/>
                  </a:lnTo>
                  <a:lnTo>
                    <a:pt x="2914" y="536"/>
                  </a:lnTo>
                  <a:lnTo>
                    <a:pt x="2902" y="588"/>
                  </a:lnTo>
                  <a:lnTo>
                    <a:pt x="2893" y="636"/>
                  </a:lnTo>
                  <a:lnTo>
                    <a:pt x="2886" y="682"/>
                  </a:lnTo>
                  <a:lnTo>
                    <a:pt x="2881" y="723"/>
                  </a:lnTo>
                  <a:lnTo>
                    <a:pt x="2878" y="760"/>
                  </a:lnTo>
                  <a:lnTo>
                    <a:pt x="2877" y="795"/>
                  </a:lnTo>
                  <a:lnTo>
                    <a:pt x="2878" y="827"/>
                  </a:lnTo>
                  <a:lnTo>
                    <a:pt x="2881" y="855"/>
                  </a:lnTo>
                  <a:lnTo>
                    <a:pt x="2886" y="880"/>
                  </a:lnTo>
                  <a:lnTo>
                    <a:pt x="2892" y="903"/>
                  </a:lnTo>
                  <a:lnTo>
                    <a:pt x="2900" y="923"/>
                  </a:lnTo>
                  <a:lnTo>
                    <a:pt x="2909" y="941"/>
                  </a:lnTo>
                  <a:lnTo>
                    <a:pt x="2919" y="956"/>
                  </a:lnTo>
                  <a:lnTo>
                    <a:pt x="2931" y="969"/>
                  </a:lnTo>
                  <a:lnTo>
                    <a:pt x="2943" y="979"/>
                  </a:lnTo>
                  <a:lnTo>
                    <a:pt x="2956" y="988"/>
                  </a:lnTo>
                  <a:lnTo>
                    <a:pt x="2969" y="995"/>
                  </a:lnTo>
                  <a:lnTo>
                    <a:pt x="2983" y="1000"/>
                  </a:lnTo>
                  <a:lnTo>
                    <a:pt x="2998" y="1004"/>
                  </a:lnTo>
                  <a:lnTo>
                    <a:pt x="3013" y="1006"/>
                  </a:lnTo>
                  <a:lnTo>
                    <a:pt x="3028" y="1006"/>
                  </a:lnTo>
                  <a:lnTo>
                    <a:pt x="3044" y="1006"/>
                  </a:lnTo>
                  <a:lnTo>
                    <a:pt x="3059" y="1004"/>
                  </a:lnTo>
                  <a:lnTo>
                    <a:pt x="3074" y="1001"/>
                  </a:lnTo>
                  <a:lnTo>
                    <a:pt x="3088" y="998"/>
                  </a:lnTo>
                  <a:lnTo>
                    <a:pt x="3102" y="994"/>
                  </a:lnTo>
                  <a:lnTo>
                    <a:pt x="3116" y="989"/>
                  </a:lnTo>
                  <a:lnTo>
                    <a:pt x="3129" y="983"/>
                  </a:lnTo>
                  <a:lnTo>
                    <a:pt x="3141" y="978"/>
                  </a:lnTo>
                  <a:lnTo>
                    <a:pt x="3153" y="972"/>
                  </a:lnTo>
                  <a:lnTo>
                    <a:pt x="3163" y="966"/>
                  </a:lnTo>
                  <a:lnTo>
                    <a:pt x="3176" y="958"/>
                  </a:lnTo>
                  <a:lnTo>
                    <a:pt x="3187" y="950"/>
                  </a:lnTo>
                  <a:lnTo>
                    <a:pt x="3198" y="942"/>
                  </a:lnTo>
                  <a:lnTo>
                    <a:pt x="3207" y="934"/>
                  </a:lnTo>
                  <a:lnTo>
                    <a:pt x="3215" y="927"/>
                  </a:lnTo>
                  <a:lnTo>
                    <a:pt x="3222" y="920"/>
                  </a:lnTo>
                  <a:lnTo>
                    <a:pt x="3228" y="912"/>
                  </a:lnTo>
                  <a:lnTo>
                    <a:pt x="3233" y="905"/>
                  </a:lnTo>
                  <a:lnTo>
                    <a:pt x="3237" y="899"/>
                  </a:lnTo>
                  <a:lnTo>
                    <a:pt x="3240" y="892"/>
                  </a:lnTo>
                  <a:lnTo>
                    <a:pt x="3243" y="887"/>
                  </a:lnTo>
                  <a:lnTo>
                    <a:pt x="3244" y="881"/>
                  </a:lnTo>
                  <a:lnTo>
                    <a:pt x="3245" y="876"/>
                  </a:lnTo>
                  <a:lnTo>
                    <a:pt x="3245" y="871"/>
                  </a:lnTo>
                  <a:lnTo>
                    <a:pt x="3244" y="866"/>
                  </a:lnTo>
                  <a:lnTo>
                    <a:pt x="3243" y="862"/>
                  </a:lnTo>
                  <a:lnTo>
                    <a:pt x="3240" y="858"/>
                  </a:lnTo>
                  <a:lnTo>
                    <a:pt x="3238" y="855"/>
                  </a:lnTo>
                  <a:lnTo>
                    <a:pt x="3235" y="852"/>
                  </a:lnTo>
                  <a:lnTo>
                    <a:pt x="3231" y="849"/>
                  </a:lnTo>
                  <a:lnTo>
                    <a:pt x="3223" y="845"/>
                  </a:lnTo>
                  <a:lnTo>
                    <a:pt x="3213" y="842"/>
                  </a:lnTo>
                  <a:lnTo>
                    <a:pt x="3202" y="841"/>
                  </a:lnTo>
                  <a:lnTo>
                    <a:pt x="3190" y="842"/>
                  </a:lnTo>
                  <a:lnTo>
                    <a:pt x="3178" y="845"/>
                  </a:lnTo>
                  <a:lnTo>
                    <a:pt x="3165" y="850"/>
                  </a:lnTo>
                  <a:close/>
                  <a:moveTo>
                    <a:pt x="1299" y="892"/>
                  </a:moveTo>
                  <a:lnTo>
                    <a:pt x="1299" y="884"/>
                  </a:lnTo>
                  <a:lnTo>
                    <a:pt x="1301" y="876"/>
                  </a:lnTo>
                  <a:lnTo>
                    <a:pt x="1303" y="868"/>
                  </a:lnTo>
                  <a:lnTo>
                    <a:pt x="1307" y="859"/>
                  </a:lnTo>
                  <a:lnTo>
                    <a:pt x="1315" y="840"/>
                  </a:lnTo>
                  <a:lnTo>
                    <a:pt x="1327" y="819"/>
                  </a:lnTo>
                  <a:lnTo>
                    <a:pt x="1342" y="797"/>
                  </a:lnTo>
                  <a:lnTo>
                    <a:pt x="1359" y="773"/>
                  </a:lnTo>
                  <a:lnTo>
                    <a:pt x="1380" y="749"/>
                  </a:lnTo>
                  <a:lnTo>
                    <a:pt x="1401" y="724"/>
                  </a:lnTo>
                  <a:lnTo>
                    <a:pt x="1419" y="743"/>
                  </a:lnTo>
                  <a:lnTo>
                    <a:pt x="1434" y="762"/>
                  </a:lnTo>
                  <a:lnTo>
                    <a:pt x="1448" y="781"/>
                  </a:lnTo>
                  <a:lnTo>
                    <a:pt x="1460" y="798"/>
                  </a:lnTo>
                  <a:lnTo>
                    <a:pt x="1465" y="807"/>
                  </a:lnTo>
                  <a:lnTo>
                    <a:pt x="1470" y="815"/>
                  </a:lnTo>
                  <a:lnTo>
                    <a:pt x="1474" y="824"/>
                  </a:lnTo>
                  <a:lnTo>
                    <a:pt x="1477" y="832"/>
                  </a:lnTo>
                  <a:lnTo>
                    <a:pt x="1479" y="840"/>
                  </a:lnTo>
                  <a:lnTo>
                    <a:pt x="1481" y="848"/>
                  </a:lnTo>
                  <a:lnTo>
                    <a:pt x="1482" y="856"/>
                  </a:lnTo>
                  <a:lnTo>
                    <a:pt x="1482" y="864"/>
                  </a:lnTo>
                  <a:lnTo>
                    <a:pt x="1481" y="874"/>
                  </a:lnTo>
                  <a:lnTo>
                    <a:pt x="1480" y="884"/>
                  </a:lnTo>
                  <a:lnTo>
                    <a:pt x="1477" y="892"/>
                  </a:lnTo>
                  <a:lnTo>
                    <a:pt x="1473" y="900"/>
                  </a:lnTo>
                  <a:lnTo>
                    <a:pt x="1469" y="908"/>
                  </a:lnTo>
                  <a:lnTo>
                    <a:pt x="1464" y="915"/>
                  </a:lnTo>
                  <a:lnTo>
                    <a:pt x="1458" y="922"/>
                  </a:lnTo>
                  <a:lnTo>
                    <a:pt x="1452" y="928"/>
                  </a:lnTo>
                  <a:lnTo>
                    <a:pt x="1445" y="933"/>
                  </a:lnTo>
                  <a:lnTo>
                    <a:pt x="1438" y="938"/>
                  </a:lnTo>
                  <a:lnTo>
                    <a:pt x="1430" y="942"/>
                  </a:lnTo>
                  <a:lnTo>
                    <a:pt x="1422" y="945"/>
                  </a:lnTo>
                  <a:lnTo>
                    <a:pt x="1414" y="948"/>
                  </a:lnTo>
                  <a:lnTo>
                    <a:pt x="1405" y="950"/>
                  </a:lnTo>
                  <a:lnTo>
                    <a:pt x="1397" y="952"/>
                  </a:lnTo>
                  <a:lnTo>
                    <a:pt x="1388" y="953"/>
                  </a:lnTo>
                  <a:lnTo>
                    <a:pt x="1380" y="953"/>
                  </a:lnTo>
                  <a:lnTo>
                    <a:pt x="1370" y="953"/>
                  </a:lnTo>
                  <a:lnTo>
                    <a:pt x="1362" y="953"/>
                  </a:lnTo>
                  <a:lnTo>
                    <a:pt x="1354" y="951"/>
                  </a:lnTo>
                  <a:lnTo>
                    <a:pt x="1346" y="950"/>
                  </a:lnTo>
                  <a:lnTo>
                    <a:pt x="1339" y="947"/>
                  </a:lnTo>
                  <a:lnTo>
                    <a:pt x="1332" y="944"/>
                  </a:lnTo>
                  <a:lnTo>
                    <a:pt x="1325" y="941"/>
                  </a:lnTo>
                  <a:lnTo>
                    <a:pt x="1319" y="937"/>
                  </a:lnTo>
                  <a:lnTo>
                    <a:pt x="1314" y="932"/>
                  </a:lnTo>
                  <a:lnTo>
                    <a:pt x="1309" y="927"/>
                  </a:lnTo>
                  <a:lnTo>
                    <a:pt x="1305" y="921"/>
                  </a:lnTo>
                  <a:lnTo>
                    <a:pt x="1302" y="914"/>
                  </a:lnTo>
                  <a:lnTo>
                    <a:pt x="1300" y="907"/>
                  </a:lnTo>
                  <a:lnTo>
                    <a:pt x="1299" y="900"/>
                  </a:lnTo>
                  <a:lnTo>
                    <a:pt x="1299" y="892"/>
                  </a:lnTo>
                  <a:close/>
                  <a:moveTo>
                    <a:pt x="2147" y="929"/>
                  </a:moveTo>
                  <a:lnTo>
                    <a:pt x="2148" y="920"/>
                  </a:lnTo>
                  <a:lnTo>
                    <a:pt x="2150" y="911"/>
                  </a:lnTo>
                  <a:lnTo>
                    <a:pt x="2155" y="902"/>
                  </a:lnTo>
                  <a:lnTo>
                    <a:pt x="2159" y="894"/>
                  </a:lnTo>
                  <a:lnTo>
                    <a:pt x="2165" y="885"/>
                  </a:lnTo>
                  <a:lnTo>
                    <a:pt x="2172" y="877"/>
                  </a:lnTo>
                  <a:lnTo>
                    <a:pt x="2181" y="869"/>
                  </a:lnTo>
                  <a:lnTo>
                    <a:pt x="2190" y="860"/>
                  </a:lnTo>
                  <a:lnTo>
                    <a:pt x="2200" y="852"/>
                  </a:lnTo>
                  <a:lnTo>
                    <a:pt x="2211" y="844"/>
                  </a:lnTo>
                  <a:lnTo>
                    <a:pt x="2223" y="835"/>
                  </a:lnTo>
                  <a:lnTo>
                    <a:pt x="2236" y="827"/>
                  </a:lnTo>
                  <a:lnTo>
                    <a:pt x="2265" y="810"/>
                  </a:lnTo>
                  <a:lnTo>
                    <a:pt x="2296" y="794"/>
                  </a:lnTo>
                  <a:lnTo>
                    <a:pt x="2302" y="804"/>
                  </a:lnTo>
                  <a:lnTo>
                    <a:pt x="2308" y="814"/>
                  </a:lnTo>
                  <a:lnTo>
                    <a:pt x="2313" y="825"/>
                  </a:lnTo>
                  <a:lnTo>
                    <a:pt x="2317" y="835"/>
                  </a:lnTo>
                  <a:lnTo>
                    <a:pt x="2320" y="846"/>
                  </a:lnTo>
                  <a:lnTo>
                    <a:pt x="2322" y="857"/>
                  </a:lnTo>
                  <a:lnTo>
                    <a:pt x="2323" y="867"/>
                  </a:lnTo>
                  <a:lnTo>
                    <a:pt x="2323" y="878"/>
                  </a:lnTo>
                  <a:lnTo>
                    <a:pt x="2322" y="888"/>
                  </a:lnTo>
                  <a:lnTo>
                    <a:pt x="2320" y="898"/>
                  </a:lnTo>
                  <a:lnTo>
                    <a:pt x="2317" y="907"/>
                  </a:lnTo>
                  <a:lnTo>
                    <a:pt x="2314" y="916"/>
                  </a:lnTo>
                  <a:lnTo>
                    <a:pt x="2310" y="925"/>
                  </a:lnTo>
                  <a:lnTo>
                    <a:pt x="2305" y="932"/>
                  </a:lnTo>
                  <a:lnTo>
                    <a:pt x="2299" y="939"/>
                  </a:lnTo>
                  <a:lnTo>
                    <a:pt x="2293" y="945"/>
                  </a:lnTo>
                  <a:lnTo>
                    <a:pt x="2287" y="950"/>
                  </a:lnTo>
                  <a:lnTo>
                    <a:pt x="2280" y="955"/>
                  </a:lnTo>
                  <a:lnTo>
                    <a:pt x="2273" y="959"/>
                  </a:lnTo>
                  <a:lnTo>
                    <a:pt x="2265" y="963"/>
                  </a:lnTo>
                  <a:lnTo>
                    <a:pt x="2256" y="966"/>
                  </a:lnTo>
                  <a:lnTo>
                    <a:pt x="2248" y="969"/>
                  </a:lnTo>
                  <a:lnTo>
                    <a:pt x="2240" y="971"/>
                  </a:lnTo>
                  <a:lnTo>
                    <a:pt x="2232" y="972"/>
                  </a:lnTo>
                  <a:lnTo>
                    <a:pt x="2224" y="973"/>
                  </a:lnTo>
                  <a:lnTo>
                    <a:pt x="2216" y="973"/>
                  </a:lnTo>
                  <a:lnTo>
                    <a:pt x="2208" y="973"/>
                  </a:lnTo>
                  <a:lnTo>
                    <a:pt x="2200" y="973"/>
                  </a:lnTo>
                  <a:lnTo>
                    <a:pt x="2193" y="972"/>
                  </a:lnTo>
                  <a:lnTo>
                    <a:pt x="2186" y="970"/>
                  </a:lnTo>
                  <a:lnTo>
                    <a:pt x="2179" y="968"/>
                  </a:lnTo>
                  <a:lnTo>
                    <a:pt x="2173" y="965"/>
                  </a:lnTo>
                  <a:lnTo>
                    <a:pt x="2167" y="963"/>
                  </a:lnTo>
                  <a:lnTo>
                    <a:pt x="2162" y="959"/>
                  </a:lnTo>
                  <a:lnTo>
                    <a:pt x="2158" y="955"/>
                  </a:lnTo>
                  <a:lnTo>
                    <a:pt x="2154" y="951"/>
                  </a:lnTo>
                  <a:lnTo>
                    <a:pt x="2150" y="946"/>
                  </a:lnTo>
                  <a:lnTo>
                    <a:pt x="2148" y="941"/>
                  </a:lnTo>
                  <a:lnTo>
                    <a:pt x="2147" y="935"/>
                  </a:lnTo>
                  <a:lnTo>
                    <a:pt x="2147" y="929"/>
                  </a:lnTo>
                  <a:close/>
                </a:path>
              </a:pathLst>
            </a:custGeom>
            <a:grpFill/>
            <a:ln w="9525">
              <a:noFill/>
              <a:round/>
              <a:headEnd/>
              <a:tailEnd/>
            </a:ln>
          </p:spPr>
          <p:txBody>
            <a:bodyPr/>
            <a:lstStyle/>
            <a:p>
              <a:pPr defTabSz="913305" fontAlgn="base">
                <a:spcBef>
                  <a:spcPct val="0"/>
                </a:spcBef>
                <a:spcAft>
                  <a:spcPct val="0"/>
                </a:spcAft>
                <a:defRPr/>
              </a:pPr>
              <a:endParaRPr lang="en-US" dirty="0">
                <a:solidFill>
                  <a:srgbClr val="000000"/>
                </a:solidFill>
                <a:effectLst>
                  <a:outerShdw blurRad="50800" dist="38100" dir="2700000" algn="tl" rotWithShape="0">
                    <a:prstClr val="black">
                      <a:alpha val="40000"/>
                    </a:prstClr>
                  </a:outerShdw>
                </a:effectLst>
                <a:cs typeface="Arial" charset="0"/>
              </a:endParaRPr>
            </a:p>
          </p:txBody>
        </p:sp>
      </p:grpSp>
      <p:sp>
        <p:nvSpPr>
          <p:cNvPr id="31" name="Rectangle 118"/>
          <p:cNvSpPr>
            <a:spLocks noGrp="1" noChangeArrowheads="1"/>
          </p:cNvSpPr>
          <p:nvPr>
            <p:ph type="ctrTitle" sz="quarter"/>
          </p:nvPr>
        </p:nvSpPr>
        <p:spPr>
          <a:xfrm>
            <a:off x="1" y="2321158"/>
            <a:ext cx="5182939" cy="905777"/>
          </a:xfrm>
          <a:effectLst/>
        </p:spPr>
        <p:txBody>
          <a:bodyPr lIns="331379" bIns="114156" anchor="b"/>
          <a:lstStyle>
            <a:lvl1pPr>
              <a:tabLst/>
              <a:defRPr sz="2400" b="1" baseline="0">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2" name="Rectangle 119"/>
          <p:cNvSpPr>
            <a:spLocks noGrp="1" noChangeArrowheads="1"/>
          </p:cNvSpPr>
          <p:nvPr>
            <p:ph type="subTitle" sz="quarter" idx="1"/>
          </p:nvPr>
        </p:nvSpPr>
        <p:spPr>
          <a:xfrm>
            <a:off x="1" y="3302110"/>
            <a:ext cx="5182939" cy="585116"/>
          </a:xfrm>
          <a:effectLst/>
        </p:spPr>
        <p:txBody>
          <a:bodyPr lIns="331379" bIns="251143" anchor="b">
            <a:noAutofit/>
          </a:bodyPr>
          <a:lstStyle>
            <a:lvl1pPr eaLnBrk="0" hangingPunct="0">
              <a:spcBef>
                <a:spcPct val="0"/>
              </a:spcBef>
              <a:spcAft>
                <a:spcPts val="0"/>
              </a:spcAft>
              <a:defRPr sz="1800" b="1" baseline="0">
                <a:solidFill>
                  <a:schemeClr val="tx1"/>
                </a:solidFill>
                <a:latin typeface="Arial" pitchFamily="34" charset="0"/>
                <a:cs typeface="Arial" pitchFamily="34" charset="0"/>
              </a:defRPr>
            </a:lvl1pPr>
            <a:lvl2pPr marL="0" lvl="1" eaLnBrk="0" hangingPunct="0">
              <a:spcBef>
                <a:spcPct val="0"/>
              </a:spcBef>
              <a:defRPr sz="1600">
                <a:solidFill>
                  <a:schemeClr val="tx2"/>
                </a:solidFill>
              </a:defRPr>
            </a:lvl2pPr>
          </a:lstStyle>
          <a:p>
            <a:r>
              <a:rPr lang="en-US" dirty="0" smtClean="0"/>
              <a:t>Click to edit Master subtitle style</a:t>
            </a:r>
            <a:endParaRPr lang="en-US" dirty="0"/>
          </a:p>
        </p:txBody>
      </p:sp>
      <p:sp>
        <p:nvSpPr>
          <p:cNvPr id="18" name="TextBox 17"/>
          <p:cNvSpPr txBox="1"/>
          <p:nvPr userDrawn="1"/>
        </p:nvSpPr>
        <p:spPr bwMode="ltGray">
          <a:xfrm>
            <a:off x="258610" y="402041"/>
            <a:ext cx="4980531" cy="169277"/>
          </a:xfrm>
          <a:prstGeom prst="rect">
            <a:avLst/>
          </a:prstGeom>
          <a:noFill/>
          <a:ln w="6350">
            <a:noFill/>
            <a:miter lim="800000"/>
            <a:headEnd/>
            <a:tailEnd/>
          </a:ln>
          <a:effectLst/>
        </p:spPr>
        <p:txBody>
          <a:bodyPr wrap="none" lIns="0" tIns="0" rIns="0" bIns="0" rtlCol="0" anchor="ctr">
            <a:spAutoFit/>
          </a:bodyPr>
          <a:lstStyle/>
          <a:p>
            <a:pPr defTabSz="913305" eaLnBrk="0" fontAlgn="base" hangingPunct="0">
              <a:spcBef>
                <a:spcPct val="0"/>
              </a:spcBef>
              <a:spcAft>
                <a:spcPct val="0"/>
              </a:spcAft>
            </a:pPr>
            <a:r>
              <a:rPr lang="en-US" sz="1100" dirty="0" smtClean="0">
                <a:solidFill>
                  <a:srgbClr val="000000"/>
                </a:solidFill>
                <a:latin typeface="Arial Black" pitchFamily="34" charset="0"/>
                <a:cs typeface="Arial" pitchFamily="34" charset="0"/>
              </a:rPr>
              <a:t>LEGAL / COMPLIANCE / GOVERNMENT &amp; REGULATORY AFFAIRS</a:t>
            </a:r>
          </a:p>
        </p:txBody>
      </p:sp>
      <p:sp>
        <p:nvSpPr>
          <p:cNvPr id="20" name="Freeform 4"/>
          <p:cNvSpPr>
            <a:spLocks noEditPoints="1"/>
          </p:cNvSpPr>
          <p:nvPr userDrawn="1"/>
        </p:nvSpPr>
        <p:spPr bwMode="black">
          <a:xfrm>
            <a:off x="8165933" y="242622"/>
            <a:ext cx="489754" cy="488114"/>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lIns="82845" tIns="41422" rIns="82845" bIns="41422"/>
          <a:lstStyle/>
          <a:p>
            <a:pPr defTabSz="913305" fontAlgn="base">
              <a:spcBef>
                <a:spcPct val="0"/>
              </a:spcBef>
              <a:spcAft>
                <a:spcPct val="0"/>
              </a:spcAft>
              <a:defRPr/>
            </a:pPr>
            <a:endParaRPr lang="en-US" dirty="0">
              <a:solidFill>
                <a:srgbClr val="000000"/>
              </a:solidFill>
              <a:effectLst>
                <a:outerShdw blurRad="50800" dist="38100" dir="2700000" algn="tl" rotWithShape="0">
                  <a:prstClr val="black">
                    <a:alpha val="40000"/>
                  </a:prstClr>
                </a:outerShdw>
              </a:effectLst>
              <a:cs typeface="Arial" charset="0"/>
            </a:endParaRPr>
          </a:p>
        </p:txBody>
      </p:sp>
    </p:spTree>
    <p:extLst>
      <p:ext uri="{BB962C8B-B14F-4D97-AF65-F5344CB8AC3E}">
        <p14:creationId xmlns:p14="http://schemas.microsoft.com/office/powerpoint/2010/main" val="1860822446"/>
      </p:ext>
    </p:extLst>
  </p:cSld>
  <p:clrMapOvr>
    <a:overrideClrMapping bg1="dk2" tx1="lt1" bg2="dk1" tx2="lt2" accent1="accent1" accent2="accent2" accent3="accent3" accent4="accent4" accent5="accent5" accent6="accent6" hlink="hlink" folHlink="folHlink"/>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 two line subtitl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8" name="Gruppieren 20"/>
          <p:cNvGrpSpPr>
            <a:grpSpLocks/>
          </p:cNvGrpSpPr>
          <p:nvPr userDrawn="1"/>
        </p:nvGrpSpPr>
        <p:grpSpPr bwMode="auto">
          <a:xfrm>
            <a:off x="381180" y="6239024"/>
            <a:ext cx="1799126" cy="261284"/>
            <a:chOff x="1337470" y="3804442"/>
            <a:chExt cx="1983600" cy="288264"/>
          </a:xfrm>
          <a:solidFill>
            <a:schemeClr val="bg1"/>
          </a:solidFill>
          <a:effectLst>
            <a:outerShdw blurRad="50800" dist="38100" dir="2700000" algn="tl" rotWithShape="0">
              <a:prstClr val="black">
                <a:alpha val="40000"/>
              </a:prstClr>
            </a:outerShdw>
          </a:effectLst>
        </p:grpSpPr>
        <p:sp>
          <p:nvSpPr>
            <p:cNvPr id="19" name="Freeform 16"/>
            <p:cNvSpPr>
              <a:spLocks/>
            </p:cNvSpPr>
            <p:nvPr/>
          </p:nvSpPr>
          <p:spPr bwMode="black">
            <a:xfrm>
              <a:off x="1842502" y="3842455"/>
              <a:ext cx="28587" cy="34845"/>
            </a:xfrm>
            <a:custGeom>
              <a:avLst/>
              <a:gdLst/>
              <a:ahLst/>
              <a:cxnLst>
                <a:cxn ang="0">
                  <a:pos x="170" y="7"/>
                </a:cxn>
                <a:cxn ang="0">
                  <a:pos x="150" y="1"/>
                </a:cxn>
                <a:cxn ang="0">
                  <a:pos x="133" y="0"/>
                </a:cxn>
                <a:cxn ang="0">
                  <a:pos x="117" y="3"/>
                </a:cxn>
                <a:cxn ang="0">
                  <a:pos x="104" y="10"/>
                </a:cxn>
                <a:cxn ang="0">
                  <a:pos x="92" y="20"/>
                </a:cxn>
                <a:cxn ang="0">
                  <a:pos x="75" y="39"/>
                </a:cxn>
                <a:cxn ang="0">
                  <a:pos x="50" y="75"/>
                </a:cxn>
                <a:cxn ang="0">
                  <a:pos x="24" y="121"/>
                </a:cxn>
                <a:cxn ang="0">
                  <a:pos x="10" y="153"/>
                </a:cxn>
                <a:cxn ang="0">
                  <a:pos x="2" y="184"/>
                </a:cxn>
                <a:cxn ang="0">
                  <a:pos x="0" y="208"/>
                </a:cxn>
                <a:cxn ang="0">
                  <a:pos x="2" y="223"/>
                </a:cxn>
                <a:cxn ang="0">
                  <a:pos x="6" y="237"/>
                </a:cxn>
                <a:cxn ang="0">
                  <a:pos x="12" y="250"/>
                </a:cxn>
                <a:cxn ang="0">
                  <a:pos x="22" y="261"/>
                </a:cxn>
                <a:cxn ang="0">
                  <a:pos x="36" y="271"/>
                </a:cxn>
                <a:cxn ang="0">
                  <a:pos x="54" y="279"/>
                </a:cxn>
                <a:cxn ang="0">
                  <a:pos x="73" y="282"/>
                </a:cxn>
                <a:cxn ang="0">
                  <a:pos x="93" y="279"/>
                </a:cxn>
                <a:cxn ang="0">
                  <a:pos x="114" y="270"/>
                </a:cxn>
                <a:cxn ang="0">
                  <a:pos x="135" y="255"/>
                </a:cxn>
                <a:cxn ang="0">
                  <a:pos x="158" y="234"/>
                </a:cxn>
                <a:cxn ang="0">
                  <a:pos x="181" y="205"/>
                </a:cxn>
                <a:cxn ang="0">
                  <a:pos x="204" y="169"/>
                </a:cxn>
                <a:cxn ang="0">
                  <a:pos x="221" y="136"/>
                </a:cxn>
                <a:cxn ang="0">
                  <a:pos x="229" y="114"/>
                </a:cxn>
                <a:cxn ang="0">
                  <a:pos x="233" y="95"/>
                </a:cxn>
                <a:cxn ang="0">
                  <a:pos x="233" y="77"/>
                </a:cxn>
                <a:cxn ang="0">
                  <a:pos x="229" y="61"/>
                </a:cxn>
                <a:cxn ang="0">
                  <a:pos x="221" y="46"/>
                </a:cxn>
                <a:cxn ang="0">
                  <a:pos x="208" y="32"/>
                </a:cxn>
                <a:cxn ang="0">
                  <a:pos x="191" y="19"/>
                </a:cxn>
              </a:cxnLst>
              <a:rect l="0" t="0" r="r" b="b"/>
              <a:pathLst>
                <a:path w="234" h="282">
                  <a:moveTo>
                    <a:pt x="181" y="13"/>
                  </a:moveTo>
                  <a:lnTo>
                    <a:pt x="170" y="7"/>
                  </a:lnTo>
                  <a:lnTo>
                    <a:pt x="160" y="4"/>
                  </a:lnTo>
                  <a:lnTo>
                    <a:pt x="150" y="1"/>
                  </a:lnTo>
                  <a:lnTo>
                    <a:pt x="141" y="0"/>
                  </a:lnTo>
                  <a:lnTo>
                    <a:pt x="133" y="0"/>
                  </a:lnTo>
                  <a:lnTo>
                    <a:pt x="125" y="1"/>
                  </a:lnTo>
                  <a:lnTo>
                    <a:pt x="117" y="3"/>
                  </a:lnTo>
                  <a:lnTo>
                    <a:pt x="110" y="6"/>
                  </a:lnTo>
                  <a:lnTo>
                    <a:pt x="104" y="10"/>
                  </a:lnTo>
                  <a:lnTo>
                    <a:pt x="98" y="15"/>
                  </a:lnTo>
                  <a:lnTo>
                    <a:pt x="92" y="20"/>
                  </a:lnTo>
                  <a:lnTo>
                    <a:pt x="86" y="25"/>
                  </a:lnTo>
                  <a:lnTo>
                    <a:pt x="75" y="39"/>
                  </a:lnTo>
                  <a:lnTo>
                    <a:pt x="65" y="52"/>
                  </a:lnTo>
                  <a:lnTo>
                    <a:pt x="50" y="75"/>
                  </a:lnTo>
                  <a:lnTo>
                    <a:pt x="32" y="105"/>
                  </a:lnTo>
                  <a:lnTo>
                    <a:pt x="24" y="121"/>
                  </a:lnTo>
                  <a:lnTo>
                    <a:pt x="16" y="137"/>
                  </a:lnTo>
                  <a:lnTo>
                    <a:pt x="10" y="153"/>
                  </a:lnTo>
                  <a:lnTo>
                    <a:pt x="6" y="168"/>
                  </a:lnTo>
                  <a:lnTo>
                    <a:pt x="2" y="184"/>
                  </a:lnTo>
                  <a:lnTo>
                    <a:pt x="0" y="200"/>
                  </a:lnTo>
                  <a:lnTo>
                    <a:pt x="0" y="208"/>
                  </a:lnTo>
                  <a:lnTo>
                    <a:pt x="1" y="215"/>
                  </a:lnTo>
                  <a:lnTo>
                    <a:pt x="2" y="223"/>
                  </a:lnTo>
                  <a:lnTo>
                    <a:pt x="3" y="230"/>
                  </a:lnTo>
                  <a:lnTo>
                    <a:pt x="6" y="237"/>
                  </a:lnTo>
                  <a:lnTo>
                    <a:pt x="9" y="243"/>
                  </a:lnTo>
                  <a:lnTo>
                    <a:pt x="12" y="250"/>
                  </a:lnTo>
                  <a:lnTo>
                    <a:pt x="17" y="256"/>
                  </a:lnTo>
                  <a:lnTo>
                    <a:pt x="22" y="261"/>
                  </a:lnTo>
                  <a:lnTo>
                    <a:pt x="29" y="266"/>
                  </a:lnTo>
                  <a:lnTo>
                    <a:pt x="36" y="271"/>
                  </a:lnTo>
                  <a:lnTo>
                    <a:pt x="45" y="275"/>
                  </a:lnTo>
                  <a:lnTo>
                    <a:pt x="54" y="279"/>
                  </a:lnTo>
                  <a:lnTo>
                    <a:pt x="64" y="281"/>
                  </a:lnTo>
                  <a:lnTo>
                    <a:pt x="73" y="282"/>
                  </a:lnTo>
                  <a:lnTo>
                    <a:pt x="83" y="281"/>
                  </a:lnTo>
                  <a:lnTo>
                    <a:pt x="93" y="279"/>
                  </a:lnTo>
                  <a:lnTo>
                    <a:pt x="103" y="275"/>
                  </a:lnTo>
                  <a:lnTo>
                    <a:pt x="114" y="270"/>
                  </a:lnTo>
                  <a:lnTo>
                    <a:pt x="124" y="264"/>
                  </a:lnTo>
                  <a:lnTo>
                    <a:pt x="135" y="255"/>
                  </a:lnTo>
                  <a:lnTo>
                    <a:pt x="146" y="245"/>
                  </a:lnTo>
                  <a:lnTo>
                    <a:pt x="158" y="234"/>
                  </a:lnTo>
                  <a:lnTo>
                    <a:pt x="169" y="220"/>
                  </a:lnTo>
                  <a:lnTo>
                    <a:pt x="181" y="205"/>
                  </a:lnTo>
                  <a:lnTo>
                    <a:pt x="192" y="188"/>
                  </a:lnTo>
                  <a:lnTo>
                    <a:pt x="204" y="169"/>
                  </a:lnTo>
                  <a:lnTo>
                    <a:pt x="215" y="147"/>
                  </a:lnTo>
                  <a:lnTo>
                    <a:pt x="221" y="136"/>
                  </a:lnTo>
                  <a:lnTo>
                    <a:pt x="226" y="125"/>
                  </a:lnTo>
                  <a:lnTo>
                    <a:pt x="229" y="114"/>
                  </a:lnTo>
                  <a:lnTo>
                    <a:pt x="232" y="104"/>
                  </a:lnTo>
                  <a:lnTo>
                    <a:pt x="233" y="95"/>
                  </a:lnTo>
                  <a:lnTo>
                    <a:pt x="234" y="86"/>
                  </a:lnTo>
                  <a:lnTo>
                    <a:pt x="233" y="77"/>
                  </a:lnTo>
                  <a:lnTo>
                    <a:pt x="232" y="69"/>
                  </a:lnTo>
                  <a:lnTo>
                    <a:pt x="229" y="61"/>
                  </a:lnTo>
                  <a:lnTo>
                    <a:pt x="226" y="53"/>
                  </a:lnTo>
                  <a:lnTo>
                    <a:pt x="221" y="46"/>
                  </a:lnTo>
                  <a:lnTo>
                    <a:pt x="215" y="39"/>
                  </a:lnTo>
                  <a:lnTo>
                    <a:pt x="208" y="32"/>
                  </a:lnTo>
                  <a:lnTo>
                    <a:pt x="200" y="25"/>
                  </a:lnTo>
                  <a:lnTo>
                    <a:pt x="191" y="19"/>
                  </a:lnTo>
                  <a:lnTo>
                    <a:pt x="181" y="13"/>
                  </a:lnTo>
                  <a:close/>
                </a:path>
              </a:pathLst>
            </a:custGeom>
            <a:grpFill/>
            <a:ln w="9525">
              <a:noFill/>
              <a:round/>
              <a:headEnd/>
              <a:tailEnd/>
            </a:ln>
          </p:spPr>
          <p:txBody>
            <a:bodyPr/>
            <a:lstStyle/>
            <a:p>
              <a:pPr defTabSz="913305" fontAlgn="base">
                <a:spcBef>
                  <a:spcPct val="0"/>
                </a:spcBef>
                <a:spcAft>
                  <a:spcPct val="0"/>
                </a:spcAft>
                <a:defRPr/>
              </a:pPr>
              <a:endParaRPr lang="en-US" dirty="0">
                <a:solidFill>
                  <a:srgbClr val="000000"/>
                </a:solidFill>
                <a:effectLst>
                  <a:outerShdw blurRad="50800" dist="38100" dir="2700000" algn="tl" rotWithShape="0">
                    <a:prstClr val="black">
                      <a:alpha val="40000"/>
                    </a:prstClr>
                  </a:outerShdw>
                </a:effectLst>
                <a:cs typeface="Arial" charset="0"/>
              </a:endParaRPr>
            </a:p>
          </p:txBody>
        </p:sp>
        <p:sp>
          <p:nvSpPr>
            <p:cNvPr id="20" name="Freeform 17"/>
            <p:cNvSpPr>
              <a:spLocks noEditPoints="1"/>
            </p:cNvSpPr>
            <p:nvPr/>
          </p:nvSpPr>
          <p:spPr bwMode="black">
            <a:xfrm>
              <a:off x="2185543" y="3820281"/>
              <a:ext cx="249339" cy="220158"/>
            </a:xfrm>
            <a:custGeom>
              <a:avLst/>
              <a:gdLst/>
              <a:ahLst/>
              <a:cxnLst>
                <a:cxn ang="0">
                  <a:pos x="1739" y="732"/>
                </a:cxn>
                <a:cxn ang="0">
                  <a:pos x="1519" y="708"/>
                </a:cxn>
                <a:cxn ang="0">
                  <a:pos x="1270" y="654"/>
                </a:cxn>
                <a:cxn ang="0">
                  <a:pos x="1192" y="692"/>
                </a:cxn>
                <a:cxn ang="0">
                  <a:pos x="905" y="774"/>
                </a:cxn>
                <a:cxn ang="0">
                  <a:pos x="754" y="462"/>
                </a:cxn>
                <a:cxn ang="0">
                  <a:pos x="843" y="104"/>
                </a:cxn>
                <a:cxn ang="0">
                  <a:pos x="824" y="27"/>
                </a:cxn>
                <a:cxn ang="0">
                  <a:pos x="772" y="0"/>
                </a:cxn>
                <a:cxn ang="0">
                  <a:pos x="713" y="15"/>
                </a:cxn>
                <a:cxn ang="0">
                  <a:pos x="666" y="63"/>
                </a:cxn>
                <a:cxn ang="0">
                  <a:pos x="644" y="184"/>
                </a:cxn>
                <a:cxn ang="0">
                  <a:pos x="578" y="480"/>
                </a:cxn>
                <a:cxn ang="0">
                  <a:pos x="448" y="806"/>
                </a:cxn>
                <a:cxn ang="0">
                  <a:pos x="231" y="781"/>
                </a:cxn>
                <a:cxn ang="0">
                  <a:pos x="204" y="736"/>
                </a:cxn>
                <a:cxn ang="0">
                  <a:pos x="158" y="697"/>
                </a:cxn>
                <a:cxn ang="0">
                  <a:pos x="91" y="682"/>
                </a:cxn>
                <a:cxn ang="0">
                  <a:pos x="30" y="702"/>
                </a:cxn>
                <a:cxn ang="0">
                  <a:pos x="0" y="763"/>
                </a:cxn>
                <a:cxn ang="0">
                  <a:pos x="25" y="829"/>
                </a:cxn>
                <a:cxn ang="0">
                  <a:pos x="101" y="880"/>
                </a:cxn>
                <a:cxn ang="0">
                  <a:pos x="224" y="915"/>
                </a:cxn>
                <a:cxn ang="0">
                  <a:pos x="460" y="992"/>
                </a:cxn>
                <a:cxn ang="0">
                  <a:pos x="395" y="1389"/>
                </a:cxn>
                <a:cxn ang="0">
                  <a:pos x="394" y="1634"/>
                </a:cxn>
                <a:cxn ang="0">
                  <a:pos x="423" y="1733"/>
                </a:cxn>
                <a:cxn ang="0">
                  <a:pos x="470" y="1785"/>
                </a:cxn>
                <a:cxn ang="0">
                  <a:pos x="521" y="1798"/>
                </a:cxn>
                <a:cxn ang="0">
                  <a:pos x="561" y="1773"/>
                </a:cxn>
                <a:cxn ang="0">
                  <a:pos x="577" y="1706"/>
                </a:cxn>
                <a:cxn ang="0">
                  <a:pos x="563" y="1457"/>
                </a:cxn>
                <a:cxn ang="0">
                  <a:pos x="598" y="1120"/>
                </a:cxn>
                <a:cxn ang="0">
                  <a:pos x="826" y="903"/>
                </a:cxn>
                <a:cxn ang="0">
                  <a:pos x="1150" y="876"/>
                </a:cxn>
                <a:cxn ang="0">
                  <a:pos x="1059" y="1071"/>
                </a:cxn>
                <a:cxn ang="0">
                  <a:pos x="1009" y="1295"/>
                </a:cxn>
                <a:cxn ang="0">
                  <a:pos x="1045" y="1492"/>
                </a:cxn>
                <a:cxn ang="0">
                  <a:pos x="1214" y="1599"/>
                </a:cxn>
                <a:cxn ang="0">
                  <a:pos x="1456" y="1569"/>
                </a:cxn>
                <a:cxn ang="0">
                  <a:pos x="1618" y="1422"/>
                </a:cxn>
                <a:cxn ang="0">
                  <a:pos x="1704" y="1213"/>
                </a:cxn>
                <a:cxn ang="0">
                  <a:pos x="1711" y="997"/>
                </a:cxn>
                <a:cxn ang="0">
                  <a:pos x="1664" y="853"/>
                </a:cxn>
                <a:cxn ang="0">
                  <a:pos x="1796" y="854"/>
                </a:cxn>
                <a:cxn ang="0">
                  <a:pos x="1941" y="814"/>
                </a:cxn>
                <a:cxn ang="0">
                  <a:pos x="2010" y="763"/>
                </a:cxn>
                <a:cxn ang="0">
                  <a:pos x="2035" y="719"/>
                </a:cxn>
                <a:cxn ang="0">
                  <a:pos x="2023" y="687"/>
                </a:cxn>
                <a:cxn ang="0">
                  <a:pos x="1974" y="680"/>
                </a:cxn>
                <a:cxn ang="0">
                  <a:pos x="1285" y="1443"/>
                </a:cxn>
                <a:cxn ang="0">
                  <a:pos x="1194" y="1371"/>
                </a:cxn>
                <a:cxn ang="0">
                  <a:pos x="1194" y="1222"/>
                </a:cxn>
                <a:cxn ang="0">
                  <a:pos x="1254" y="1041"/>
                </a:cxn>
                <a:cxn ang="0">
                  <a:pos x="1344" y="874"/>
                </a:cxn>
                <a:cxn ang="0">
                  <a:pos x="1480" y="851"/>
                </a:cxn>
                <a:cxn ang="0">
                  <a:pos x="1558" y="998"/>
                </a:cxn>
                <a:cxn ang="0">
                  <a:pos x="1541" y="1197"/>
                </a:cxn>
                <a:cxn ang="0">
                  <a:pos x="1450" y="1370"/>
                </a:cxn>
                <a:cxn ang="0">
                  <a:pos x="1307" y="1444"/>
                </a:cxn>
              </a:cxnLst>
              <a:rect l="0" t="0" r="r" b="b"/>
              <a:pathLst>
                <a:path w="2035" h="1798">
                  <a:moveTo>
                    <a:pt x="1917" y="695"/>
                  </a:moveTo>
                  <a:lnTo>
                    <a:pt x="1886" y="706"/>
                  </a:lnTo>
                  <a:lnTo>
                    <a:pt x="1857" y="715"/>
                  </a:lnTo>
                  <a:lnTo>
                    <a:pt x="1827" y="721"/>
                  </a:lnTo>
                  <a:lnTo>
                    <a:pt x="1798" y="726"/>
                  </a:lnTo>
                  <a:lnTo>
                    <a:pt x="1768" y="730"/>
                  </a:lnTo>
                  <a:lnTo>
                    <a:pt x="1739" y="732"/>
                  </a:lnTo>
                  <a:lnTo>
                    <a:pt x="1710" y="732"/>
                  </a:lnTo>
                  <a:lnTo>
                    <a:pt x="1682" y="731"/>
                  </a:lnTo>
                  <a:lnTo>
                    <a:pt x="1653" y="729"/>
                  </a:lnTo>
                  <a:lnTo>
                    <a:pt x="1626" y="727"/>
                  </a:lnTo>
                  <a:lnTo>
                    <a:pt x="1599" y="723"/>
                  </a:lnTo>
                  <a:lnTo>
                    <a:pt x="1572" y="718"/>
                  </a:lnTo>
                  <a:lnTo>
                    <a:pt x="1519" y="708"/>
                  </a:lnTo>
                  <a:lnTo>
                    <a:pt x="1470" y="696"/>
                  </a:lnTo>
                  <a:lnTo>
                    <a:pt x="1423" y="684"/>
                  </a:lnTo>
                  <a:lnTo>
                    <a:pt x="1379" y="673"/>
                  </a:lnTo>
                  <a:lnTo>
                    <a:pt x="1339" y="663"/>
                  </a:lnTo>
                  <a:lnTo>
                    <a:pt x="1302" y="657"/>
                  </a:lnTo>
                  <a:lnTo>
                    <a:pt x="1286" y="655"/>
                  </a:lnTo>
                  <a:lnTo>
                    <a:pt x="1270" y="654"/>
                  </a:lnTo>
                  <a:lnTo>
                    <a:pt x="1256" y="654"/>
                  </a:lnTo>
                  <a:lnTo>
                    <a:pt x="1243" y="656"/>
                  </a:lnTo>
                  <a:lnTo>
                    <a:pt x="1230" y="659"/>
                  </a:lnTo>
                  <a:lnTo>
                    <a:pt x="1219" y="664"/>
                  </a:lnTo>
                  <a:lnTo>
                    <a:pt x="1210" y="671"/>
                  </a:lnTo>
                  <a:lnTo>
                    <a:pt x="1202" y="679"/>
                  </a:lnTo>
                  <a:lnTo>
                    <a:pt x="1192" y="692"/>
                  </a:lnTo>
                  <a:lnTo>
                    <a:pt x="1184" y="704"/>
                  </a:lnTo>
                  <a:lnTo>
                    <a:pt x="1178" y="715"/>
                  </a:lnTo>
                  <a:lnTo>
                    <a:pt x="1174" y="725"/>
                  </a:lnTo>
                  <a:lnTo>
                    <a:pt x="1104" y="740"/>
                  </a:lnTo>
                  <a:lnTo>
                    <a:pt x="1036" y="753"/>
                  </a:lnTo>
                  <a:lnTo>
                    <a:pt x="969" y="764"/>
                  </a:lnTo>
                  <a:lnTo>
                    <a:pt x="905" y="774"/>
                  </a:lnTo>
                  <a:lnTo>
                    <a:pt x="841" y="783"/>
                  </a:lnTo>
                  <a:lnTo>
                    <a:pt x="779" y="790"/>
                  </a:lnTo>
                  <a:lnTo>
                    <a:pt x="721" y="796"/>
                  </a:lnTo>
                  <a:lnTo>
                    <a:pt x="664" y="801"/>
                  </a:lnTo>
                  <a:lnTo>
                    <a:pt x="695" y="681"/>
                  </a:lnTo>
                  <a:lnTo>
                    <a:pt x="725" y="568"/>
                  </a:lnTo>
                  <a:lnTo>
                    <a:pt x="754" y="462"/>
                  </a:lnTo>
                  <a:lnTo>
                    <a:pt x="781" y="366"/>
                  </a:lnTo>
                  <a:lnTo>
                    <a:pt x="806" y="280"/>
                  </a:lnTo>
                  <a:lnTo>
                    <a:pt x="825" y="206"/>
                  </a:lnTo>
                  <a:lnTo>
                    <a:pt x="832" y="175"/>
                  </a:lnTo>
                  <a:lnTo>
                    <a:pt x="838" y="147"/>
                  </a:lnTo>
                  <a:lnTo>
                    <a:pt x="841" y="124"/>
                  </a:lnTo>
                  <a:lnTo>
                    <a:pt x="843" y="104"/>
                  </a:lnTo>
                  <a:lnTo>
                    <a:pt x="843" y="90"/>
                  </a:lnTo>
                  <a:lnTo>
                    <a:pt x="842" y="76"/>
                  </a:lnTo>
                  <a:lnTo>
                    <a:pt x="840" y="64"/>
                  </a:lnTo>
                  <a:lnTo>
                    <a:pt x="837" y="53"/>
                  </a:lnTo>
                  <a:lnTo>
                    <a:pt x="834" y="44"/>
                  </a:lnTo>
                  <a:lnTo>
                    <a:pt x="829" y="35"/>
                  </a:lnTo>
                  <a:lnTo>
                    <a:pt x="824" y="27"/>
                  </a:lnTo>
                  <a:lnTo>
                    <a:pt x="818" y="21"/>
                  </a:lnTo>
                  <a:lnTo>
                    <a:pt x="812" y="15"/>
                  </a:lnTo>
                  <a:lnTo>
                    <a:pt x="805" y="10"/>
                  </a:lnTo>
                  <a:lnTo>
                    <a:pt x="797" y="7"/>
                  </a:lnTo>
                  <a:lnTo>
                    <a:pt x="790" y="4"/>
                  </a:lnTo>
                  <a:lnTo>
                    <a:pt x="781" y="2"/>
                  </a:lnTo>
                  <a:lnTo>
                    <a:pt x="772" y="0"/>
                  </a:lnTo>
                  <a:lnTo>
                    <a:pt x="764" y="0"/>
                  </a:lnTo>
                  <a:lnTo>
                    <a:pt x="755" y="1"/>
                  </a:lnTo>
                  <a:lnTo>
                    <a:pt x="746" y="2"/>
                  </a:lnTo>
                  <a:lnTo>
                    <a:pt x="738" y="4"/>
                  </a:lnTo>
                  <a:lnTo>
                    <a:pt x="729" y="7"/>
                  </a:lnTo>
                  <a:lnTo>
                    <a:pt x="721" y="10"/>
                  </a:lnTo>
                  <a:lnTo>
                    <a:pt x="713" y="15"/>
                  </a:lnTo>
                  <a:lnTo>
                    <a:pt x="705" y="20"/>
                  </a:lnTo>
                  <a:lnTo>
                    <a:pt x="697" y="25"/>
                  </a:lnTo>
                  <a:lnTo>
                    <a:pt x="690" y="32"/>
                  </a:lnTo>
                  <a:lnTo>
                    <a:pt x="684" y="39"/>
                  </a:lnTo>
                  <a:lnTo>
                    <a:pt x="676" y="46"/>
                  </a:lnTo>
                  <a:lnTo>
                    <a:pt x="671" y="54"/>
                  </a:lnTo>
                  <a:lnTo>
                    <a:pt x="666" y="63"/>
                  </a:lnTo>
                  <a:lnTo>
                    <a:pt x="662" y="72"/>
                  </a:lnTo>
                  <a:lnTo>
                    <a:pt x="659" y="82"/>
                  </a:lnTo>
                  <a:lnTo>
                    <a:pt x="657" y="93"/>
                  </a:lnTo>
                  <a:lnTo>
                    <a:pt x="655" y="104"/>
                  </a:lnTo>
                  <a:lnTo>
                    <a:pt x="653" y="127"/>
                  </a:lnTo>
                  <a:lnTo>
                    <a:pt x="649" y="154"/>
                  </a:lnTo>
                  <a:lnTo>
                    <a:pt x="644" y="184"/>
                  </a:lnTo>
                  <a:lnTo>
                    <a:pt x="637" y="218"/>
                  </a:lnTo>
                  <a:lnTo>
                    <a:pt x="629" y="256"/>
                  </a:lnTo>
                  <a:lnTo>
                    <a:pt x="621" y="296"/>
                  </a:lnTo>
                  <a:lnTo>
                    <a:pt x="611" y="338"/>
                  </a:lnTo>
                  <a:lnTo>
                    <a:pt x="600" y="384"/>
                  </a:lnTo>
                  <a:lnTo>
                    <a:pt x="589" y="431"/>
                  </a:lnTo>
                  <a:lnTo>
                    <a:pt x="578" y="480"/>
                  </a:lnTo>
                  <a:lnTo>
                    <a:pt x="564" y="532"/>
                  </a:lnTo>
                  <a:lnTo>
                    <a:pt x="552" y="584"/>
                  </a:lnTo>
                  <a:lnTo>
                    <a:pt x="539" y="639"/>
                  </a:lnTo>
                  <a:lnTo>
                    <a:pt x="526" y="694"/>
                  </a:lnTo>
                  <a:lnTo>
                    <a:pt x="513" y="749"/>
                  </a:lnTo>
                  <a:lnTo>
                    <a:pt x="500" y="807"/>
                  </a:lnTo>
                  <a:lnTo>
                    <a:pt x="448" y="806"/>
                  </a:lnTo>
                  <a:lnTo>
                    <a:pt x="402" y="805"/>
                  </a:lnTo>
                  <a:lnTo>
                    <a:pt x="359" y="802"/>
                  </a:lnTo>
                  <a:lnTo>
                    <a:pt x="320" y="798"/>
                  </a:lnTo>
                  <a:lnTo>
                    <a:pt x="286" y="793"/>
                  </a:lnTo>
                  <a:lnTo>
                    <a:pt x="256" y="788"/>
                  </a:lnTo>
                  <a:lnTo>
                    <a:pt x="243" y="785"/>
                  </a:lnTo>
                  <a:lnTo>
                    <a:pt x="231" y="781"/>
                  </a:lnTo>
                  <a:lnTo>
                    <a:pt x="220" y="778"/>
                  </a:lnTo>
                  <a:lnTo>
                    <a:pt x="211" y="773"/>
                  </a:lnTo>
                  <a:lnTo>
                    <a:pt x="212" y="766"/>
                  </a:lnTo>
                  <a:lnTo>
                    <a:pt x="212" y="758"/>
                  </a:lnTo>
                  <a:lnTo>
                    <a:pt x="210" y="751"/>
                  </a:lnTo>
                  <a:lnTo>
                    <a:pt x="208" y="743"/>
                  </a:lnTo>
                  <a:lnTo>
                    <a:pt x="204" y="736"/>
                  </a:lnTo>
                  <a:lnTo>
                    <a:pt x="200" y="730"/>
                  </a:lnTo>
                  <a:lnTo>
                    <a:pt x="194" y="723"/>
                  </a:lnTo>
                  <a:lnTo>
                    <a:pt x="188" y="717"/>
                  </a:lnTo>
                  <a:lnTo>
                    <a:pt x="182" y="712"/>
                  </a:lnTo>
                  <a:lnTo>
                    <a:pt x="174" y="706"/>
                  </a:lnTo>
                  <a:lnTo>
                    <a:pt x="166" y="702"/>
                  </a:lnTo>
                  <a:lnTo>
                    <a:pt x="158" y="697"/>
                  </a:lnTo>
                  <a:lnTo>
                    <a:pt x="149" y="693"/>
                  </a:lnTo>
                  <a:lnTo>
                    <a:pt x="140" y="690"/>
                  </a:lnTo>
                  <a:lnTo>
                    <a:pt x="130" y="687"/>
                  </a:lnTo>
                  <a:lnTo>
                    <a:pt x="120" y="685"/>
                  </a:lnTo>
                  <a:lnTo>
                    <a:pt x="110" y="684"/>
                  </a:lnTo>
                  <a:lnTo>
                    <a:pt x="100" y="683"/>
                  </a:lnTo>
                  <a:lnTo>
                    <a:pt x="91" y="682"/>
                  </a:lnTo>
                  <a:lnTo>
                    <a:pt x="81" y="683"/>
                  </a:lnTo>
                  <a:lnTo>
                    <a:pt x="72" y="684"/>
                  </a:lnTo>
                  <a:lnTo>
                    <a:pt x="62" y="686"/>
                  </a:lnTo>
                  <a:lnTo>
                    <a:pt x="54" y="689"/>
                  </a:lnTo>
                  <a:lnTo>
                    <a:pt x="45" y="692"/>
                  </a:lnTo>
                  <a:lnTo>
                    <a:pt x="37" y="696"/>
                  </a:lnTo>
                  <a:lnTo>
                    <a:pt x="30" y="702"/>
                  </a:lnTo>
                  <a:lnTo>
                    <a:pt x="23" y="708"/>
                  </a:lnTo>
                  <a:lnTo>
                    <a:pt x="17" y="715"/>
                  </a:lnTo>
                  <a:lnTo>
                    <a:pt x="11" y="723"/>
                  </a:lnTo>
                  <a:lnTo>
                    <a:pt x="7" y="732"/>
                  </a:lnTo>
                  <a:lnTo>
                    <a:pt x="3" y="742"/>
                  </a:lnTo>
                  <a:lnTo>
                    <a:pt x="1" y="753"/>
                  </a:lnTo>
                  <a:lnTo>
                    <a:pt x="0" y="763"/>
                  </a:lnTo>
                  <a:lnTo>
                    <a:pt x="0" y="773"/>
                  </a:lnTo>
                  <a:lnTo>
                    <a:pt x="1" y="784"/>
                  </a:lnTo>
                  <a:lnTo>
                    <a:pt x="3" y="794"/>
                  </a:lnTo>
                  <a:lnTo>
                    <a:pt x="7" y="803"/>
                  </a:lnTo>
                  <a:lnTo>
                    <a:pt x="11" y="812"/>
                  </a:lnTo>
                  <a:lnTo>
                    <a:pt x="18" y="821"/>
                  </a:lnTo>
                  <a:lnTo>
                    <a:pt x="25" y="829"/>
                  </a:lnTo>
                  <a:lnTo>
                    <a:pt x="33" y="837"/>
                  </a:lnTo>
                  <a:lnTo>
                    <a:pt x="41" y="845"/>
                  </a:lnTo>
                  <a:lnTo>
                    <a:pt x="51" y="853"/>
                  </a:lnTo>
                  <a:lnTo>
                    <a:pt x="62" y="860"/>
                  </a:lnTo>
                  <a:lnTo>
                    <a:pt x="74" y="867"/>
                  </a:lnTo>
                  <a:lnTo>
                    <a:pt x="87" y="874"/>
                  </a:lnTo>
                  <a:lnTo>
                    <a:pt x="101" y="880"/>
                  </a:lnTo>
                  <a:lnTo>
                    <a:pt x="116" y="886"/>
                  </a:lnTo>
                  <a:lnTo>
                    <a:pt x="132" y="891"/>
                  </a:lnTo>
                  <a:lnTo>
                    <a:pt x="149" y="897"/>
                  </a:lnTo>
                  <a:lnTo>
                    <a:pt x="166" y="902"/>
                  </a:lnTo>
                  <a:lnTo>
                    <a:pt x="185" y="906"/>
                  </a:lnTo>
                  <a:lnTo>
                    <a:pt x="204" y="910"/>
                  </a:lnTo>
                  <a:lnTo>
                    <a:pt x="224" y="915"/>
                  </a:lnTo>
                  <a:lnTo>
                    <a:pt x="246" y="919"/>
                  </a:lnTo>
                  <a:lnTo>
                    <a:pt x="268" y="922"/>
                  </a:lnTo>
                  <a:lnTo>
                    <a:pt x="314" y="927"/>
                  </a:lnTo>
                  <a:lnTo>
                    <a:pt x="364" y="931"/>
                  </a:lnTo>
                  <a:lnTo>
                    <a:pt x="416" y="933"/>
                  </a:lnTo>
                  <a:lnTo>
                    <a:pt x="472" y="933"/>
                  </a:lnTo>
                  <a:lnTo>
                    <a:pt x="460" y="992"/>
                  </a:lnTo>
                  <a:lnTo>
                    <a:pt x="447" y="1053"/>
                  </a:lnTo>
                  <a:lnTo>
                    <a:pt x="436" y="1111"/>
                  </a:lnTo>
                  <a:lnTo>
                    <a:pt x="425" y="1169"/>
                  </a:lnTo>
                  <a:lnTo>
                    <a:pt x="416" y="1227"/>
                  </a:lnTo>
                  <a:lnTo>
                    <a:pt x="408" y="1282"/>
                  </a:lnTo>
                  <a:lnTo>
                    <a:pt x="401" y="1337"/>
                  </a:lnTo>
                  <a:lnTo>
                    <a:pt x="395" y="1389"/>
                  </a:lnTo>
                  <a:lnTo>
                    <a:pt x="391" y="1439"/>
                  </a:lnTo>
                  <a:lnTo>
                    <a:pt x="388" y="1488"/>
                  </a:lnTo>
                  <a:lnTo>
                    <a:pt x="387" y="1533"/>
                  </a:lnTo>
                  <a:lnTo>
                    <a:pt x="388" y="1575"/>
                  </a:lnTo>
                  <a:lnTo>
                    <a:pt x="390" y="1595"/>
                  </a:lnTo>
                  <a:lnTo>
                    <a:pt x="391" y="1615"/>
                  </a:lnTo>
                  <a:lnTo>
                    <a:pt x="394" y="1634"/>
                  </a:lnTo>
                  <a:lnTo>
                    <a:pt x="396" y="1651"/>
                  </a:lnTo>
                  <a:lnTo>
                    <a:pt x="400" y="1668"/>
                  </a:lnTo>
                  <a:lnTo>
                    <a:pt x="404" y="1684"/>
                  </a:lnTo>
                  <a:lnTo>
                    <a:pt x="408" y="1698"/>
                  </a:lnTo>
                  <a:lnTo>
                    <a:pt x="413" y="1712"/>
                  </a:lnTo>
                  <a:lnTo>
                    <a:pt x="418" y="1723"/>
                  </a:lnTo>
                  <a:lnTo>
                    <a:pt x="423" y="1733"/>
                  </a:lnTo>
                  <a:lnTo>
                    <a:pt x="429" y="1743"/>
                  </a:lnTo>
                  <a:lnTo>
                    <a:pt x="435" y="1752"/>
                  </a:lnTo>
                  <a:lnTo>
                    <a:pt x="441" y="1760"/>
                  </a:lnTo>
                  <a:lnTo>
                    <a:pt x="448" y="1768"/>
                  </a:lnTo>
                  <a:lnTo>
                    <a:pt x="455" y="1774"/>
                  </a:lnTo>
                  <a:lnTo>
                    <a:pt x="463" y="1780"/>
                  </a:lnTo>
                  <a:lnTo>
                    <a:pt x="470" y="1785"/>
                  </a:lnTo>
                  <a:lnTo>
                    <a:pt x="477" y="1789"/>
                  </a:lnTo>
                  <a:lnTo>
                    <a:pt x="485" y="1792"/>
                  </a:lnTo>
                  <a:lnTo>
                    <a:pt x="492" y="1795"/>
                  </a:lnTo>
                  <a:lnTo>
                    <a:pt x="499" y="1797"/>
                  </a:lnTo>
                  <a:lnTo>
                    <a:pt x="507" y="1798"/>
                  </a:lnTo>
                  <a:lnTo>
                    <a:pt x="514" y="1798"/>
                  </a:lnTo>
                  <a:lnTo>
                    <a:pt x="521" y="1798"/>
                  </a:lnTo>
                  <a:lnTo>
                    <a:pt x="527" y="1797"/>
                  </a:lnTo>
                  <a:lnTo>
                    <a:pt x="534" y="1795"/>
                  </a:lnTo>
                  <a:lnTo>
                    <a:pt x="540" y="1792"/>
                  </a:lnTo>
                  <a:lnTo>
                    <a:pt x="546" y="1788"/>
                  </a:lnTo>
                  <a:lnTo>
                    <a:pt x="551" y="1784"/>
                  </a:lnTo>
                  <a:lnTo>
                    <a:pt x="556" y="1779"/>
                  </a:lnTo>
                  <a:lnTo>
                    <a:pt x="561" y="1773"/>
                  </a:lnTo>
                  <a:lnTo>
                    <a:pt x="565" y="1766"/>
                  </a:lnTo>
                  <a:lnTo>
                    <a:pt x="570" y="1758"/>
                  </a:lnTo>
                  <a:lnTo>
                    <a:pt x="572" y="1750"/>
                  </a:lnTo>
                  <a:lnTo>
                    <a:pt x="575" y="1739"/>
                  </a:lnTo>
                  <a:lnTo>
                    <a:pt x="576" y="1729"/>
                  </a:lnTo>
                  <a:lnTo>
                    <a:pt x="577" y="1718"/>
                  </a:lnTo>
                  <a:lnTo>
                    <a:pt x="577" y="1706"/>
                  </a:lnTo>
                  <a:lnTo>
                    <a:pt x="577" y="1694"/>
                  </a:lnTo>
                  <a:lnTo>
                    <a:pt x="575" y="1680"/>
                  </a:lnTo>
                  <a:lnTo>
                    <a:pt x="570" y="1638"/>
                  </a:lnTo>
                  <a:lnTo>
                    <a:pt x="565" y="1593"/>
                  </a:lnTo>
                  <a:lnTo>
                    <a:pt x="563" y="1549"/>
                  </a:lnTo>
                  <a:lnTo>
                    <a:pt x="562" y="1504"/>
                  </a:lnTo>
                  <a:lnTo>
                    <a:pt x="563" y="1457"/>
                  </a:lnTo>
                  <a:lnTo>
                    <a:pt x="564" y="1410"/>
                  </a:lnTo>
                  <a:lnTo>
                    <a:pt x="567" y="1363"/>
                  </a:lnTo>
                  <a:lnTo>
                    <a:pt x="572" y="1314"/>
                  </a:lnTo>
                  <a:lnTo>
                    <a:pt x="577" y="1267"/>
                  </a:lnTo>
                  <a:lnTo>
                    <a:pt x="583" y="1218"/>
                  </a:lnTo>
                  <a:lnTo>
                    <a:pt x="590" y="1169"/>
                  </a:lnTo>
                  <a:lnTo>
                    <a:pt x="598" y="1120"/>
                  </a:lnTo>
                  <a:lnTo>
                    <a:pt x="606" y="1072"/>
                  </a:lnTo>
                  <a:lnTo>
                    <a:pt x="615" y="1022"/>
                  </a:lnTo>
                  <a:lnTo>
                    <a:pt x="625" y="974"/>
                  </a:lnTo>
                  <a:lnTo>
                    <a:pt x="635" y="926"/>
                  </a:lnTo>
                  <a:lnTo>
                    <a:pt x="697" y="920"/>
                  </a:lnTo>
                  <a:lnTo>
                    <a:pt x="760" y="912"/>
                  </a:lnTo>
                  <a:lnTo>
                    <a:pt x="826" y="903"/>
                  </a:lnTo>
                  <a:lnTo>
                    <a:pt x="892" y="893"/>
                  </a:lnTo>
                  <a:lnTo>
                    <a:pt x="961" y="881"/>
                  </a:lnTo>
                  <a:lnTo>
                    <a:pt x="1032" y="867"/>
                  </a:lnTo>
                  <a:lnTo>
                    <a:pt x="1103" y="851"/>
                  </a:lnTo>
                  <a:lnTo>
                    <a:pt x="1177" y="834"/>
                  </a:lnTo>
                  <a:lnTo>
                    <a:pt x="1164" y="854"/>
                  </a:lnTo>
                  <a:lnTo>
                    <a:pt x="1150" y="876"/>
                  </a:lnTo>
                  <a:lnTo>
                    <a:pt x="1137" y="899"/>
                  </a:lnTo>
                  <a:lnTo>
                    <a:pt x="1123" y="925"/>
                  </a:lnTo>
                  <a:lnTo>
                    <a:pt x="1109" y="952"/>
                  </a:lnTo>
                  <a:lnTo>
                    <a:pt x="1096" y="980"/>
                  </a:lnTo>
                  <a:lnTo>
                    <a:pt x="1083" y="1009"/>
                  </a:lnTo>
                  <a:lnTo>
                    <a:pt x="1071" y="1039"/>
                  </a:lnTo>
                  <a:lnTo>
                    <a:pt x="1059" y="1071"/>
                  </a:lnTo>
                  <a:lnTo>
                    <a:pt x="1049" y="1103"/>
                  </a:lnTo>
                  <a:lnTo>
                    <a:pt x="1039" y="1134"/>
                  </a:lnTo>
                  <a:lnTo>
                    <a:pt x="1030" y="1167"/>
                  </a:lnTo>
                  <a:lnTo>
                    <a:pt x="1023" y="1200"/>
                  </a:lnTo>
                  <a:lnTo>
                    <a:pt x="1017" y="1232"/>
                  </a:lnTo>
                  <a:lnTo>
                    <a:pt x="1012" y="1264"/>
                  </a:lnTo>
                  <a:lnTo>
                    <a:pt x="1009" y="1295"/>
                  </a:lnTo>
                  <a:lnTo>
                    <a:pt x="1007" y="1326"/>
                  </a:lnTo>
                  <a:lnTo>
                    <a:pt x="1008" y="1357"/>
                  </a:lnTo>
                  <a:lnTo>
                    <a:pt x="1012" y="1387"/>
                  </a:lnTo>
                  <a:lnTo>
                    <a:pt x="1017" y="1415"/>
                  </a:lnTo>
                  <a:lnTo>
                    <a:pt x="1024" y="1442"/>
                  </a:lnTo>
                  <a:lnTo>
                    <a:pt x="1033" y="1468"/>
                  </a:lnTo>
                  <a:lnTo>
                    <a:pt x="1045" y="1492"/>
                  </a:lnTo>
                  <a:lnTo>
                    <a:pt x="1060" y="1514"/>
                  </a:lnTo>
                  <a:lnTo>
                    <a:pt x="1078" y="1534"/>
                  </a:lnTo>
                  <a:lnTo>
                    <a:pt x="1098" y="1552"/>
                  </a:lnTo>
                  <a:lnTo>
                    <a:pt x="1123" y="1568"/>
                  </a:lnTo>
                  <a:lnTo>
                    <a:pt x="1150" y="1581"/>
                  </a:lnTo>
                  <a:lnTo>
                    <a:pt x="1180" y="1591"/>
                  </a:lnTo>
                  <a:lnTo>
                    <a:pt x="1214" y="1599"/>
                  </a:lnTo>
                  <a:lnTo>
                    <a:pt x="1252" y="1604"/>
                  </a:lnTo>
                  <a:lnTo>
                    <a:pt x="1293" y="1607"/>
                  </a:lnTo>
                  <a:lnTo>
                    <a:pt x="1328" y="1604"/>
                  </a:lnTo>
                  <a:lnTo>
                    <a:pt x="1363" y="1599"/>
                  </a:lnTo>
                  <a:lnTo>
                    <a:pt x="1395" y="1592"/>
                  </a:lnTo>
                  <a:lnTo>
                    <a:pt x="1425" y="1582"/>
                  </a:lnTo>
                  <a:lnTo>
                    <a:pt x="1456" y="1569"/>
                  </a:lnTo>
                  <a:lnTo>
                    <a:pt x="1483" y="1554"/>
                  </a:lnTo>
                  <a:lnTo>
                    <a:pt x="1509" y="1537"/>
                  </a:lnTo>
                  <a:lnTo>
                    <a:pt x="1534" y="1517"/>
                  </a:lnTo>
                  <a:lnTo>
                    <a:pt x="1557" y="1496"/>
                  </a:lnTo>
                  <a:lnTo>
                    <a:pt x="1579" y="1473"/>
                  </a:lnTo>
                  <a:lnTo>
                    <a:pt x="1599" y="1448"/>
                  </a:lnTo>
                  <a:lnTo>
                    <a:pt x="1618" y="1422"/>
                  </a:lnTo>
                  <a:lnTo>
                    <a:pt x="1635" y="1394"/>
                  </a:lnTo>
                  <a:lnTo>
                    <a:pt x="1650" y="1366"/>
                  </a:lnTo>
                  <a:lnTo>
                    <a:pt x="1664" y="1337"/>
                  </a:lnTo>
                  <a:lnTo>
                    <a:pt x="1677" y="1306"/>
                  </a:lnTo>
                  <a:lnTo>
                    <a:pt x="1688" y="1275"/>
                  </a:lnTo>
                  <a:lnTo>
                    <a:pt x="1697" y="1244"/>
                  </a:lnTo>
                  <a:lnTo>
                    <a:pt x="1704" y="1213"/>
                  </a:lnTo>
                  <a:lnTo>
                    <a:pt x="1710" y="1180"/>
                  </a:lnTo>
                  <a:lnTo>
                    <a:pt x="1714" y="1149"/>
                  </a:lnTo>
                  <a:lnTo>
                    <a:pt x="1717" y="1118"/>
                  </a:lnTo>
                  <a:lnTo>
                    <a:pt x="1718" y="1087"/>
                  </a:lnTo>
                  <a:lnTo>
                    <a:pt x="1717" y="1057"/>
                  </a:lnTo>
                  <a:lnTo>
                    <a:pt x="1715" y="1026"/>
                  </a:lnTo>
                  <a:lnTo>
                    <a:pt x="1711" y="997"/>
                  </a:lnTo>
                  <a:lnTo>
                    <a:pt x="1705" y="969"/>
                  </a:lnTo>
                  <a:lnTo>
                    <a:pt x="1698" y="943"/>
                  </a:lnTo>
                  <a:lnTo>
                    <a:pt x="1689" y="918"/>
                  </a:lnTo>
                  <a:lnTo>
                    <a:pt x="1678" y="893"/>
                  </a:lnTo>
                  <a:lnTo>
                    <a:pt x="1665" y="871"/>
                  </a:lnTo>
                  <a:lnTo>
                    <a:pt x="1651" y="850"/>
                  </a:lnTo>
                  <a:lnTo>
                    <a:pt x="1664" y="853"/>
                  </a:lnTo>
                  <a:lnTo>
                    <a:pt x="1681" y="855"/>
                  </a:lnTo>
                  <a:lnTo>
                    <a:pt x="1697" y="857"/>
                  </a:lnTo>
                  <a:lnTo>
                    <a:pt x="1715" y="858"/>
                  </a:lnTo>
                  <a:lnTo>
                    <a:pt x="1734" y="858"/>
                  </a:lnTo>
                  <a:lnTo>
                    <a:pt x="1754" y="857"/>
                  </a:lnTo>
                  <a:lnTo>
                    <a:pt x="1774" y="856"/>
                  </a:lnTo>
                  <a:lnTo>
                    <a:pt x="1796" y="854"/>
                  </a:lnTo>
                  <a:lnTo>
                    <a:pt x="1817" y="851"/>
                  </a:lnTo>
                  <a:lnTo>
                    <a:pt x="1839" y="847"/>
                  </a:lnTo>
                  <a:lnTo>
                    <a:pt x="1860" y="843"/>
                  </a:lnTo>
                  <a:lnTo>
                    <a:pt x="1881" y="837"/>
                  </a:lnTo>
                  <a:lnTo>
                    <a:pt x="1902" y="830"/>
                  </a:lnTo>
                  <a:lnTo>
                    <a:pt x="1922" y="823"/>
                  </a:lnTo>
                  <a:lnTo>
                    <a:pt x="1941" y="814"/>
                  </a:lnTo>
                  <a:lnTo>
                    <a:pt x="1959" y="804"/>
                  </a:lnTo>
                  <a:lnTo>
                    <a:pt x="1969" y="798"/>
                  </a:lnTo>
                  <a:lnTo>
                    <a:pt x="1978" y="791"/>
                  </a:lnTo>
                  <a:lnTo>
                    <a:pt x="1987" y="785"/>
                  </a:lnTo>
                  <a:lnTo>
                    <a:pt x="1995" y="778"/>
                  </a:lnTo>
                  <a:lnTo>
                    <a:pt x="2002" y="770"/>
                  </a:lnTo>
                  <a:lnTo>
                    <a:pt x="2010" y="763"/>
                  </a:lnTo>
                  <a:lnTo>
                    <a:pt x="2016" y="757"/>
                  </a:lnTo>
                  <a:lnTo>
                    <a:pt x="2021" y="750"/>
                  </a:lnTo>
                  <a:lnTo>
                    <a:pt x="2025" y="743"/>
                  </a:lnTo>
                  <a:lnTo>
                    <a:pt x="2029" y="737"/>
                  </a:lnTo>
                  <a:lnTo>
                    <a:pt x="2031" y="731"/>
                  </a:lnTo>
                  <a:lnTo>
                    <a:pt x="2033" y="725"/>
                  </a:lnTo>
                  <a:lnTo>
                    <a:pt x="2035" y="719"/>
                  </a:lnTo>
                  <a:lnTo>
                    <a:pt x="2035" y="713"/>
                  </a:lnTo>
                  <a:lnTo>
                    <a:pt x="2035" y="708"/>
                  </a:lnTo>
                  <a:lnTo>
                    <a:pt x="2034" y="703"/>
                  </a:lnTo>
                  <a:lnTo>
                    <a:pt x="2032" y="699"/>
                  </a:lnTo>
                  <a:lnTo>
                    <a:pt x="2030" y="694"/>
                  </a:lnTo>
                  <a:lnTo>
                    <a:pt x="2027" y="691"/>
                  </a:lnTo>
                  <a:lnTo>
                    <a:pt x="2023" y="687"/>
                  </a:lnTo>
                  <a:lnTo>
                    <a:pt x="2018" y="685"/>
                  </a:lnTo>
                  <a:lnTo>
                    <a:pt x="2013" y="682"/>
                  </a:lnTo>
                  <a:lnTo>
                    <a:pt x="2007" y="681"/>
                  </a:lnTo>
                  <a:lnTo>
                    <a:pt x="1999" y="679"/>
                  </a:lnTo>
                  <a:lnTo>
                    <a:pt x="1991" y="679"/>
                  </a:lnTo>
                  <a:lnTo>
                    <a:pt x="1983" y="679"/>
                  </a:lnTo>
                  <a:lnTo>
                    <a:pt x="1974" y="680"/>
                  </a:lnTo>
                  <a:lnTo>
                    <a:pt x="1964" y="681"/>
                  </a:lnTo>
                  <a:lnTo>
                    <a:pt x="1953" y="684"/>
                  </a:lnTo>
                  <a:lnTo>
                    <a:pt x="1942" y="687"/>
                  </a:lnTo>
                  <a:lnTo>
                    <a:pt x="1930" y="691"/>
                  </a:lnTo>
                  <a:lnTo>
                    <a:pt x="1917" y="695"/>
                  </a:lnTo>
                  <a:close/>
                  <a:moveTo>
                    <a:pt x="1307" y="1444"/>
                  </a:moveTo>
                  <a:lnTo>
                    <a:pt x="1285" y="1443"/>
                  </a:lnTo>
                  <a:lnTo>
                    <a:pt x="1266" y="1439"/>
                  </a:lnTo>
                  <a:lnTo>
                    <a:pt x="1249" y="1433"/>
                  </a:lnTo>
                  <a:lnTo>
                    <a:pt x="1234" y="1425"/>
                  </a:lnTo>
                  <a:lnTo>
                    <a:pt x="1220" y="1414"/>
                  </a:lnTo>
                  <a:lnTo>
                    <a:pt x="1210" y="1402"/>
                  </a:lnTo>
                  <a:lnTo>
                    <a:pt x="1201" y="1387"/>
                  </a:lnTo>
                  <a:lnTo>
                    <a:pt x="1194" y="1371"/>
                  </a:lnTo>
                  <a:lnTo>
                    <a:pt x="1189" y="1354"/>
                  </a:lnTo>
                  <a:lnTo>
                    <a:pt x="1186" y="1335"/>
                  </a:lnTo>
                  <a:lnTo>
                    <a:pt x="1185" y="1314"/>
                  </a:lnTo>
                  <a:lnTo>
                    <a:pt x="1185" y="1292"/>
                  </a:lnTo>
                  <a:lnTo>
                    <a:pt x="1186" y="1270"/>
                  </a:lnTo>
                  <a:lnTo>
                    <a:pt x="1189" y="1246"/>
                  </a:lnTo>
                  <a:lnTo>
                    <a:pt x="1194" y="1222"/>
                  </a:lnTo>
                  <a:lnTo>
                    <a:pt x="1199" y="1197"/>
                  </a:lnTo>
                  <a:lnTo>
                    <a:pt x="1206" y="1171"/>
                  </a:lnTo>
                  <a:lnTo>
                    <a:pt x="1213" y="1146"/>
                  </a:lnTo>
                  <a:lnTo>
                    <a:pt x="1222" y="1120"/>
                  </a:lnTo>
                  <a:lnTo>
                    <a:pt x="1232" y="1094"/>
                  </a:lnTo>
                  <a:lnTo>
                    <a:pt x="1243" y="1068"/>
                  </a:lnTo>
                  <a:lnTo>
                    <a:pt x="1254" y="1041"/>
                  </a:lnTo>
                  <a:lnTo>
                    <a:pt x="1265" y="1015"/>
                  </a:lnTo>
                  <a:lnTo>
                    <a:pt x="1277" y="990"/>
                  </a:lnTo>
                  <a:lnTo>
                    <a:pt x="1290" y="965"/>
                  </a:lnTo>
                  <a:lnTo>
                    <a:pt x="1303" y="941"/>
                  </a:lnTo>
                  <a:lnTo>
                    <a:pt x="1316" y="918"/>
                  </a:lnTo>
                  <a:lnTo>
                    <a:pt x="1329" y="895"/>
                  </a:lnTo>
                  <a:lnTo>
                    <a:pt x="1344" y="874"/>
                  </a:lnTo>
                  <a:lnTo>
                    <a:pt x="1357" y="854"/>
                  </a:lnTo>
                  <a:lnTo>
                    <a:pt x="1371" y="835"/>
                  </a:lnTo>
                  <a:lnTo>
                    <a:pt x="1384" y="818"/>
                  </a:lnTo>
                  <a:lnTo>
                    <a:pt x="1411" y="822"/>
                  </a:lnTo>
                  <a:lnTo>
                    <a:pt x="1437" y="828"/>
                  </a:lnTo>
                  <a:lnTo>
                    <a:pt x="1460" y="838"/>
                  </a:lnTo>
                  <a:lnTo>
                    <a:pt x="1480" y="851"/>
                  </a:lnTo>
                  <a:lnTo>
                    <a:pt x="1498" y="866"/>
                  </a:lnTo>
                  <a:lnTo>
                    <a:pt x="1514" y="883"/>
                  </a:lnTo>
                  <a:lnTo>
                    <a:pt x="1527" y="903"/>
                  </a:lnTo>
                  <a:lnTo>
                    <a:pt x="1538" y="925"/>
                  </a:lnTo>
                  <a:lnTo>
                    <a:pt x="1547" y="948"/>
                  </a:lnTo>
                  <a:lnTo>
                    <a:pt x="1553" y="973"/>
                  </a:lnTo>
                  <a:lnTo>
                    <a:pt x="1558" y="998"/>
                  </a:lnTo>
                  <a:lnTo>
                    <a:pt x="1561" y="1025"/>
                  </a:lnTo>
                  <a:lnTo>
                    <a:pt x="1562" y="1054"/>
                  </a:lnTo>
                  <a:lnTo>
                    <a:pt x="1561" y="1082"/>
                  </a:lnTo>
                  <a:lnTo>
                    <a:pt x="1559" y="1110"/>
                  </a:lnTo>
                  <a:lnTo>
                    <a:pt x="1555" y="1139"/>
                  </a:lnTo>
                  <a:lnTo>
                    <a:pt x="1549" y="1167"/>
                  </a:lnTo>
                  <a:lnTo>
                    <a:pt x="1541" y="1197"/>
                  </a:lnTo>
                  <a:lnTo>
                    <a:pt x="1532" y="1225"/>
                  </a:lnTo>
                  <a:lnTo>
                    <a:pt x="1522" y="1252"/>
                  </a:lnTo>
                  <a:lnTo>
                    <a:pt x="1510" y="1278"/>
                  </a:lnTo>
                  <a:lnTo>
                    <a:pt x="1497" y="1303"/>
                  </a:lnTo>
                  <a:lnTo>
                    <a:pt x="1483" y="1327"/>
                  </a:lnTo>
                  <a:lnTo>
                    <a:pt x="1468" y="1350"/>
                  </a:lnTo>
                  <a:lnTo>
                    <a:pt x="1450" y="1370"/>
                  </a:lnTo>
                  <a:lnTo>
                    <a:pt x="1432" y="1388"/>
                  </a:lnTo>
                  <a:lnTo>
                    <a:pt x="1414" y="1405"/>
                  </a:lnTo>
                  <a:lnTo>
                    <a:pt x="1394" y="1418"/>
                  </a:lnTo>
                  <a:lnTo>
                    <a:pt x="1374" y="1429"/>
                  </a:lnTo>
                  <a:lnTo>
                    <a:pt x="1352" y="1437"/>
                  </a:lnTo>
                  <a:lnTo>
                    <a:pt x="1329" y="1442"/>
                  </a:lnTo>
                  <a:lnTo>
                    <a:pt x="1307" y="1444"/>
                  </a:lnTo>
                  <a:close/>
                </a:path>
              </a:pathLst>
            </a:custGeom>
            <a:grpFill/>
            <a:ln w="9525">
              <a:noFill/>
              <a:round/>
              <a:headEnd/>
              <a:tailEnd/>
            </a:ln>
          </p:spPr>
          <p:txBody>
            <a:bodyPr/>
            <a:lstStyle/>
            <a:p>
              <a:pPr defTabSz="913305" fontAlgn="base">
                <a:spcBef>
                  <a:spcPct val="0"/>
                </a:spcBef>
                <a:spcAft>
                  <a:spcPct val="0"/>
                </a:spcAft>
                <a:defRPr/>
              </a:pPr>
              <a:endParaRPr lang="en-US" dirty="0">
                <a:solidFill>
                  <a:srgbClr val="000000"/>
                </a:solidFill>
                <a:effectLst>
                  <a:outerShdw blurRad="50800" dist="38100" dir="2700000" algn="tl" rotWithShape="0">
                    <a:prstClr val="black">
                      <a:alpha val="40000"/>
                    </a:prstClr>
                  </a:outerShdw>
                </a:effectLst>
                <a:cs typeface="Arial" charset="0"/>
              </a:endParaRPr>
            </a:p>
          </p:txBody>
        </p:sp>
        <p:sp>
          <p:nvSpPr>
            <p:cNvPr id="21" name="Freeform 18"/>
            <p:cNvSpPr>
              <a:spLocks/>
            </p:cNvSpPr>
            <p:nvPr/>
          </p:nvSpPr>
          <p:spPr bwMode="black">
            <a:xfrm>
              <a:off x="2472997" y="3804442"/>
              <a:ext cx="157227" cy="239165"/>
            </a:xfrm>
            <a:custGeom>
              <a:avLst/>
              <a:gdLst/>
              <a:ahLst/>
              <a:cxnLst>
                <a:cxn ang="0">
                  <a:pos x="1083" y="64"/>
                </a:cxn>
                <a:cxn ang="0">
                  <a:pos x="855" y="2"/>
                </a:cxn>
                <a:cxn ang="0">
                  <a:pos x="591" y="24"/>
                </a:cxn>
                <a:cxn ang="0">
                  <a:pos x="334" y="121"/>
                </a:cxn>
                <a:cxn ang="0">
                  <a:pos x="126" y="284"/>
                </a:cxn>
                <a:cxn ang="0">
                  <a:pos x="10" y="503"/>
                </a:cxn>
                <a:cxn ang="0">
                  <a:pos x="7" y="677"/>
                </a:cxn>
                <a:cxn ang="0">
                  <a:pos x="25" y="716"/>
                </a:cxn>
                <a:cxn ang="0">
                  <a:pos x="52" y="741"/>
                </a:cxn>
                <a:cxn ang="0">
                  <a:pos x="83" y="750"/>
                </a:cxn>
                <a:cxn ang="0">
                  <a:pos x="113" y="739"/>
                </a:cxn>
                <a:cxn ang="0">
                  <a:pos x="136" y="708"/>
                </a:cxn>
                <a:cxn ang="0">
                  <a:pos x="146" y="655"/>
                </a:cxn>
                <a:cxn ang="0">
                  <a:pos x="199" y="477"/>
                </a:cxn>
                <a:cxn ang="0">
                  <a:pos x="329" y="333"/>
                </a:cxn>
                <a:cxn ang="0">
                  <a:pos x="502" y="232"/>
                </a:cxn>
                <a:cxn ang="0">
                  <a:pos x="694" y="175"/>
                </a:cxn>
                <a:cxn ang="0">
                  <a:pos x="873" y="173"/>
                </a:cxn>
                <a:cxn ang="0">
                  <a:pos x="1012" y="231"/>
                </a:cxn>
                <a:cxn ang="0">
                  <a:pos x="1081" y="342"/>
                </a:cxn>
                <a:cxn ang="0">
                  <a:pos x="1083" y="479"/>
                </a:cxn>
                <a:cxn ang="0">
                  <a:pos x="1030" y="631"/>
                </a:cxn>
                <a:cxn ang="0">
                  <a:pos x="927" y="784"/>
                </a:cxn>
                <a:cxn ang="0">
                  <a:pos x="784" y="928"/>
                </a:cxn>
                <a:cxn ang="0">
                  <a:pos x="607" y="1053"/>
                </a:cxn>
                <a:cxn ang="0">
                  <a:pos x="467" y="1044"/>
                </a:cxn>
                <a:cxn ang="0">
                  <a:pos x="509" y="798"/>
                </a:cxn>
                <a:cxn ang="0">
                  <a:pos x="517" y="632"/>
                </a:cxn>
                <a:cxn ang="0">
                  <a:pos x="505" y="558"/>
                </a:cxn>
                <a:cxn ang="0">
                  <a:pos x="484" y="516"/>
                </a:cxn>
                <a:cxn ang="0">
                  <a:pos x="453" y="488"/>
                </a:cxn>
                <a:cxn ang="0">
                  <a:pos x="417" y="474"/>
                </a:cxn>
                <a:cxn ang="0">
                  <a:pos x="384" y="478"/>
                </a:cxn>
                <a:cxn ang="0">
                  <a:pos x="358" y="500"/>
                </a:cxn>
                <a:cxn ang="0">
                  <a:pos x="345" y="541"/>
                </a:cxn>
                <a:cxn ang="0">
                  <a:pos x="343" y="661"/>
                </a:cxn>
                <a:cxn ang="0">
                  <a:pos x="322" y="851"/>
                </a:cxn>
                <a:cxn ang="0">
                  <a:pos x="234" y="1196"/>
                </a:cxn>
                <a:cxn ang="0">
                  <a:pos x="178" y="1222"/>
                </a:cxn>
                <a:cxn ang="0">
                  <a:pos x="153" y="1248"/>
                </a:cxn>
                <a:cxn ang="0">
                  <a:pos x="147" y="1274"/>
                </a:cxn>
                <a:cxn ang="0">
                  <a:pos x="160" y="1297"/>
                </a:cxn>
                <a:cxn ang="0">
                  <a:pos x="191" y="1316"/>
                </a:cxn>
                <a:cxn ang="0">
                  <a:pos x="208" y="1413"/>
                </a:cxn>
                <a:cxn ang="0">
                  <a:pos x="132" y="1769"/>
                </a:cxn>
                <a:cxn ang="0">
                  <a:pos x="127" y="1860"/>
                </a:cxn>
                <a:cxn ang="0">
                  <a:pos x="147" y="1920"/>
                </a:cxn>
                <a:cxn ang="0">
                  <a:pos x="180" y="1946"/>
                </a:cxn>
                <a:cxn ang="0">
                  <a:pos x="221" y="1943"/>
                </a:cxn>
                <a:cxn ang="0">
                  <a:pos x="260" y="1918"/>
                </a:cxn>
                <a:cxn ang="0">
                  <a:pos x="291" y="1874"/>
                </a:cxn>
                <a:cxn ang="0">
                  <a:pos x="307" y="1818"/>
                </a:cxn>
                <a:cxn ang="0">
                  <a:pos x="317" y="1715"/>
                </a:cxn>
                <a:cxn ang="0">
                  <a:pos x="389" y="1384"/>
                </a:cxn>
                <a:cxn ang="0">
                  <a:pos x="584" y="1245"/>
                </a:cxn>
                <a:cxn ang="0">
                  <a:pos x="809" y="1119"/>
                </a:cxn>
                <a:cxn ang="0">
                  <a:pos x="1016" y="950"/>
                </a:cxn>
                <a:cxn ang="0">
                  <a:pos x="1178" y="751"/>
                </a:cxn>
                <a:cxn ang="0">
                  <a:pos x="1272" y="534"/>
                </a:cxn>
                <a:cxn ang="0">
                  <a:pos x="1269" y="312"/>
                </a:cxn>
              </a:cxnLst>
              <a:rect l="0" t="0" r="r" b="b"/>
              <a:pathLst>
                <a:path w="1283" h="1948">
                  <a:moveTo>
                    <a:pt x="1211" y="182"/>
                  </a:moveTo>
                  <a:lnTo>
                    <a:pt x="1185" y="147"/>
                  </a:lnTo>
                  <a:lnTo>
                    <a:pt x="1155" y="116"/>
                  </a:lnTo>
                  <a:lnTo>
                    <a:pt x="1121" y="89"/>
                  </a:lnTo>
                  <a:lnTo>
                    <a:pt x="1083" y="64"/>
                  </a:lnTo>
                  <a:lnTo>
                    <a:pt x="1043" y="45"/>
                  </a:lnTo>
                  <a:lnTo>
                    <a:pt x="999" y="29"/>
                  </a:lnTo>
                  <a:lnTo>
                    <a:pt x="953" y="16"/>
                  </a:lnTo>
                  <a:lnTo>
                    <a:pt x="905" y="8"/>
                  </a:lnTo>
                  <a:lnTo>
                    <a:pt x="855" y="2"/>
                  </a:lnTo>
                  <a:lnTo>
                    <a:pt x="804" y="0"/>
                  </a:lnTo>
                  <a:lnTo>
                    <a:pt x="751" y="1"/>
                  </a:lnTo>
                  <a:lnTo>
                    <a:pt x="698" y="6"/>
                  </a:lnTo>
                  <a:lnTo>
                    <a:pt x="644" y="13"/>
                  </a:lnTo>
                  <a:lnTo>
                    <a:pt x="591" y="24"/>
                  </a:lnTo>
                  <a:lnTo>
                    <a:pt x="537" y="38"/>
                  </a:lnTo>
                  <a:lnTo>
                    <a:pt x="485" y="54"/>
                  </a:lnTo>
                  <a:lnTo>
                    <a:pt x="433" y="74"/>
                  </a:lnTo>
                  <a:lnTo>
                    <a:pt x="383" y="97"/>
                  </a:lnTo>
                  <a:lnTo>
                    <a:pt x="334" y="121"/>
                  </a:lnTo>
                  <a:lnTo>
                    <a:pt x="287" y="149"/>
                  </a:lnTo>
                  <a:lnTo>
                    <a:pt x="243" y="179"/>
                  </a:lnTo>
                  <a:lnTo>
                    <a:pt x="200" y="212"/>
                  </a:lnTo>
                  <a:lnTo>
                    <a:pt x="161" y="247"/>
                  </a:lnTo>
                  <a:lnTo>
                    <a:pt x="126" y="284"/>
                  </a:lnTo>
                  <a:lnTo>
                    <a:pt x="94" y="323"/>
                  </a:lnTo>
                  <a:lnTo>
                    <a:pt x="66" y="366"/>
                  </a:lnTo>
                  <a:lnTo>
                    <a:pt x="43" y="409"/>
                  </a:lnTo>
                  <a:lnTo>
                    <a:pt x="24" y="455"/>
                  </a:lnTo>
                  <a:lnTo>
                    <a:pt x="10" y="503"/>
                  </a:lnTo>
                  <a:lnTo>
                    <a:pt x="2" y="553"/>
                  </a:lnTo>
                  <a:lnTo>
                    <a:pt x="0" y="604"/>
                  </a:lnTo>
                  <a:lnTo>
                    <a:pt x="3" y="657"/>
                  </a:lnTo>
                  <a:lnTo>
                    <a:pt x="4" y="667"/>
                  </a:lnTo>
                  <a:lnTo>
                    <a:pt x="7" y="677"/>
                  </a:lnTo>
                  <a:lnTo>
                    <a:pt x="9" y="686"/>
                  </a:lnTo>
                  <a:lnTo>
                    <a:pt x="13" y="694"/>
                  </a:lnTo>
                  <a:lnTo>
                    <a:pt x="16" y="702"/>
                  </a:lnTo>
                  <a:lnTo>
                    <a:pt x="21" y="710"/>
                  </a:lnTo>
                  <a:lnTo>
                    <a:pt x="25" y="716"/>
                  </a:lnTo>
                  <a:lnTo>
                    <a:pt x="30" y="723"/>
                  </a:lnTo>
                  <a:lnTo>
                    <a:pt x="35" y="728"/>
                  </a:lnTo>
                  <a:lnTo>
                    <a:pt x="41" y="733"/>
                  </a:lnTo>
                  <a:lnTo>
                    <a:pt x="46" y="738"/>
                  </a:lnTo>
                  <a:lnTo>
                    <a:pt x="52" y="741"/>
                  </a:lnTo>
                  <a:lnTo>
                    <a:pt x="58" y="744"/>
                  </a:lnTo>
                  <a:lnTo>
                    <a:pt x="65" y="747"/>
                  </a:lnTo>
                  <a:lnTo>
                    <a:pt x="71" y="748"/>
                  </a:lnTo>
                  <a:lnTo>
                    <a:pt x="77" y="749"/>
                  </a:lnTo>
                  <a:lnTo>
                    <a:pt x="83" y="750"/>
                  </a:lnTo>
                  <a:lnTo>
                    <a:pt x="89" y="749"/>
                  </a:lnTo>
                  <a:lnTo>
                    <a:pt x="95" y="748"/>
                  </a:lnTo>
                  <a:lnTo>
                    <a:pt x="101" y="746"/>
                  </a:lnTo>
                  <a:lnTo>
                    <a:pt x="108" y="743"/>
                  </a:lnTo>
                  <a:lnTo>
                    <a:pt x="113" y="739"/>
                  </a:lnTo>
                  <a:lnTo>
                    <a:pt x="119" y="735"/>
                  </a:lnTo>
                  <a:lnTo>
                    <a:pt x="124" y="730"/>
                  </a:lnTo>
                  <a:lnTo>
                    <a:pt x="128" y="723"/>
                  </a:lnTo>
                  <a:lnTo>
                    <a:pt x="132" y="716"/>
                  </a:lnTo>
                  <a:lnTo>
                    <a:pt x="136" y="708"/>
                  </a:lnTo>
                  <a:lnTo>
                    <a:pt x="139" y="700"/>
                  </a:lnTo>
                  <a:lnTo>
                    <a:pt x="142" y="690"/>
                  </a:lnTo>
                  <a:lnTo>
                    <a:pt x="144" y="679"/>
                  </a:lnTo>
                  <a:lnTo>
                    <a:pt x="145" y="667"/>
                  </a:lnTo>
                  <a:lnTo>
                    <a:pt x="146" y="655"/>
                  </a:lnTo>
                  <a:lnTo>
                    <a:pt x="149" y="616"/>
                  </a:lnTo>
                  <a:lnTo>
                    <a:pt x="156" y="580"/>
                  </a:lnTo>
                  <a:lnTo>
                    <a:pt x="167" y="544"/>
                  </a:lnTo>
                  <a:lnTo>
                    <a:pt x="182" y="510"/>
                  </a:lnTo>
                  <a:lnTo>
                    <a:pt x="199" y="477"/>
                  </a:lnTo>
                  <a:lnTo>
                    <a:pt x="221" y="445"/>
                  </a:lnTo>
                  <a:lnTo>
                    <a:pt x="244" y="415"/>
                  </a:lnTo>
                  <a:lnTo>
                    <a:pt x="270" y="387"/>
                  </a:lnTo>
                  <a:lnTo>
                    <a:pt x="298" y="360"/>
                  </a:lnTo>
                  <a:lnTo>
                    <a:pt x="329" y="333"/>
                  </a:lnTo>
                  <a:lnTo>
                    <a:pt x="360" y="310"/>
                  </a:lnTo>
                  <a:lnTo>
                    <a:pt x="394" y="287"/>
                  </a:lnTo>
                  <a:lnTo>
                    <a:pt x="429" y="267"/>
                  </a:lnTo>
                  <a:lnTo>
                    <a:pt x="466" y="248"/>
                  </a:lnTo>
                  <a:lnTo>
                    <a:pt x="502" y="232"/>
                  </a:lnTo>
                  <a:lnTo>
                    <a:pt x="540" y="217"/>
                  </a:lnTo>
                  <a:lnTo>
                    <a:pt x="579" y="203"/>
                  </a:lnTo>
                  <a:lnTo>
                    <a:pt x="617" y="191"/>
                  </a:lnTo>
                  <a:lnTo>
                    <a:pt x="655" y="182"/>
                  </a:lnTo>
                  <a:lnTo>
                    <a:pt x="694" y="175"/>
                  </a:lnTo>
                  <a:lnTo>
                    <a:pt x="731" y="171"/>
                  </a:lnTo>
                  <a:lnTo>
                    <a:pt x="768" y="168"/>
                  </a:lnTo>
                  <a:lnTo>
                    <a:pt x="805" y="167"/>
                  </a:lnTo>
                  <a:lnTo>
                    <a:pt x="840" y="169"/>
                  </a:lnTo>
                  <a:lnTo>
                    <a:pt x="873" y="173"/>
                  </a:lnTo>
                  <a:lnTo>
                    <a:pt x="905" y="180"/>
                  </a:lnTo>
                  <a:lnTo>
                    <a:pt x="935" y="188"/>
                  </a:lnTo>
                  <a:lnTo>
                    <a:pt x="963" y="200"/>
                  </a:lnTo>
                  <a:lnTo>
                    <a:pt x="988" y="215"/>
                  </a:lnTo>
                  <a:lnTo>
                    <a:pt x="1012" y="231"/>
                  </a:lnTo>
                  <a:lnTo>
                    <a:pt x="1032" y="250"/>
                  </a:lnTo>
                  <a:lnTo>
                    <a:pt x="1049" y="272"/>
                  </a:lnTo>
                  <a:lnTo>
                    <a:pt x="1062" y="294"/>
                  </a:lnTo>
                  <a:lnTo>
                    <a:pt x="1073" y="318"/>
                  </a:lnTo>
                  <a:lnTo>
                    <a:pt x="1081" y="342"/>
                  </a:lnTo>
                  <a:lnTo>
                    <a:pt x="1086" y="369"/>
                  </a:lnTo>
                  <a:lnTo>
                    <a:pt x="1089" y="395"/>
                  </a:lnTo>
                  <a:lnTo>
                    <a:pt x="1089" y="423"/>
                  </a:lnTo>
                  <a:lnTo>
                    <a:pt x="1088" y="451"/>
                  </a:lnTo>
                  <a:lnTo>
                    <a:pt x="1083" y="479"/>
                  </a:lnTo>
                  <a:lnTo>
                    <a:pt x="1077" y="509"/>
                  </a:lnTo>
                  <a:lnTo>
                    <a:pt x="1068" y="539"/>
                  </a:lnTo>
                  <a:lnTo>
                    <a:pt x="1057" y="569"/>
                  </a:lnTo>
                  <a:lnTo>
                    <a:pt x="1045" y="599"/>
                  </a:lnTo>
                  <a:lnTo>
                    <a:pt x="1030" y="631"/>
                  </a:lnTo>
                  <a:lnTo>
                    <a:pt x="1013" y="661"/>
                  </a:lnTo>
                  <a:lnTo>
                    <a:pt x="995" y="692"/>
                  </a:lnTo>
                  <a:lnTo>
                    <a:pt x="973" y="722"/>
                  </a:lnTo>
                  <a:lnTo>
                    <a:pt x="951" y="752"/>
                  </a:lnTo>
                  <a:lnTo>
                    <a:pt x="927" y="784"/>
                  </a:lnTo>
                  <a:lnTo>
                    <a:pt x="902" y="813"/>
                  </a:lnTo>
                  <a:lnTo>
                    <a:pt x="874" y="843"/>
                  </a:lnTo>
                  <a:lnTo>
                    <a:pt x="845" y="871"/>
                  </a:lnTo>
                  <a:lnTo>
                    <a:pt x="815" y="899"/>
                  </a:lnTo>
                  <a:lnTo>
                    <a:pt x="784" y="928"/>
                  </a:lnTo>
                  <a:lnTo>
                    <a:pt x="750" y="955"/>
                  </a:lnTo>
                  <a:lnTo>
                    <a:pt x="717" y="980"/>
                  </a:lnTo>
                  <a:lnTo>
                    <a:pt x="682" y="1005"/>
                  </a:lnTo>
                  <a:lnTo>
                    <a:pt x="644" y="1029"/>
                  </a:lnTo>
                  <a:lnTo>
                    <a:pt x="607" y="1053"/>
                  </a:lnTo>
                  <a:lnTo>
                    <a:pt x="569" y="1074"/>
                  </a:lnTo>
                  <a:lnTo>
                    <a:pt x="529" y="1095"/>
                  </a:lnTo>
                  <a:lnTo>
                    <a:pt x="489" y="1113"/>
                  </a:lnTo>
                  <a:lnTo>
                    <a:pt x="448" y="1131"/>
                  </a:lnTo>
                  <a:lnTo>
                    <a:pt x="467" y="1044"/>
                  </a:lnTo>
                  <a:lnTo>
                    <a:pt x="484" y="958"/>
                  </a:lnTo>
                  <a:lnTo>
                    <a:pt x="491" y="916"/>
                  </a:lnTo>
                  <a:lnTo>
                    <a:pt x="498" y="875"/>
                  </a:lnTo>
                  <a:lnTo>
                    <a:pt x="504" y="836"/>
                  </a:lnTo>
                  <a:lnTo>
                    <a:pt x="509" y="798"/>
                  </a:lnTo>
                  <a:lnTo>
                    <a:pt x="513" y="760"/>
                  </a:lnTo>
                  <a:lnTo>
                    <a:pt x="516" y="725"/>
                  </a:lnTo>
                  <a:lnTo>
                    <a:pt x="517" y="692"/>
                  </a:lnTo>
                  <a:lnTo>
                    <a:pt x="518" y="661"/>
                  </a:lnTo>
                  <a:lnTo>
                    <a:pt x="517" y="632"/>
                  </a:lnTo>
                  <a:lnTo>
                    <a:pt x="515" y="604"/>
                  </a:lnTo>
                  <a:lnTo>
                    <a:pt x="513" y="591"/>
                  </a:lnTo>
                  <a:lnTo>
                    <a:pt x="511" y="580"/>
                  </a:lnTo>
                  <a:lnTo>
                    <a:pt x="508" y="568"/>
                  </a:lnTo>
                  <a:lnTo>
                    <a:pt x="505" y="558"/>
                  </a:lnTo>
                  <a:lnTo>
                    <a:pt x="502" y="548"/>
                  </a:lnTo>
                  <a:lnTo>
                    <a:pt x="498" y="539"/>
                  </a:lnTo>
                  <a:lnTo>
                    <a:pt x="494" y="531"/>
                  </a:lnTo>
                  <a:lnTo>
                    <a:pt x="489" y="523"/>
                  </a:lnTo>
                  <a:lnTo>
                    <a:pt x="484" y="516"/>
                  </a:lnTo>
                  <a:lnTo>
                    <a:pt x="478" y="510"/>
                  </a:lnTo>
                  <a:lnTo>
                    <a:pt x="472" y="503"/>
                  </a:lnTo>
                  <a:lnTo>
                    <a:pt x="466" y="498"/>
                  </a:lnTo>
                  <a:lnTo>
                    <a:pt x="460" y="493"/>
                  </a:lnTo>
                  <a:lnTo>
                    <a:pt x="453" y="488"/>
                  </a:lnTo>
                  <a:lnTo>
                    <a:pt x="446" y="483"/>
                  </a:lnTo>
                  <a:lnTo>
                    <a:pt x="439" y="480"/>
                  </a:lnTo>
                  <a:lnTo>
                    <a:pt x="431" y="478"/>
                  </a:lnTo>
                  <a:lnTo>
                    <a:pt x="424" y="476"/>
                  </a:lnTo>
                  <a:lnTo>
                    <a:pt x="417" y="474"/>
                  </a:lnTo>
                  <a:lnTo>
                    <a:pt x="411" y="473"/>
                  </a:lnTo>
                  <a:lnTo>
                    <a:pt x="404" y="473"/>
                  </a:lnTo>
                  <a:lnTo>
                    <a:pt x="397" y="474"/>
                  </a:lnTo>
                  <a:lnTo>
                    <a:pt x="391" y="476"/>
                  </a:lnTo>
                  <a:lnTo>
                    <a:pt x="384" y="478"/>
                  </a:lnTo>
                  <a:lnTo>
                    <a:pt x="378" y="480"/>
                  </a:lnTo>
                  <a:lnTo>
                    <a:pt x="373" y="485"/>
                  </a:lnTo>
                  <a:lnTo>
                    <a:pt x="368" y="489"/>
                  </a:lnTo>
                  <a:lnTo>
                    <a:pt x="363" y="494"/>
                  </a:lnTo>
                  <a:lnTo>
                    <a:pt x="358" y="500"/>
                  </a:lnTo>
                  <a:lnTo>
                    <a:pt x="355" y="506"/>
                  </a:lnTo>
                  <a:lnTo>
                    <a:pt x="351" y="514"/>
                  </a:lnTo>
                  <a:lnTo>
                    <a:pt x="348" y="522"/>
                  </a:lnTo>
                  <a:lnTo>
                    <a:pt x="346" y="531"/>
                  </a:lnTo>
                  <a:lnTo>
                    <a:pt x="345" y="541"/>
                  </a:lnTo>
                  <a:lnTo>
                    <a:pt x="344" y="551"/>
                  </a:lnTo>
                  <a:lnTo>
                    <a:pt x="344" y="563"/>
                  </a:lnTo>
                  <a:lnTo>
                    <a:pt x="345" y="594"/>
                  </a:lnTo>
                  <a:lnTo>
                    <a:pt x="345" y="627"/>
                  </a:lnTo>
                  <a:lnTo>
                    <a:pt x="343" y="661"/>
                  </a:lnTo>
                  <a:lnTo>
                    <a:pt x="341" y="697"/>
                  </a:lnTo>
                  <a:lnTo>
                    <a:pt x="337" y="733"/>
                  </a:lnTo>
                  <a:lnTo>
                    <a:pt x="333" y="772"/>
                  </a:lnTo>
                  <a:lnTo>
                    <a:pt x="328" y="811"/>
                  </a:lnTo>
                  <a:lnTo>
                    <a:pt x="322" y="851"/>
                  </a:lnTo>
                  <a:lnTo>
                    <a:pt x="309" y="933"/>
                  </a:lnTo>
                  <a:lnTo>
                    <a:pt x="294" y="1017"/>
                  </a:lnTo>
                  <a:lnTo>
                    <a:pt x="277" y="1103"/>
                  </a:lnTo>
                  <a:lnTo>
                    <a:pt x="259" y="1189"/>
                  </a:lnTo>
                  <a:lnTo>
                    <a:pt x="234" y="1196"/>
                  </a:lnTo>
                  <a:lnTo>
                    <a:pt x="212" y="1204"/>
                  </a:lnTo>
                  <a:lnTo>
                    <a:pt x="202" y="1208"/>
                  </a:lnTo>
                  <a:lnTo>
                    <a:pt x="193" y="1212"/>
                  </a:lnTo>
                  <a:lnTo>
                    <a:pt x="185" y="1217"/>
                  </a:lnTo>
                  <a:lnTo>
                    <a:pt x="178" y="1222"/>
                  </a:lnTo>
                  <a:lnTo>
                    <a:pt x="172" y="1227"/>
                  </a:lnTo>
                  <a:lnTo>
                    <a:pt x="166" y="1232"/>
                  </a:lnTo>
                  <a:lnTo>
                    <a:pt x="161" y="1237"/>
                  </a:lnTo>
                  <a:lnTo>
                    <a:pt x="157" y="1242"/>
                  </a:lnTo>
                  <a:lnTo>
                    <a:pt x="153" y="1248"/>
                  </a:lnTo>
                  <a:lnTo>
                    <a:pt x="151" y="1253"/>
                  </a:lnTo>
                  <a:lnTo>
                    <a:pt x="149" y="1258"/>
                  </a:lnTo>
                  <a:lnTo>
                    <a:pt x="148" y="1263"/>
                  </a:lnTo>
                  <a:lnTo>
                    <a:pt x="147" y="1268"/>
                  </a:lnTo>
                  <a:lnTo>
                    <a:pt x="147" y="1274"/>
                  </a:lnTo>
                  <a:lnTo>
                    <a:pt x="148" y="1278"/>
                  </a:lnTo>
                  <a:lnTo>
                    <a:pt x="150" y="1283"/>
                  </a:lnTo>
                  <a:lnTo>
                    <a:pt x="153" y="1288"/>
                  </a:lnTo>
                  <a:lnTo>
                    <a:pt x="156" y="1292"/>
                  </a:lnTo>
                  <a:lnTo>
                    <a:pt x="160" y="1297"/>
                  </a:lnTo>
                  <a:lnTo>
                    <a:pt x="165" y="1301"/>
                  </a:lnTo>
                  <a:lnTo>
                    <a:pt x="170" y="1305"/>
                  </a:lnTo>
                  <a:lnTo>
                    <a:pt x="177" y="1308"/>
                  </a:lnTo>
                  <a:lnTo>
                    <a:pt x="183" y="1312"/>
                  </a:lnTo>
                  <a:lnTo>
                    <a:pt x="191" y="1316"/>
                  </a:lnTo>
                  <a:lnTo>
                    <a:pt x="199" y="1318"/>
                  </a:lnTo>
                  <a:lnTo>
                    <a:pt x="208" y="1321"/>
                  </a:lnTo>
                  <a:lnTo>
                    <a:pt x="219" y="1322"/>
                  </a:lnTo>
                  <a:lnTo>
                    <a:pt x="229" y="1324"/>
                  </a:lnTo>
                  <a:lnTo>
                    <a:pt x="208" y="1413"/>
                  </a:lnTo>
                  <a:lnTo>
                    <a:pt x="189" y="1498"/>
                  </a:lnTo>
                  <a:lnTo>
                    <a:pt x="171" y="1577"/>
                  </a:lnTo>
                  <a:lnTo>
                    <a:pt x="155" y="1650"/>
                  </a:lnTo>
                  <a:lnTo>
                    <a:pt x="142" y="1714"/>
                  </a:lnTo>
                  <a:lnTo>
                    <a:pt x="132" y="1769"/>
                  </a:lnTo>
                  <a:lnTo>
                    <a:pt x="128" y="1792"/>
                  </a:lnTo>
                  <a:lnTo>
                    <a:pt x="126" y="1813"/>
                  </a:lnTo>
                  <a:lnTo>
                    <a:pt x="125" y="1830"/>
                  </a:lnTo>
                  <a:lnTo>
                    <a:pt x="125" y="1844"/>
                  </a:lnTo>
                  <a:lnTo>
                    <a:pt x="127" y="1860"/>
                  </a:lnTo>
                  <a:lnTo>
                    <a:pt x="130" y="1876"/>
                  </a:lnTo>
                  <a:lnTo>
                    <a:pt x="133" y="1889"/>
                  </a:lnTo>
                  <a:lnTo>
                    <a:pt x="137" y="1901"/>
                  </a:lnTo>
                  <a:lnTo>
                    <a:pt x="141" y="1911"/>
                  </a:lnTo>
                  <a:lnTo>
                    <a:pt x="147" y="1920"/>
                  </a:lnTo>
                  <a:lnTo>
                    <a:pt x="152" y="1928"/>
                  </a:lnTo>
                  <a:lnTo>
                    <a:pt x="159" y="1934"/>
                  </a:lnTo>
                  <a:lnTo>
                    <a:pt x="165" y="1939"/>
                  </a:lnTo>
                  <a:lnTo>
                    <a:pt x="173" y="1943"/>
                  </a:lnTo>
                  <a:lnTo>
                    <a:pt x="180" y="1946"/>
                  </a:lnTo>
                  <a:lnTo>
                    <a:pt x="188" y="1947"/>
                  </a:lnTo>
                  <a:lnTo>
                    <a:pt x="196" y="1948"/>
                  </a:lnTo>
                  <a:lnTo>
                    <a:pt x="204" y="1947"/>
                  </a:lnTo>
                  <a:lnTo>
                    <a:pt x="212" y="1946"/>
                  </a:lnTo>
                  <a:lnTo>
                    <a:pt x="221" y="1943"/>
                  </a:lnTo>
                  <a:lnTo>
                    <a:pt x="229" y="1940"/>
                  </a:lnTo>
                  <a:lnTo>
                    <a:pt x="237" y="1935"/>
                  </a:lnTo>
                  <a:lnTo>
                    <a:pt x="245" y="1930"/>
                  </a:lnTo>
                  <a:lnTo>
                    <a:pt x="253" y="1924"/>
                  </a:lnTo>
                  <a:lnTo>
                    <a:pt x="260" y="1918"/>
                  </a:lnTo>
                  <a:lnTo>
                    <a:pt x="267" y="1910"/>
                  </a:lnTo>
                  <a:lnTo>
                    <a:pt x="274" y="1902"/>
                  </a:lnTo>
                  <a:lnTo>
                    <a:pt x="280" y="1893"/>
                  </a:lnTo>
                  <a:lnTo>
                    <a:pt x="286" y="1884"/>
                  </a:lnTo>
                  <a:lnTo>
                    <a:pt x="291" y="1874"/>
                  </a:lnTo>
                  <a:lnTo>
                    <a:pt x="296" y="1863"/>
                  </a:lnTo>
                  <a:lnTo>
                    <a:pt x="300" y="1852"/>
                  </a:lnTo>
                  <a:lnTo>
                    <a:pt x="303" y="1841"/>
                  </a:lnTo>
                  <a:lnTo>
                    <a:pt x="306" y="1830"/>
                  </a:lnTo>
                  <a:lnTo>
                    <a:pt x="307" y="1818"/>
                  </a:lnTo>
                  <a:lnTo>
                    <a:pt x="308" y="1806"/>
                  </a:lnTo>
                  <a:lnTo>
                    <a:pt x="309" y="1786"/>
                  </a:lnTo>
                  <a:lnTo>
                    <a:pt x="311" y="1765"/>
                  </a:lnTo>
                  <a:lnTo>
                    <a:pt x="313" y="1741"/>
                  </a:lnTo>
                  <a:lnTo>
                    <a:pt x="317" y="1715"/>
                  </a:lnTo>
                  <a:lnTo>
                    <a:pt x="328" y="1660"/>
                  </a:lnTo>
                  <a:lnTo>
                    <a:pt x="340" y="1598"/>
                  </a:lnTo>
                  <a:lnTo>
                    <a:pt x="355" y="1530"/>
                  </a:lnTo>
                  <a:lnTo>
                    <a:pt x="371" y="1459"/>
                  </a:lnTo>
                  <a:lnTo>
                    <a:pt x="389" y="1384"/>
                  </a:lnTo>
                  <a:lnTo>
                    <a:pt x="407" y="1306"/>
                  </a:lnTo>
                  <a:lnTo>
                    <a:pt x="450" y="1295"/>
                  </a:lnTo>
                  <a:lnTo>
                    <a:pt x="494" y="1280"/>
                  </a:lnTo>
                  <a:lnTo>
                    <a:pt x="538" y="1264"/>
                  </a:lnTo>
                  <a:lnTo>
                    <a:pt x="584" y="1245"/>
                  </a:lnTo>
                  <a:lnTo>
                    <a:pt x="628" y="1224"/>
                  </a:lnTo>
                  <a:lnTo>
                    <a:pt x="675" y="1201"/>
                  </a:lnTo>
                  <a:lnTo>
                    <a:pt x="719" y="1175"/>
                  </a:lnTo>
                  <a:lnTo>
                    <a:pt x="764" y="1148"/>
                  </a:lnTo>
                  <a:lnTo>
                    <a:pt x="809" y="1119"/>
                  </a:lnTo>
                  <a:lnTo>
                    <a:pt x="852" y="1089"/>
                  </a:lnTo>
                  <a:lnTo>
                    <a:pt x="896" y="1057"/>
                  </a:lnTo>
                  <a:lnTo>
                    <a:pt x="937" y="1022"/>
                  </a:lnTo>
                  <a:lnTo>
                    <a:pt x="977" y="987"/>
                  </a:lnTo>
                  <a:lnTo>
                    <a:pt x="1016" y="950"/>
                  </a:lnTo>
                  <a:lnTo>
                    <a:pt x="1053" y="913"/>
                  </a:lnTo>
                  <a:lnTo>
                    <a:pt x="1087" y="873"/>
                  </a:lnTo>
                  <a:lnTo>
                    <a:pt x="1121" y="834"/>
                  </a:lnTo>
                  <a:lnTo>
                    <a:pt x="1151" y="793"/>
                  </a:lnTo>
                  <a:lnTo>
                    <a:pt x="1178" y="751"/>
                  </a:lnTo>
                  <a:lnTo>
                    <a:pt x="1203" y="709"/>
                  </a:lnTo>
                  <a:lnTo>
                    <a:pt x="1226" y="666"/>
                  </a:lnTo>
                  <a:lnTo>
                    <a:pt x="1245" y="622"/>
                  </a:lnTo>
                  <a:lnTo>
                    <a:pt x="1260" y="578"/>
                  </a:lnTo>
                  <a:lnTo>
                    <a:pt x="1272" y="534"/>
                  </a:lnTo>
                  <a:lnTo>
                    <a:pt x="1280" y="490"/>
                  </a:lnTo>
                  <a:lnTo>
                    <a:pt x="1283" y="445"/>
                  </a:lnTo>
                  <a:lnTo>
                    <a:pt x="1283" y="401"/>
                  </a:lnTo>
                  <a:lnTo>
                    <a:pt x="1278" y="357"/>
                  </a:lnTo>
                  <a:lnTo>
                    <a:pt x="1269" y="312"/>
                  </a:lnTo>
                  <a:lnTo>
                    <a:pt x="1255" y="269"/>
                  </a:lnTo>
                  <a:lnTo>
                    <a:pt x="1236" y="226"/>
                  </a:lnTo>
                  <a:lnTo>
                    <a:pt x="1211" y="182"/>
                  </a:lnTo>
                  <a:close/>
                </a:path>
              </a:pathLst>
            </a:custGeom>
            <a:grpFill/>
            <a:ln w="9525">
              <a:noFill/>
              <a:round/>
              <a:headEnd/>
              <a:tailEnd/>
            </a:ln>
          </p:spPr>
          <p:txBody>
            <a:bodyPr/>
            <a:lstStyle/>
            <a:p>
              <a:pPr defTabSz="913305" fontAlgn="base">
                <a:spcBef>
                  <a:spcPct val="0"/>
                </a:spcBef>
                <a:spcAft>
                  <a:spcPct val="0"/>
                </a:spcAft>
                <a:defRPr/>
              </a:pPr>
              <a:endParaRPr lang="en-US" dirty="0">
                <a:solidFill>
                  <a:srgbClr val="000000"/>
                </a:solidFill>
                <a:effectLst>
                  <a:outerShdw blurRad="50800" dist="38100" dir="2700000" algn="tl" rotWithShape="0">
                    <a:prstClr val="black">
                      <a:alpha val="40000"/>
                    </a:prstClr>
                  </a:outerShdw>
                </a:effectLst>
                <a:cs typeface="Arial" charset="0"/>
              </a:endParaRPr>
            </a:p>
          </p:txBody>
        </p:sp>
        <p:sp>
          <p:nvSpPr>
            <p:cNvPr id="22" name="Freeform 19"/>
            <p:cNvSpPr>
              <a:spLocks noEditPoints="1"/>
            </p:cNvSpPr>
            <p:nvPr/>
          </p:nvSpPr>
          <p:spPr bwMode="black">
            <a:xfrm>
              <a:off x="2792216" y="3831368"/>
              <a:ext cx="304925" cy="261338"/>
            </a:xfrm>
            <a:custGeom>
              <a:avLst/>
              <a:gdLst/>
              <a:ahLst/>
              <a:cxnLst>
                <a:cxn ang="0">
                  <a:pos x="2264" y="527"/>
                </a:cxn>
                <a:cxn ang="0">
                  <a:pos x="2090" y="809"/>
                </a:cxn>
                <a:cxn ang="0">
                  <a:pos x="1939" y="1018"/>
                </a:cxn>
                <a:cxn ang="0">
                  <a:pos x="1976" y="730"/>
                </a:cxn>
                <a:cxn ang="0">
                  <a:pos x="1773" y="713"/>
                </a:cxn>
                <a:cxn ang="0">
                  <a:pos x="1435" y="721"/>
                </a:cxn>
                <a:cxn ang="0">
                  <a:pos x="1299" y="593"/>
                </a:cxn>
                <a:cxn ang="0">
                  <a:pos x="1285" y="506"/>
                </a:cxn>
                <a:cxn ang="0">
                  <a:pos x="1187" y="510"/>
                </a:cxn>
                <a:cxn ang="0">
                  <a:pos x="1051" y="597"/>
                </a:cxn>
                <a:cxn ang="0">
                  <a:pos x="952" y="613"/>
                </a:cxn>
                <a:cxn ang="0">
                  <a:pos x="957" y="698"/>
                </a:cxn>
                <a:cxn ang="0">
                  <a:pos x="893" y="839"/>
                </a:cxn>
                <a:cxn ang="0">
                  <a:pos x="679" y="943"/>
                </a:cxn>
                <a:cxn ang="0">
                  <a:pos x="507" y="700"/>
                </a:cxn>
                <a:cxn ang="0">
                  <a:pos x="682" y="314"/>
                </a:cxn>
                <a:cxn ang="0">
                  <a:pos x="813" y="206"/>
                </a:cxn>
                <a:cxn ang="0">
                  <a:pos x="881" y="244"/>
                </a:cxn>
                <a:cxn ang="0">
                  <a:pos x="899" y="443"/>
                </a:cxn>
                <a:cxn ang="0">
                  <a:pos x="942" y="517"/>
                </a:cxn>
                <a:cxn ang="0">
                  <a:pos x="1013" y="466"/>
                </a:cxn>
                <a:cxn ang="0">
                  <a:pos x="1040" y="176"/>
                </a:cxn>
                <a:cxn ang="0">
                  <a:pos x="966" y="29"/>
                </a:cxn>
                <a:cxn ang="0">
                  <a:pos x="740" y="31"/>
                </a:cxn>
                <a:cxn ang="0">
                  <a:pos x="471" y="319"/>
                </a:cxn>
                <a:cxn ang="0">
                  <a:pos x="298" y="828"/>
                </a:cxn>
                <a:cxn ang="0">
                  <a:pos x="192" y="930"/>
                </a:cxn>
                <a:cxn ang="0">
                  <a:pos x="98" y="893"/>
                </a:cxn>
                <a:cxn ang="0">
                  <a:pos x="12" y="932"/>
                </a:cxn>
                <a:cxn ang="0">
                  <a:pos x="13" y="1014"/>
                </a:cxn>
                <a:cxn ang="0">
                  <a:pos x="216" y="1097"/>
                </a:cxn>
                <a:cxn ang="0">
                  <a:pos x="176" y="1761"/>
                </a:cxn>
                <a:cxn ang="0">
                  <a:pos x="180" y="2114"/>
                </a:cxn>
                <a:cxn ang="0">
                  <a:pos x="254" y="2130"/>
                </a:cxn>
                <a:cxn ang="0">
                  <a:pos x="313" y="2021"/>
                </a:cxn>
                <a:cxn ang="0">
                  <a:pos x="375" y="1344"/>
                </a:cxn>
                <a:cxn ang="0">
                  <a:pos x="621" y="1078"/>
                </a:cxn>
                <a:cxn ang="0">
                  <a:pos x="839" y="1053"/>
                </a:cxn>
                <a:cxn ang="0">
                  <a:pos x="790" y="1338"/>
                </a:cxn>
                <a:cxn ang="0">
                  <a:pos x="914" y="1528"/>
                </a:cxn>
                <a:cxn ang="0">
                  <a:pos x="1238" y="1491"/>
                </a:cxn>
                <a:cxn ang="0">
                  <a:pos x="1440" y="1205"/>
                </a:cxn>
                <a:cxn ang="0">
                  <a:pos x="1416" y="867"/>
                </a:cxn>
                <a:cxn ang="0">
                  <a:pos x="1661" y="867"/>
                </a:cxn>
                <a:cxn ang="0">
                  <a:pos x="1818" y="828"/>
                </a:cxn>
                <a:cxn ang="0">
                  <a:pos x="1743" y="1193"/>
                </a:cxn>
                <a:cxn ang="0">
                  <a:pos x="1750" y="1466"/>
                </a:cxn>
                <a:cxn ang="0">
                  <a:pos x="1826" y="1547"/>
                </a:cxn>
                <a:cxn ang="0">
                  <a:pos x="1923" y="1505"/>
                </a:cxn>
                <a:cxn ang="0">
                  <a:pos x="2135" y="1010"/>
                </a:cxn>
                <a:cxn ang="0">
                  <a:pos x="2328" y="681"/>
                </a:cxn>
                <a:cxn ang="0">
                  <a:pos x="2464" y="716"/>
                </a:cxn>
                <a:cxn ang="0">
                  <a:pos x="2488" y="619"/>
                </a:cxn>
                <a:cxn ang="0">
                  <a:pos x="2400" y="497"/>
                </a:cxn>
                <a:cxn ang="0">
                  <a:pos x="954" y="1297"/>
                </a:cxn>
                <a:cxn ang="0">
                  <a:pos x="1020" y="1005"/>
                </a:cxn>
                <a:cxn ang="0">
                  <a:pos x="1209" y="821"/>
                </a:cxn>
                <a:cxn ang="0">
                  <a:pos x="1319" y="1108"/>
                </a:cxn>
                <a:cxn ang="0">
                  <a:pos x="1180" y="1363"/>
                </a:cxn>
              </a:cxnLst>
              <a:rect l="0" t="0" r="r" b="b"/>
              <a:pathLst>
                <a:path w="2495" h="2137">
                  <a:moveTo>
                    <a:pt x="2389" y="493"/>
                  </a:moveTo>
                  <a:lnTo>
                    <a:pt x="2377" y="490"/>
                  </a:lnTo>
                  <a:lnTo>
                    <a:pt x="2365" y="487"/>
                  </a:lnTo>
                  <a:lnTo>
                    <a:pt x="2354" y="486"/>
                  </a:lnTo>
                  <a:lnTo>
                    <a:pt x="2343" y="487"/>
                  </a:lnTo>
                  <a:lnTo>
                    <a:pt x="2332" y="488"/>
                  </a:lnTo>
                  <a:lnTo>
                    <a:pt x="2321" y="491"/>
                  </a:lnTo>
                  <a:lnTo>
                    <a:pt x="2310" y="495"/>
                  </a:lnTo>
                  <a:lnTo>
                    <a:pt x="2299" y="501"/>
                  </a:lnTo>
                  <a:lnTo>
                    <a:pt x="2288" y="508"/>
                  </a:lnTo>
                  <a:lnTo>
                    <a:pt x="2276" y="517"/>
                  </a:lnTo>
                  <a:lnTo>
                    <a:pt x="2264" y="527"/>
                  </a:lnTo>
                  <a:lnTo>
                    <a:pt x="2251" y="539"/>
                  </a:lnTo>
                  <a:lnTo>
                    <a:pt x="2239" y="554"/>
                  </a:lnTo>
                  <a:lnTo>
                    <a:pt x="2226" y="570"/>
                  </a:lnTo>
                  <a:lnTo>
                    <a:pt x="2213" y="588"/>
                  </a:lnTo>
                  <a:lnTo>
                    <a:pt x="2200" y="607"/>
                  </a:lnTo>
                  <a:lnTo>
                    <a:pt x="2186" y="629"/>
                  </a:lnTo>
                  <a:lnTo>
                    <a:pt x="2172" y="653"/>
                  </a:lnTo>
                  <a:lnTo>
                    <a:pt x="2157" y="680"/>
                  </a:lnTo>
                  <a:lnTo>
                    <a:pt x="2140" y="709"/>
                  </a:lnTo>
                  <a:lnTo>
                    <a:pt x="2124" y="740"/>
                  </a:lnTo>
                  <a:lnTo>
                    <a:pt x="2108" y="774"/>
                  </a:lnTo>
                  <a:lnTo>
                    <a:pt x="2090" y="809"/>
                  </a:lnTo>
                  <a:lnTo>
                    <a:pt x="2072" y="849"/>
                  </a:lnTo>
                  <a:lnTo>
                    <a:pt x="2033" y="934"/>
                  </a:lnTo>
                  <a:lnTo>
                    <a:pt x="1992" y="1030"/>
                  </a:lnTo>
                  <a:lnTo>
                    <a:pt x="1947" y="1139"/>
                  </a:lnTo>
                  <a:lnTo>
                    <a:pt x="1897" y="1260"/>
                  </a:lnTo>
                  <a:lnTo>
                    <a:pt x="1898" y="1240"/>
                  </a:lnTo>
                  <a:lnTo>
                    <a:pt x="1899" y="1219"/>
                  </a:lnTo>
                  <a:lnTo>
                    <a:pt x="1900" y="1200"/>
                  </a:lnTo>
                  <a:lnTo>
                    <a:pt x="1903" y="1179"/>
                  </a:lnTo>
                  <a:lnTo>
                    <a:pt x="1910" y="1139"/>
                  </a:lnTo>
                  <a:lnTo>
                    <a:pt x="1918" y="1097"/>
                  </a:lnTo>
                  <a:lnTo>
                    <a:pt x="1939" y="1018"/>
                  </a:lnTo>
                  <a:lnTo>
                    <a:pt x="1961" y="940"/>
                  </a:lnTo>
                  <a:lnTo>
                    <a:pt x="1970" y="904"/>
                  </a:lnTo>
                  <a:lnTo>
                    <a:pt x="1979" y="870"/>
                  </a:lnTo>
                  <a:lnTo>
                    <a:pt x="1985" y="838"/>
                  </a:lnTo>
                  <a:lnTo>
                    <a:pt x="1989" y="808"/>
                  </a:lnTo>
                  <a:lnTo>
                    <a:pt x="1990" y="794"/>
                  </a:lnTo>
                  <a:lnTo>
                    <a:pt x="1990" y="781"/>
                  </a:lnTo>
                  <a:lnTo>
                    <a:pt x="1989" y="769"/>
                  </a:lnTo>
                  <a:lnTo>
                    <a:pt x="1987" y="758"/>
                  </a:lnTo>
                  <a:lnTo>
                    <a:pt x="1984" y="748"/>
                  </a:lnTo>
                  <a:lnTo>
                    <a:pt x="1981" y="738"/>
                  </a:lnTo>
                  <a:lnTo>
                    <a:pt x="1976" y="730"/>
                  </a:lnTo>
                  <a:lnTo>
                    <a:pt x="1969" y="722"/>
                  </a:lnTo>
                  <a:lnTo>
                    <a:pt x="1960" y="713"/>
                  </a:lnTo>
                  <a:lnTo>
                    <a:pt x="1949" y="706"/>
                  </a:lnTo>
                  <a:lnTo>
                    <a:pt x="1939" y="701"/>
                  </a:lnTo>
                  <a:lnTo>
                    <a:pt x="1926" y="697"/>
                  </a:lnTo>
                  <a:lnTo>
                    <a:pt x="1914" y="695"/>
                  </a:lnTo>
                  <a:lnTo>
                    <a:pt x="1901" y="694"/>
                  </a:lnTo>
                  <a:lnTo>
                    <a:pt x="1888" y="694"/>
                  </a:lnTo>
                  <a:lnTo>
                    <a:pt x="1874" y="694"/>
                  </a:lnTo>
                  <a:lnTo>
                    <a:pt x="1844" y="699"/>
                  </a:lnTo>
                  <a:lnTo>
                    <a:pt x="1809" y="705"/>
                  </a:lnTo>
                  <a:lnTo>
                    <a:pt x="1773" y="713"/>
                  </a:lnTo>
                  <a:lnTo>
                    <a:pt x="1732" y="721"/>
                  </a:lnTo>
                  <a:lnTo>
                    <a:pt x="1711" y="725"/>
                  </a:lnTo>
                  <a:lnTo>
                    <a:pt x="1687" y="728"/>
                  </a:lnTo>
                  <a:lnTo>
                    <a:pt x="1664" y="731"/>
                  </a:lnTo>
                  <a:lnTo>
                    <a:pt x="1639" y="733"/>
                  </a:lnTo>
                  <a:lnTo>
                    <a:pt x="1614" y="735"/>
                  </a:lnTo>
                  <a:lnTo>
                    <a:pt x="1586" y="736"/>
                  </a:lnTo>
                  <a:lnTo>
                    <a:pt x="1558" y="735"/>
                  </a:lnTo>
                  <a:lnTo>
                    <a:pt x="1529" y="734"/>
                  </a:lnTo>
                  <a:lnTo>
                    <a:pt x="1499" y="731"/>
                  </a:lnTo>
                  <a:lnTo>
                    <a:pt x="1467" y="727"/>
                  </a:lnTo>
                  <a:lnTo>
                    <a:pt x="1435" y="721"/>
                  </a:lnTo>
                  <a:lnTo>
                    <a:pt x="1401" y="714"/>
                  </a:lnTo>
                  <a:lnTo>
                    <a:pt x="1365" y="705"/>
                  </a:lnTo>
                  <a:lnTo>
                    <a:pt x="1329" y="694"/>
                  </a:lnTo>
                  <a:lnTo>
                    <a:pt x="1291" y="679"/>
                  </a:lnTo>
                  <a:lnTo>
                    <a:pt x="1251" y="664"/>
                  </a:lnTo>
                  <a:lnTo>
                    <a:pt x="1254" y="660"/>
                  </a:lnTo>
                  <a:lnTo>
                    <a:pt x="1262" y="650"/>
                  </a:lnTo>
                  <a:lnTo>
                    <a:pt x="1272" y="638"/>
                  </a:lnTo>
                  <a:lnTo>
                    <a:pt x="1281" y="626"/>
                  </a:lnTo>
                  <a:lnTo>
                    <a:pt x="1288" y="614"/>
                  </a:lnTo>
                  <a:lnTo>
                    <a:pt x="1294" y="604"/>
                  </a:lnTo>
                  <a:lnTo>
                    <a:pt x="1299" y="593"/>
                  </a:lnTo>
                  <a:lnTo>
                    <a:pt x="1303" y="583"/>
                  </a:lnTo>
                  <a:lnTo>
                    <a:pt x="1306" y="574"/>
                  </a:lnTo>
                  <a:lnTo>
                    <a:pt x="1308" y="565"/>
                  </a:lnTo>
                  <a:lnTo>
                    <a:pt x="1309" y="556"/>
                  </a:lnTo>
                  <a:lnTo>
                    <a:pt x="1309" y="548"/>
                  </a:lnTo>
                  <a:lnTo>
                    <a:pt x="1308" y="539"/>
                  </a:lnTo>
                  <a:lnTo>
                    <a:pt x="1306" y="532"/>
                  </a:lnTo>
                  <a:lnTo>
                    <a:pt x="1303" y="526"/>
                  </a:lnTo>
                  <a:lnTo>
                    <a:pt x="1300" y="520"/>
                  </a:lnTo>
                  <a:lnTo>
                    <a:pt x="1296" y="515"/>
                  </a:lnTo>
                  <a:lnTo>
                    <a:pt x="1291" y="510"/>
                  </a:lnTo>
                  <a:lnTo>
                    <a:pt x="1285" y="506"/>
                  </a:lnTo>
                  <a:lnTo>
                    <a:pt x="1279" y="502"/>
                  </a:lnTo>
                  <a:lnTo>
                    <a:pt x="1273" y="499"/>
                  </a:lnTo>
                  <a:lnTo>
                    <a:pt x="1265" y="497"/>
                  </a:lnTo>
                  <a:lnTo>
                    <a:pt x="1257" y="496"/>
                  </a:lnTo>
                  <a:lnTo>
                    <a:pt x="1249" y="495"/>
                  </a:lnTo>
                  <a:lnTo>
                    <a:pt x="1241" y="495"/>
                  </a:lnTo>
                  <a:lnTo>
                    <a:pt x="1233" y="495"/>
                  </a:lnTo>
                  <a:lnTo>
                    <a:pt x="1224" y="497"/>
                  </a:lnTo>
                  <a:lnTo>
                    <a:pt x="1215" y="499"/>
                  </a:lnTo>
                  <a:lnTo>
                    <a:pt x="1206" y="502"/>
                  </a:lnTo>
                  <a:lnTo>
                    <a:pt x="1197" y="505"/>
                  </a:lnTo>
                  <a:lnTo>
                    <a:pt x="1187" y="510"/>
                  </a:lnTo>
                  <a:lnTo>
                    <a:pt x="1178" y="515"/>
                  </a:lnTo>
                  <a:lnTo>
                    <a:pt x="1169" y="521"/>
                  </a:lnTo>
                  <a:lnTo>
                    <a:pt x="1159" y="528"/>
                  </a:lnTo>
                  <a:lnTo>
                    <a:pt x="1149" y="536"/>
                  </a:lnTo>
                  <a:lnTo>
                    <a:pt x="1140" y="546"/>
                  </a:lnTo>
                  <a:lnTo>
                    <a:pt x="1119" y="569"/>
                  </a:lnTo>
                  <a:lnTo>
                    <a:pt x="1104" y="587"/>
                  </a:lnTo>
                  <a:lnTo>
                    <a:pt x="1093" y="601"/>
                  </a:lnTo>
                  <a:lnTo>
                    <a:pt x="1083" y="613"/>
                  </a:lnTo>
                  <a:lnTo>
                    <a:pt x="1072" y="607"/>
                  </a:lnTo>
                  <a:lnTo>
                    <a:pt x="1061" y="601"/>
                  </a:lnTo>
                  <a:lnTo>
                    <a:pt x="1051" y="597"/>
                  </a:lnTo>
                  <a:lnTo>
                    <a:pt x="1039" y="594"/>
                  </a:lnTo>
                  <a:lnTo>
                    <a:pt x="1029" y="592"/>
                  </a:lnTo>
                  <a:lnTo>
                    <a:pt x="1019" y="590"/>
                  </a:lnTo>
                  <a:lnTo>
                    <a:pt x="1010" y="590"/>
                  </a:lnTo>
                  <a:lnTo>
                    <a:pt x="1001" y="591"/>
                  </a:lnTo>
                  <a:lnTo>
                    <a:pt x="992" y="592"/>
                  </a:lnTo>
                  <a:lnTo>
                    <a:pt x="984" y="594"/>
                  </a:lnTo>
                  <a:lnTo>
                    <a:pt x="976" y="596"/>
                  </a:lnTo>
                  <a:lnTo>
                    <a:pt x="969" y="600"/>
                  </a:lnTo>
                  <a:lnTo>
                    <a:pt x="963" y="604"/>
                  </a:lnTo>
                  <a:lnTo>
                    <a:pt x="957" y="608"/>
                  </a:lnTo>
                  <a:lnTo>
                    <a:pt x="952" y="613"/>
                  </a:lnTo>
                  <a:lnTo>
                    <a:pt x="947" y="619"/>
                  </a:lnTo>
                  <a:lnTo>
                    <a:pt x="944" y="624"/>
                  </a:lnTo>
                  <a:lnTo>
                    <a:pt x="941" y="631"/>
                  </a:lnTo>
                  <a:lnTo>
                    <a:pt x="939" y="637"/>
                  </a:lnTo>
                  <a:lnTo>
                    <a:pt x="938" y="644"/>
                  </a:lnTo>
                  <a:lnTo>
                    <a:pt x="937" y="651"/>
                  </a:lnTo>
                  <a:lnTo>
                    <a:pt x="938" y="659"/>
                  </a:lnTo>
                  <a:lnTo>
                    <a:pt x="940" y="666"/>
                  </a:lnTo>
                  <a:lnTo>
                    <a:pt x="942" y="674"/>
                  </a:lnTo>
                  <a:lnTo>
                    <a:pt x="946" y="681"/>
                  </a:lnTo>
                  <a:lnTo>
                    <a:pt x="951" y="690"/>
                  </a:lnTo>
                  <a:lnTo>
                    <a:pt x="957" y="698"/>
                  </a:lnTo>
                  <a:lnTo>
                    <a:pt x="964" y="705"/>
                  </a:lnTo>
                  <a:lnTo>
                    <a:pt x="972" y="713"/>
                  </a:lnTo>
                  <a:lnTo>
                    <a:pt x="982" y="720"/>
                  </a:lnTo>
                  <a:lnTo>
                    <a:pt x="993" y="727"/>
                  </a:lnTo>
                  <a:lnTo>
                    <a:pt x="1005" y="734"/>
                  </a:lnTo>
                  <a:lnTo>
                    <a:pt x="990" y="751"/>
                  </a:lnTo>
                  <a:lnTo>
                    <a:pt x="975" y="767"/>
                  </a:lnTo>
                  <a:lnTo>
                    <a:pt x="959" y="783"/>
                  </a:lnTo>
                  <a:lnTo>
                    <a:pt x="943" y="798"/>
                  </a:lnTo>
                  <a:lnTo>
                    <a:pt x="926" y="812"/>
                  </a:lnTo>
                  <a:lnTo>
                    <a:pt x="909" y="826"/>
                  </a:lnTo>
                  <a:lnTo>
                    <a:pt x="893" y="839"/>
                  </a:lnTo>
                  <a:lnTo>
                    <a:pt x="876" y="851"/>
                  </a:lnTo>
                  <a:lnTo>
                    <a:pt x="859" y="862"/>
                  </a:lnTo>
                  <a:lnTo>
                    <a:pt x="842" y="873"/>
                  </a:lnTo>
                  <a:lnTo>
                    <a:pt x="823" y="883"/>
                  </a:lnTo>
                  <a:lnTo>
                    <a:pt x="806" y="892"/>
                  </a:lnTo>
                  <a:lnTo>
                    <a:pt x="788" y="901"/>
                  </a:lnTo>
                  <a:lnTo>
                    <a:pt x="771" y="909"/>
                  </a:lnTo>
                  <a:lnTo>
                    <a:pt x="753" y="917"/>
                  </a:lnTo>
                  <a:lnTo>
                    <a:pt x="735" y="924"/>
                  </a:lnTo>
                  <a:lnTo>
                    <a:pt x="717" y="931"/>
                  </a:lnTo>
                  <a:lnTo>
                    <a:pt x="697" y="937"/>
                  </a:lnTo>
                  <a:lnTo>
                    <a:pt x="679" y="943"/>
                  </a:lnTo>
                  <a:lnTo>
                    <a:pt x="661" y="948"/>
                  </a:lnTo>
                  <a:lnTo>
                    <a:pt x="624" y="957"/>
                  </a:lnTo>
                  <a:lnTo>
                    <a:pt x="586" y="966"/>
                  </a:lnTo>
                  <a:lnTo>
                    <a:pt x="549" y="971"/>
                  </a:lnTo>
                  <a:lnTo>
                    <a:pt x="511" y="976"/>
                  </a:lnTo>
                  <a:lnTo>
                    <a:pt x="473" y="979"/>
                  </a:lnTo>
                  <a:lnTo>
                    <a:pt x="436" y="981"/>
                  </a:lnTo>
                  <a:lnTo>
                    <a:pt x="450" y="918"/>
                  </a:lnTo>
                  <a:lnTo>
                    <a:pt x="463" y="858"/>
                  </a:lnTo>
                  <a:lnTo>
                    <a:pt x="477" y="802"/>
                  </a:lnTo>
                  <a:lnTo>
                    <a:pt x="492" y="749"/>
                  </a:lnTo>
                  <a:lnTo>
                    <a:pt x="507" y="700"/>
                  </a:lnTo>
                  <a:lnTo>
                    <a:pt x="521" y="652"/>
                  </a:lnTo>
                  <a:lnTo>
                    <a:pt x="536" y="609"/>
                  </a:lnTo>
                  <a:lnTo>
                    <a:pt x="551" y="568"/>
                  </a:lnTo>
                  <a:lnTo>
                    <a:pt x="566" y="530"/>
                  </a:lnTo>
                  <a:lnTo>
                    <a:pt x="580" y="495"/>
                  </a:lnTo>
                  <a:lnTo>
                    <a:pt x="595" y="462"/>
                  </a:lnTo>
                  <a:lnTo>
                    <a:pt x="611" y="432"/>
                  </a:lnTo>
                  <a:lnTo>
                    <a:pt x="625" y="403"/>
                  </a:lnTo>
                  <a:lnTo>
                    <a:pt x="640" y="378"/>
                  </a:lnTo>
                  <a:lnTo>
                    <a:pt x="654" y="355"/>
                  </a:lnTo>
                  <a:lnTo>
                    <a:pt x="668" y="333"/>
                  </a:lnTo>
                  <a:lnTo>
                    <a:pt x="682" y="314"/>
                  </a:lnTo>
                  <a:lnTo>
                    <a:pt x="695" y="297"/>
                  </a:lnTo>
                  <a:lnTo>
                    <a:pt x="708" y="282"/>
                  </a:lnTo>
                  <a:lnTo>
                    <a:pt x="722" y="267"/>
                  </a:lnTo>
                  <a:lnTo>
                    <a:pt x="734" y="255"/>
                  </a:lnTo>
                  <a:lnTo>
                    <a:pt x="746" y="244"/>
                  </a:lnTo>
                  <a:lnTo>
                    <a:pt x="757" y="235"/>
                  </a:lnTo>
                  <a:lnTo>
                    <a:pt x="768" y="228"/>
                  </a:lnTo>
                  <a:lnTo>
                    <a:pt x="779" y="221"/>
                  </a:lnTo>
                  <a:lnTo>
                    <a:pt x="788" y="216"/>
                  </a:lnTo>
                  <a:lnTo>
                    <a:pt x="797" y="212"/>
                  </a:lnTo>
                  <a:lnTo>
                    <a:pt x="806" y="209"/>
                  </a:lnTo>
                  <a:lnTo>
                    <a:pt x="813" y="206"/>
                  </a:lnTo>
                  <a:lnTo>
                    <a:pt x="820" y="205"/>
                  </a:lnTo>
                  <a:lnTo>
                    <a:pt x="828" y="204"/>
                  </a:lnTo>
                  <a:lnTo>
                    <a:pt x="833" y="203"/>
                  </a:lnTo>
                  <a:lnTo>
                    <a:pt x="839" y="204"/>
                  </a:lnTo>
                  <a:lnTo>
                    <a:pt x="846" y="205"/>
                  </a:lnTo>
                  <a:lnTo>
                    <a:pt x="851" y="208"/>
                  </a:lnTo>
                  <a:lnTo>
                    <a:pt x="857" y="211"/>
                  </a:lnTo>
                  <a:lnTo>
                    <a:pt x="862" y="215"/>
                  </a:lnTo>
                  <a:lnTo>
                    <a:pt x="866" y="219"/>
                  </a:lnTo>
                  <a:lnTo>
                    <a:pt x="870" y="224"/>
                  </a:lnTo>
                  <a:lnTo>
                    <a:pt x="874" y="230"/>
                  </a:lnTo>
                  <a:lnTo>
                    <a:pt x="881" y="244"/>
                  </a:lnTo>
                  <a:lnTo>
                    <a:pt x="887" y="259"/>
                  </a:lnTo>
                  <a:lnTo>
                    <a:pt x="891" y="276"/>
                  </a:lnTo>
                  <a:lnTo>
                    <a:pt x="895" y="293"/>
                  </a:lnTo>
                  <a:lnTo>
                    <a:pt x="898" y="311"/>
                  </a:lnTo>
                  <a:lnTo>
                    <a:pt x="899" y="329"/>
                  </a:lnTo>
                  <a:lnTo>
                    <a:pt x="901" y="347"/>
                  </a:lnTo>
                  <a:lnTo>
                    <a:pt x="901" y="364"/>
                  </a:lnTo>
                  <a:lnTo>
                    <a:pt x="901" y="394"/>
                  </a:lnTo>
                  <a:lnTo>
                    <a:pt x="899" y="418"/>
                  </a:lnTo>
                  <a:lnTo>
                    <a:pt x="899" y="426"/>
                  </a:lnTo>
                  <a:lnTo>
                    <a:pt x="899" y="435"/>
                  </a:lnTo>
                  <a:lnTo>
                    <a:pt x="899" y="443"/>
                  </a:lnTo>
                  <a:lnTo>
                    <a:pt x="900" y="452"/>
                  </a:lnTo>
                  <a:lnTo>
                    <a:pt x="902" y="460"/>
                  </a:lnTo>
                  <a:lnTo>
                    <a:pt x="904" y="468"/>
                  </a:lnTo>
                  <a:lnTo>
                    <a:pt x="907" y="475"/>
                  </a:lnTo>
                  <a:lnTo>
                    <a:pt x="910" y="483"/>
                  </a:lnTo>
                  <a:lnTo>
                    <a:pt x="914" y="489"/>
                  </a:lnTo>
                  <a:lnTo>
                    <a:pt x="917" y="496"/>
                  </a:lnTo>
                  <a:lnTo>
                    <a:pt x="922" y="501"/>
                  </a:lnTo>
                  <a:lnTo>
                    <a:pt x="926" y="507"/>
                  </a:lnTo>
                  <a:lnTo>
                    <a:pt x="931" y="511"/>
                  </a:lnTo>
                  <a:lnTo>
                    <a:pt x="937" y="515"/>
                  </a:lnTo>
                  <a:lnTo>
                    <a:pt x="942" y="517"/>
                  </a:lnTo>
                  <a:lnTo>
                    <a:pt x="948" y="519"/>
                  </a:lnTo>
                  <a:lnTo>
                    <a:pt x="954" y="520"/>
                  </a:lnTo>
                  <a:lnTo>
                    <a:pt x="960" y="521"/>
                  </a:lnTo>
                  <a:lnTo>
                    <a:pt x="965" y="520"/>
                  </a:lnTo>
                  <a:lnTo>
                    <a:pt x="972" y="517"/>
                  </a:lnTo>
                  <a:lnTo>
                    <a:pt x="978" y="514"/>
                  </a:lnTo>
                  <a:lnTo>
                    <a:pt x="984" y="510"/>
                  </a:lnTo>
                  <a:lnTo>
                    <a:pt x="990" y="504"/>
                  </a:lnTo>
                  <a:lnTo>
                    <a:pt x="996" y="496"/>
                  </a:lnTo>
                  <a:lnTo>
                    <a:pt x="1002" y="488"/>
                  </a:lnTo>
                  <a:lnTo>
                    <a:pt x="1008" y="478"/>
                  </a:lnTo>
                  <a:lnTo>
                    <a:pt x="1013" y="466"/>
                  </a:lnTo>
                  <a:lnTo>
                    <a:pt x="1019" y="453"/>
                  </a:lnTo>
                  <a:lnTo>
                    <a:pt x="1024" y="438"/>
                  </a:lnTo>
                  <a:lnTo>
                    <a:pt x="1030" y="421"/>
                  </a:lnTo>
                  <a:lnTo>
                    <a:pt x="1034" y="401"/>
                  </a:lnTo>
                  <a:lnTo>
                    <a:pt x="1039" y="381"/>
                  </a:lnTo>
                  <a:lnTo>
                    <a:pt x="1044" y="351"/>
                  </a:lnTo>
                  <a:lnTo>
                    <a:pt x="1049" y="320"/>
                  </a:lnTo>
                  <a:lnTo>
                    <a:pt x="1050" y="288"/>
                  </a:lnTo>
                  <a:lnTo>
                    <a:pt x="1050" y="255"/>
                  </a:lnTo>
                  <a:lnTo>
                    <a:pt x="1048" y="223"/>
                  </a:lnTo>
                  <a:lnTo>
                    <a:pt x="1043" y="191"/>
                  </a:lnTo>
                  <a:lnTo>
                    <a:pt x="1040" y="176"/>
                  </a:lnTo>
                  <a:lnTo>
                    <a:pt x="1037" y="161"/>
                  </a:lnTo>
                  <a:lnTo>
                    <a:pt x="1033" y="146"/>
                  </a:lnTo>
                  <a:lnTo>
                    <a:pt x="1029" y="132"/>
                  </a:lnTo>
                  <a:lnTo>
                    <a:pt x="1024" y="117"/>
                  </a:lnTo>
                  <a:lnTo>
                    <a:pt x="1019" y="104"/>
                  </a:lnTo>
                  <a:lnTo>
                    <a:pt x="1013" y="91"/>
                  </a:lnTo>
                  <a:lnTo>
                    <a:pt x="1007" y="79"/>
                  </a:lnTo>
                  <a:lnTo>
                    <a:pt x="1000" y="67"/>
                  </a:lnTo>
                  <a:lnTo>
                    <a:pt x="992" y="56"/>
                  </a:lnTo>
                  <a:lnTo>
                    <a:pt x="984" y="46"/>
                  </a:lnTo>
                  <a:lnTo>
                    <a:pt x="975" y="37"/>
                  </a:lnTo>
                  <a:lnTo>
                    <a:pt x="966" y="29"/>
                  </a:lnTo>
                  <a:lnTo>
                    <a:pt x="956" y="22"/>
                  </a:lnTo>
                  <a:lnTo>
                    <a:pt x="946" y="15"/>
                  </a:lnTo>
                  <a:lnTo>
                    <a:pt x="934" y="10"/>
                  </a:lnTo>
                  <a:lnTo>
                    <a:pt x="922" y="6"/>
                  </a:lnTo>
                  <a:lnTo>
                    <a:pt x="910" y="3"/>
                  </a:lnTo>
                  <a:lnTo>
                    <a:pt x="897" y="1"/>
                  </a:lnTo>
                  <a:lnTo>
                    <a:pt x="884" y="0"/>
                  </a:lnTo>
                  <a:lnTo>
                    <a:pt x="854" y="1"/>
                  </a:lnTo>
                  <a:lnTo>
                    <a:pt x="823" y="5"/>
                  </a:lnTo>
                  <a:lnTo>
                    <a:pt x="795" y="11"/>
                  </a:lnTo>
                  <a:lnTo>
                    <a:pt x="767" y="20"/>
                  </a:lnTo>
                  <a:lnTo>
                    <a:pt x="740" y="31"/>
                  </a:lnTo>
                  <a:lnTo>
                    <a:pt x="713" y="44"/>
                  </a:lnTo>
                  <a:lnTo>
                    <a:pt x="688" y="59"/>
                  </a:lnTo>
                  <a:lnTo>
                    <a:pt x="663" y="76"/>
                  </a:lnTo>
                  <a:lnTo>
                    <a:pt x="639" y="95"/>
                  </a:lnTo>
                  <a:lnTo>
                    <a:pt x="616" y="117"/>
                  </a:lnTo>
                  <a:lnTo>
                    <a:pt x="592" y="141"/>
                  </a:lnTo>
                  <a:lnTo>
                    <a:pt x="571" y="166"/>
                  </a:lnTo>
                  <a:lnTo>
                    <a:pt x="550" y="193"/>
                  </a:lnTo>
                  <a:lnTo>
                    <a:pt x="529" y="222"/>
                  </a:lnTo>
                  <a:lnTo>
                    <a:pt x="510" y="253"/>
                  </a:lnTo>
                  <a:lnTo>
                    <a:pt x="490" y="286"/>
                  </a:lnTo>
                  <a:lnTo>
                    <a:pt x="471" y="319"/>
                  </a:lnTo>
                  <a:lnTo>
                    <a:pt x="453" y="354"/>
                  </a:lnTo>
                  <a:lnTo>
                    <a:pt x="436" y="391"/>
                  </a:lnTo>
                  <a:lnTo>
                    <a:pt x="420" y="430"/>
                  </a:lnTo>
                  <a:lnTo>
                    <a:pt x="404" y="470"/>
                  </a:lnTo>
                  <a:lnTo>
                    <a:pt x="389" y="510"/>
                  </a:lnTo>
                  <a:lnTo>
                    <a:pt x="373" y="553"/>
                  </a:lnTo>
                  <a:lnTo>
                    <a:pt x="359" y="596"/>
                  </a:lnTo>
                  <a:lnTo>
                    <a:pt x="346" y="640"/>
                  </a:lnTo>
                  <a:lnTo>
                    <a:pt x="333" y="686"/>
                  </a:lnTo>
                  <a:lnTo>
                    <a:pt x="321" y="732"/>
                  </a:lnTo>
                  <a:lnTo>
                    <a:pt x="309" y="780"/>
                  </a:lnTo>
                  <a:lnTo>
                    <a:pt x="298" y="828"/>
                  </a:lnTo>
                  <a:lnTo>
                    <a:pt x="287" y="877"/>
                  </a:lnTo>
                  <a:lnTo>
                    <a:pt x="277" y="927"/>
                  </a:lnTo>
                  <a:lnTo>
                    <a:pt x="266" y="978"/>
                  </a:lnTo>
                  <a:lnTo>
                    <a:pt x="247" y="976"/>
                  </a:lnTo>
                  <a:lnTo>
                    <a:pt x="232" y="974"/>
                  </a:lnTo>
                  <a:lnTo>
                    <a:pt x="220" y="972"/>
                  </a:lnTo>
                  <a:lnTo>
                    <a:pt x="213" y="970"/>
                  </a:lnTo>
                  <a:lnTo>
                    <a:pt x="210" y="961"/>
                  </a:lnTo>
                  <a:lnTo>
                    <a:pt x="206" y="952"/>
                  </a:lnTo>
                  <a:lnTo>
                    <a:pt x="202" y="944"/>
                  </a:lnTo>
                  <a:lnTo>
                    <a:pt x="197" y="937"/>
                  </a:lnTo>
                  <a:lnTo>
                    <a:pt x="192" y="930"/>
                  </a:lnTo>
                  <a:lnTo>
                    <a:pt x="186" y="924"/>
                  </a:lnTo>
                  <a:lnTo>
                    <a:pt x="180" y="918"/>
                  </a:lnTo>
                  <a:lnTo>
                    <a:pt x="173" y="913"/>
                  </a:lnTo>
                  <a:lnTo>
                    <a:pt x="165" y="909"/>
                  </a:lnTo>
                  <a:lnTo>
                    <a:pt x="157" y="905"/>
                  </a:lnTo>
                  <a:lnTo>
                    <a:pt x="149" y="902"/>
                  </a:lnTo>
                  <a:lnTo>
                    <a:pt x="141" y="899"/>
                  </a:lnTo>
                  <a:lnTo>
                    <a:pt x="132" y="896"/>
                  </a:lnTo>
                  <a:lnTo>
                    <a:pt x="124" y="895"/>
                  </a:lnTo>
                  <a:lnTo>
                    <a:pt x="115" y="893"/>
                  </a:lnTo>
                  <a:lnTo>
                    <a:pt x="107" y="893"/>
                  </a:lnTo>
                  <a:lnTo>
                    <a:pt x="98" y="893"/>
                  </a:lnTo>
                  <a:lnTo>
                    <a:pt x="90" y="893"/>
                  </a:lnTo>
                  <a:lnTo>
                    <a:pt x="81" y="894"/>
                  </a:lnTo>
                  <a:lnTo>
                    <a:pt x="73" y="895"/>
                  </a:lnTo>
                  <a:lnTo>
                    <a:pt x="65" y="897"/>
                  </a:lnTo>
                  <a:lnTo>
                    <a:pt x="57" y="900"/>
                  </a:lnTo>
                  <a:lnTo>
                    <a:pt x="48" y="903"/>
                  </a:lnTo>
                  <a:lnTo>
                    <a:pt x="41" y="906"/>
                  </a:lnTo>
                  <a:lnTo>
                    <a:pt x="34" y="910"/>
                  </a:lnTo>
                  <a:lnTo>
                    <a:pt x="28" y="915"/>
                  </a:lnTo>
                  <a:lnTo>
                    <a:pt x="22" y="920"/>
                  </a:lnTo>
                  <a:lnTo>
                    <a:pt x="17" y="925"/>
                  </a:lnTo>
                  <a:lnTo>
                    <a:pt x="12" y="932"/>
                  </a:lnTo>
                  <a:lnTo>
                    <a:pt x="8" y="938"/>
                  </a:lnTo>
                  <a:lnTo>
                    <a:pt x="5" y="945"/>
                  </a:lnTo>
                  <a:lnTo>
                    <a:pt x="3" y="953"/>
                  </a:lnTo>
                  <a:lnTo>
                    <a:pt x="1" y="961"/>
                  </a:lnTo>
                  <a:lnTo>
                    <a:pt x="0" y="969"/>
                  </a:lnTo>
                  <a:lnTo>
                    <a:pt x="0" y="976"/>
                  </a:lnTo>
                  <a:lnTo>
                    <a:pt x="0" y="983"/>
                  </a:lnTo>
                  <a:lnTo>
                    <a:pt x="1" y="989"/>
                  </a:lnTo>
                  <a:lnTo>
                    <a:pt x="3" y="996"/>
                  </a:lnTo>
                  <a:lnTo>
                    <a:pt x="6" y="1002"/>
                  </a:lnTo>
                  <a:lnTo>
                    <a:pt x="9" y="1008"/>
                  </a:lnTo>
                  <a:lnTo>
                    <a:pt x="13" y="1014"/>
                  </a:lnTo>
                  <a:lnTo>
                    <a:pt x="17" y="1020"/>
                  </a:lnTo>
                  <a:lnTo>
                    <a:pt x="22" y="1026"/>
                  </a:lnTo>
                  <a:lnTo>
                    <a:pt x="28" y="1031"/>
                  </a:lnTo>
                  <a:lnTo>
                    <a:pt x="41" y="1041"/>
                  </a:lnTo>
                  <a:lnTo>
                    <a:pt x="57" y="1051"/>
                  </a:lnTo>
                  <a:lnTo>
                    <a:pt x="74" y="1060"/>
                  </a:lnTo>
                  <a:lnTo>
                    <a:pt x="94" y="1068"/>
                  </a:lnTo>
                  <a:lnTo>
                    <a:pt x="115" y="1075"/>
                  </a:lnTo>
                  <a:lnTo>
                    <a:pt x="137" y="1082"/>
                  </a:lnTo>
                  <a:lnTo>
                    <a:pt x="163" y="1088"/>
                  </a:lnTo>
                  <a:lnTo>
                    <a:pt x="189" y="1093"/>
                  </a:lnTo>
                  <a:lnTo>
                    <a:pt x="216" y="1097"/>
                  </a:lnTo>
                  <a:lnTo>
                    <a:pt x="245" y="1102"/>
                  </a:lnTo>
                  <a:lnTo>
                    <a:pt x="236" y="1160"/>
                  </a:lnTo>
                  <a:lnTo>
                    <a:pt x="228" y="1219"/>
                  </a:lnTo>
                  <a:lnTo>
                    <a:pt x="220" y="1279"/>
                  </a:lnTo>
                  <a:lnTo>
                    <a:pt x="213" y="1338"/>
                  </a:lnTo>
                  <a:lnTo>
                    <a:pt x="206" y="1399"/>
                  </a:lnTo>
                  <a:lnTo>
                    <a:pt x="200" y="1459"/>
                  </a:lnTo>
                  <a:lnTo>
                    <a:pt x="194" y="1520"/>
                  </a:lnTo>
                  <a:lnTo>
                    <a:pt x="189" y="1580"/>
                  </a:lnTo>
                  <a:lnTo>
                    <a:pt x="184" y="1641"/>
                  </a:lnTo>
                  <a:lnTo>
                    <a:pt x="180" y="1701"/>
                  </a:lnTo>
                  <a:lnTo>
                    <a:pt x="176" y="1761"/>
                  </a:lnTo>
                  <a:lnTo>
                    <a:pt x="173" y="1821"/>
                  </a:lnTo>
                  <a:lnTo>
                    <a:pt x="170" y="1880"/>
                  </a:lnTo>
                  <a:lnTo>
                    <a:pt x="168" y="1940"/>
                  </a:lnTo>
                  <a:lnTo>
                    <a:pt x="166" y="1997"/>
                  </a:lnTo>
                  <a:lnTo>
                    <a:pt x="164" y="2054"/>
                  </a:lnTo>
                  <a:lnTo>
                    <a:pt x="164" y="2065"/>
                  </a:lnTo>
                  <a:lnTo>
                    <a:pt x="165" y="2076"/>
                  </a:lnTo>
                  <a:lnTo>
                    <a:pt x="167" y="2085"/>
                  </a:lnTo>
                  <a:lnTo>
                    <a:pt x="169" y="2093"/>
                  </a:lnTo>
                  <a:lnTo>
                    <a:pt x="172" y="2101"/>
                  </a:lnTo>
                  <a:lnTo>
                    <a:pt x="176" y="2108"/>
                  </a:lnTo>
                  <a:lnTo>
                    <a:pt x="180" y="2114"/>
                  </a:lnTo>
                  <a:lnTo>
                    <a:pt x="185" y="2119"/>
                  </a:lnTo>
                  <a:lnTo>
                    <a:pt x="190" y="2124"/>
                  </a:lnTo>
                  <a:lnTo>
                    <a:pt x="195" y="2128"/>
                  </a:lnTo>
                  <a:lnTo>
                    <a:pt x="201" y="2132"/>
                  </a:lnTo>
                  <a:lnTo>
                    <a:pt x="207" y="2134"/>
                  </a:lnTo>
                  <a:lnTo>
                    <a:pt x="214" y="2136"/>
                  </a:lnTo>
                  <a:lnTo>
                    <a:pt x="220" y="2137"/>
                  </a:lnTo>
                  <a:lnTo>
                    <a:pt x="227" y="2137"/>
                  </a:lnTo>
                  <a:lnTo>
                    <a:pt x="234" y="2136"/>
                  </a:lnTo>
                  <a:lnTo>
                    <a:pt x="240" y="2135"/>
                  </a:lnTo>
                  <a:lnTo>
                    <a:pt x="247" y="2133"/>
                  </a:lnTo>
                  <a:lnTo>
                    <a:pt x="254" y="2130"/>
                  </a:lnTo>
                  <a:lnTo>
                    <a:pt x="261" y="2126"/>
                  </a:lnTo>
                  <a:lnTo>
                    <a:pt x="267" y="2121"/>
                  </a:lnTo>
                  <a:lnTo>
                    <a:pt x="274" y="2115"/>
                  </a:lnTo>
                  <a:lnTo>
                    <a:pt x="280" y="2108"/>
                  </a:lnTo>
                  <a:lnTo>
                    <a:pt x="286" y="2101"/>
                  </a:lnTo>
                  <a:lnTo>
                    <a:pt x="291" y="2092"/>
                  </a:lnTo>
                  <a:lnTo>
                    <a:pt x="296" y="2083"/>
                  </a:lnTo>
                  <a:lnTo>
                    <a:pt x="301" y="2073"/>
                  </a:lnTo>
                  <a:lnTo>
                    <a:pt x="305" y="2060"/>
                  </a:lnTo>
                  <a:lnTo>
                    <a:pt x="308" y="2048"/>
                  </a:lnTo>
                  <a:lnTo>
                    <a:pt x="311" y="2035"/>
                  </a:lnTo>
                  <a:lnTo>
                    <a:pt x="313" y="2021"/>
                  </a:lnTo>
                  <a:lnTo>
                    <a:pt x="314" y="2005"/>
                  </a:lnTo>
                  <a:lnTo>
                    <a:pt x="318" y="1938"/>
                  </a:lnTo>
                  <a:lnTo>
                    <a:pt x="323" y="1870"/>
                  </a:lnTo>
                  <a:lnTo>
                    <a:pt x="328" y="1806"/>
                  </a:lnTo>
                  <a:lnTo>
                    <a:pt x="333" y="1742"/>
                  </a:lnTo>
                  <a:lnTo>
                    <a:pt x="338" y="1681"/>
                  </a:lnTo>
                  <a:lnTo>
                    <a:pt x="344" y="1620"/>
                  </a:lnTo>
                  <a:lnTo>
                    <a:pt x="350" y="1562"/>
                  </a:lnTo>
                  <a:lnTo>
                    <a:pt x="356" y="1505"/>
                  </a:lnTo>
                  <a:lnTo>
                    <a:pt x="362" y="1450"/>
                  </a:lnTo>
                  <a:lnTo>
                    <a:pt x="368" y="1397"/>
                  </a:lnTo>
                  <a:lnTo>
                    <a:pt x="375" y="1344"/>
                  </a:lnTo>
                  <a:lnTo>
                    <a:pt x="382" y="1294"/>
                  </a:lnTo>
                  <a:lnTo>
                    <a:pt x="390" y="1245"/>
                  </a:lnTo>
                  <a:lnTo>
                    <a:pt x="397" y="1197"/>
                  </a:lnTo>
                  <a:lnTo>
                    <a:pt x="405" y="1151"/>
                  </a:lnTo>
                  <a:lnTo>
                    <a:pt x="413" y="1107"/>
                  </a:lnTo>
                  <a:lnTo>
                    <a:pt x="445" y="1105"/>
                  </a:lnTo>
                  <a:lnTo>
                    <a:pt x="476" y="1103"/>
                  </a:lnTo>
                  <a:lnTo>
                    <a:pt x="507" y="1100"/>
                  </a:lnTo>
                  <a:lnTo>
                    <a:pt x="536" y="1095"/>
                  </a:lnTo>
                  <a:lnTo>
                    <a:pt x="565" y="1090"/>
                  </a:lnTo>
                  <a:lnTo>
                    <a:pt x="593" y="1084"/>
                  </a:lnTo>
                  <a:lnTo>
                    <a:pt x="621" y="1078"/>
                  </a:lnTo>
                  <a:lnTo>
                    <a:pt x="649" y="1071"/>
                  </a:lnTo>
                  <a:lnTo>
                    <a:pt x="676" y="1063"/>
                  </a:lnTo>
                  <a:lnTo>
                    <a:pt x="702" y="1054"/>
                  </a:lnTo>
                  <a:lnTo>
                    <a:pt x="730" y="1044"/>
                  </a:lnTo>
                  <a:lnTo>
                    <a:pt x="757" y="1033"/>
                  </a:lnTo>
                  <a:lnTo>
                    <a:pt x="783" y="1022"/>
                  </a:lnTo>
                  <a:lnTo>
                    <a:pt x="811" y="1009"/>
                  </a:lnTo>
                  <a:lnTo>
                    <a:pt x="839" y="996"/>
                  </a:lnTo>
                  <a:lnTo>
                    <a:pt x="867" y="982"/>
                  </a:lnTo>
                  <a:lnTo>
                    <a:pt x="857" y="1005"/>
                  </a:lnTo>
                  <a:lnTo>
                    <a:pt x="848" y="1029"/>
                  </a:lnTo>
                  <a:lnTo>
                    <a:pt x="839" y="1053"/>
                  </a:lnTo>
                  <a:lnTo>
                    <a:pt x="831" y="1077"/>
                  </a:lnTo>
                  <a:lnTo>
                    <a:pt x="822" y="1103"/>
                  </a:lnTo>
                  <a:lnTo>
                    <a:pt x="815" y="1127"/>
                  </a:lnTo>
                  <a:lnTo>
                    <a:pt x="809" y="1151"/>
                  </a:lnTo>
                  <a:lnTo>
                    <a:pt x="803" y="1176"/>
                  </a:lnTo>
                  <a:lnTo>
                    <a:pt x="798" y="1200"/>
                  </a:lnTo>
                  <a:lnTo>
                    <a:pt x="794" y="1224"/>
                  </a:lnTo>
                  <a:lnTo>
                    <a:pt x="791" y="1248"/>
                  </a:lnTo>
                  <a:lnTo>
                    <a:pt x="790" y="1271"/>
                  </a:lnTo>
                  <a:lnTo>
                    <a:pt x="789" y="1294"/>
                  </a:lnTo>
                  <a:lnTo>
                    <a:pt x="789" y="1316"/>
                  </a:lnTo>
                  <a:lnTo>
                    <a:pt x="790" y="1338"/>
                  </a:lnTo>
                  <a:lnTo>
                    <a:pt x="792" y="1359"/>
                  </a:lnTo>
                  <a:lnTo>
                    <a:pt x="796" y="1380"/>
                  </a:lnTo>
                  <a:lnTo>
                    <a:pt x="801" y="1400"/>
                  </a:lnTo>
                  <a:lnTo>
                    <a:pt x="807" y="1418"/>
                  </a:lnTo>
                  <a:lnTo>
                    <a:pt x="815" y="1436"/>
                  </a:lnTo>
                  <a:lnTo>
                    <a:pt x="824" y="1453"/>
                  </a:lnTo>
                  <a:lnTo>
                    <a:pt x="836" y="1468"/>
                  </a:lnTo>
                  <a:lnTo>
                    <a:pt x="848" y="1483"/>
                  </a:lnTo>
                  <a:lnTo>
                    <a:pt x="862" y="1496"/>
                  </a:lnTo>
                  <a:lnTo>
                    <a:pt x="877" y="1508"/>
                  </a:lnTo>
                  <a:lnTo>
                    <a:pt x="895" y="1519"/>
                  </a:lnTo>
                  <a:lnTo>
                    <a:pt x="914" y="1528"/>
                  </a:lnTo>
                  <a:lnTo>
                    <a:pt x="934" y="1536"/>
                  </a:lnTo>
                  <a:lnTo>
                    <a:pt x="958" y="1542"/>
                  </a:lnTo>
                  <a:lnTo>
                    <a:pt x="983" y="1546"/>
                  </a:lnTo>
                  <a:lnTo>
                    <a:pt x="1009" y="1549"/>
                  </a:lnTo>
                  <a:lnTo>
                    <a:pt x="1038" y="1550"/>
                  </a:lnTo>
                  <a:lnTo>
                    <a:pt x="1070" y="1549"/>
                  </a:lnTo>
                  <a:lnTo>
                    <a:pt x="1101" y="1545"/>
                  </a:lnTo>
                  <a:lnTo>
                    <a:pt x="1130" y="1539"/>
                  </a:lnTo>
                  <a:lnTo>
                    <a:pt x="1160" y="1530"/>
                  </a:lnTo>
                  <a:lnTo>
                    <a:pt x="1187" y="1519"/>
                  </a:lnTo>
                  <a:lnTo>
                    <a:pt x="1213" y="1506"/>
                  </a:lnTo>
                  <a:lnTo>
                    <a:pt x="1238" y="1491"/>
                  </a:lnTo>
                  <a:lnTo>
                    <a:pt x="1262" y="1474"/>
                  </a:lnTo>
                  <a:lnTo>
                    <a:pt x="1286" y="1456"/>
                  </a:lnTo>
                  <a:lnTo>
                    <a:pt x="1307" y="1436"/>
                  </a:lnTo>
                  <a:lnTo>
                    <a:pt x="1327" y="1415"/>
                  </a:lnTo>
                  <a:lnTo>
                    <a:pt x="1346" y="1392"/>
                  </a:lnTo>
                  <a:lnTo>
                    <a:pt x="1364" y="1368"/>
                  </a:lnTo>
                  <a:lnTo>
                    <a:pt x="1381" y="1343"/>
                  </a:lnTo>
                  <a:lnTo>
                    <a:pt x="1396" y="1317"/>
                  </a:lnTo>
                  <a:lnTo>
                    <a:pt x="1409" y="1290"/>
                  </a:lnTo>
                  <a:lnTo>
                    <a:pt x="1421" y="1263"/>
                  </a:lnTo>
                  <a:lnTo>
                    <a:pt x="1431" y="1234"/>
                  </a:lnTo>
                  <a:lnTo>
                    <a:pt x="1440" y="1205"/>
                  </a:lnTo>
                  <a:lnTo>
                    <a:pt x="1447" y="1176"/>
                  </a:lnTo>
                  <a:lnTo>
                    <a:pt x="1453" y="1147"/>
                  </a:lnTo>
                  <a:lnTo>
                    <a:pt x="1457" y="1118"/>
                  </a:lnTo>
                  <a:lnTo>
                    <a:pt x="1459" y="1088"/>
                  </a:lnTo>
                  <a:lnTo>
                    <a:pt x="1460" y="1059"/>
                  </a:lnTo>
                  <a:lnTo>
                    <a:pt x="1459" y="1030"/>
                  </a:lnTo>
                  <a:lnTo>
                    <a:pt x="1456" y="1001"/>
                  </a:lnTo>
                  <a:lnTo>
                    <a:pt x="1452" y="973"/>
                  </a:lnTo>
                  <a:lnTo>
                    <a:pt x="1446" y="945"/>
                  </a:lnTo>
                  <a:lnTo>
                    <a:pt x="1438" y="918"/>
                  </a:lnTo>
                  <a:lnTo>
                    <a:pt x="1428" y="892"/>
                  </a:lnTo>
                  <a:lnTo>
                    <a:pt x="1416" y="867"/>
                  </a:lnTo>
                  <a:lnTo>
                    <a:pt x="1402" y="843"/>
                  </a:lnTo>
                  <a:lnTo>
                    <a:pt x="1432" y="850"/>
                  </a:lnTo>
                  <a:lnTo>
                    <a:pt x="1461" y="855"/>
                  </a:lnTo>
                  <a:lnTo>
                    <a:pt x="1488" y="860"/>
                  </a:lnTo>
                  <a:lnTo>
                    <a:pt x="1515" y="863"/>
                  </a:lnTo>
                  <a:lnTo>
                    <a:pt x="1539" y="866"/>
                  </a:lnTo>
                  <a:lnTo>
                    <a:pt x="1563" y="868"/>
                  </a:lnTo>
                  <a:lnTo>
                    <a:pt x="1585" y="869"/>
                  </a:lnTo>
                  <a:lnTo>
                    <a:pt x="1606" y="869"/>
                  </a:lnTo>
                  <a:lnTo>
                    <a:pt x="1626" y="869"/>
                  </a:lnTo>
                  <a:lnTo>
                    <a:pt x="1644" y="869"/>
                  </a:lnTo>
                  <a:lnTo>
                    <a:pt x="1661" y="867"/>
                  </a:lnTo>
                  <a:lnTo>
                    <a:pt x="1677" y="866"/>
                  </a:lnTo>
                  <a:lnTo>
                    <a:pt x="1706" y="862"/>
                  </a:lnTo>
                  <a:lnTo>
                    <a:pt x="1732" y="856"/>
                  </a:lnTo>
                  <a:lnTo>
                    <a:pt x="1753" y="850"/>
                  </a:lnTo>
                  <a:lnTo>
                    <a:pt x="1770" y="844"/>
                  </a:lnTo>
                  <a:lnTo>
                    <a:pt x="1785" y="838"/>
                  </a:lnTo>
                  <a:lnTo>
                    <a:pt x="1796" y="833"/>
                  </a:lnTo>
                  <a:lnTo>
                    <a:pt x="1805" y="829"/>
                  </a:lnTo>
                  <a:lnTo>
                    <a:pt x="1812" y="827"/>
                  </a:lnTo>
                  <a:lnTo>
                    <a:pt x="1815" y="827"/>
                  </a:lnTo>
                  <a:lnTo>
                    <a:pt x="1817" y="827"/>
                  </a:lnTo>
                  <a:lnTo>
                    <a:pt x="1818" y="828"/>
                  </a:lnTo>
                  <a:lnTo>
                    <a:pt x="1820" y="830"/>
                  </a:lnTo>
                  <a:lnTo>
                    <a:pt x="1820" y="833"/>
                  </a:lnTo>
                  <a:lnTo>
                    <a:pt x="1820" y="837"/>
                  </a:lnTo>
                  <a:lnTo>
                    <a:pt x="1819" y="844"/>
                  </a:lnTo>
                  <a:lnTo>
                    <a:pt x="1818" y="852"/>
                  </a:lnTo>
                  <a:lnTo>
                    <a:pt x="1813" y="872"/>
                  </a:lnTo>
                  <a:lnTo>
                    <a:pt x="1806" y="899"/>
                  </a:lnTo>
                  <a:lnTo>
                    <a:pt x="1789" y="968"/>
                  </a:lnTo>
                  <a:lnTo>
                    <a:pt x="1769" y="1051"/>
                  </a:lnTo>
                  <a:lnTo>
                    <a:pt x="1759" y="1096"/>
                  </a:lnTo>
                  <a:lnTo>
                    <a:pt x="1751" y="1144"/>
                  </a:lnTo>
                  <a:lnTo>
                    <a:pt x="1743" y="1193"/>
                  </a:lnTo>
                  <a:lnTo>
                    <a:pt x="1737" y="1243"/>
                  </a:lnTo>
                  <a:lnTo>
                    <a:pt x="1735" y="1268"/>
                  </a:lnTo>
                  <a:lnTo>
                    <a:pt x="1734" y="1292"/>
                  </a:lnTo>
                  <a:lnTo>
                    <a:pt x="1733" y="1316"/>
                  </a:lnTo>
                  <a:lnTo>
                    <a:pt x="1733" y="1340"/>
                  </a:lnTo>
                  <a:lnTo>
                    <a:pt x="1734" y="1364"/>
                  </a:lnTo>
                  <a:lnTo>
                    <a:pt x="1735" y="1388"/>
                  </a:lnTo>
                  <a:lnTo>
                    <a:pt x="1738" y="1411"/>
                  </a:lnTo>
                  <a:lnTo>
                    <a:pt x="1741" y="1433"/>
                  </a:lnTo>
                  <a:lnTo>
                    <a:pt x="1743" y="1444"/>
                  </a:lnTo>
                  <a:lnTo>
                    <a:pt x="1746" y="1455"/>
                  </a:lnTo>
                  <a:lnTo>
                    <a:pt x="1750" y="1466"/>
                  </a:lnTo>
                  <a:lnTo>
                    <a:pt x="1754" y="1476"/>
                  </a:lnTo>
                  <a:lnTo>
                    <a:pt x="1758" y="1485"/>
                  </a:lnTo>
                  <a:lnTo>
                    <a:pt x="1763" y="1494"/>
                  </a:lnTo>
                  <a:lnTo>
                    <a:pt x="1769" y="1503"/>
                  </a:lnTo>
                  <a:lnTo>
                    <a:pt x="1775" y="1511"/>
                  </a:lnTo>
                  <a:lnTo>
                    <a:pt x="1781" y="1519"/>
                  </a:lnTo>
                  <a:lnTo>
                    <a:pt x="1788" y="1525"/>
                  </a:lnTo>
                  <a:lnTo>
                    <a:pt x="1794" y="1531"/>
                  </a:lnTo>
                  <a:lnTo>
                    <a:pt x="1802" y="1536"/>
                  </a:lnTo>
                  <a:lnTo>
                    <a:pt x="1809" y="1541"/>
                  </a:lnTo>
                  <a:lnTo>
                    <a:pt x="1817" y="1544"/>
                  </a:lnTo>
                  <a:lnTo>
                    <a:pt x="1826" y="1547"/>
                  </a:lnTo>
                  <a:lnTo>
                    <a:pt x="1834" y="1549"/>
                  </a:lnTo>
                  <a:lnTo>
                    <a:pt x="1842" y="1550"/>
                  </a:lnTo>
                  <a:lnTo>
                    <a:pt x="1850" y="1550"/>
                  </a:lnTo>
                  <a:lnTo>
                    <a:pt x="1858" y="1549"/>
                  </a:lnTo>
                  <a:lnTo>
                    <a:pt x="1867" y="1548"/>
                  </a:lnTo>
                  <a:lnTo>
                    <a:pt x="1875" y="1545"/>
                  </a:lnTo>
                  <a:lnTo>
                    <a:pt x="1883" y="1541"/>
                  </a:lnTo>
                  <a:lnTo>
                    <a:pt x="1892" y="1536"/>
                  </a:lnTo>
                  <a:lnTo>
                    <a:pt x="1900" y="1530"/>
                  </a:lnTo>
                  <a:lnTo>
                    <a:pt x="1908" y="1523"/>
                  </a:lnTo>
                  <a:lnTo>
                    <a:pt x="1916" y="1515"/>
                  </a:lnTo>
                  <a:lnTo>
                    <a:pt x="1923" y="1505"/>
                  </a:lnTo>
                  <a:lnTo>
                    <a:pt x="1932" y="1494"/>
                  </a:lnTo>
                  <a:lnTo>
                    <a:pt x="1939" y="1482"/>
                  </a:lnTo>
                  <a:lnTo>
                    <a:pt x="1946" y="1469"/>
                  </a:lnTo>
                  <a:lnTo>
                    <a:pt x="1953" y="1455"/>
                  </a:lnTo>
                  <a:lnTo>
                    <a:pt x="1959" y="1439"/>
                  </a:lnTo>
                  <a:lnTo>
                    <a:pt x="1977" y="1394"/>
                  </a:lnTo>
                  <a:lnTo>
                    <a:pt x="1997" y="1340"/>
                  </a:lnTo>
                  <a:lnTo>
                    <a:pt x="2021" y="1280"/>
                  </a:lnTo>
                  <a:lnTo>
                    <a:pt x="2048" y="1215"/>
                  </a:lnTo>
                  <a:lnTo>
                    <a:pt x="2075" y="1148"/>
                  </a:lnTo>
                  <a:lnTo>
                    <a:pt x="2105" y="1078"/>
                  </a:lnTo>
                  <a:lnTo>
                    <a:pt x="2135" y="1010"/>
                  </a:lnTo>
                  <a:lnTo>
                    <a:pt x="2167" y="942"/>
                  </a:lnTo>
                  <a:lnTo>
                    <a:pt x="2183" y="910"/>
                  </a:lnTo>
                  <a:lnTo>
                    <a:pt x="2198" y="879"/>
                  </a:lnTo>
                  <a:lnTo>
                    <a:pt x="2214" y="850"/>
                  </a:lnTo>
                  <a:lnTo>
                    <a:pt x="2229" y="820"/>
                  </a:lnTo>
                  <a:lnTo>
                    <a:pt x="2244" y="794"/>
                  </a:lnTo>
                  <a:lnTo>
                    <a:pt x="2259" y="769"/>
                  </a:lnTo>
                  <a:lnTo>
                    <a:pt x="2275" y="747"/>
                  </a:lnTo>
                  <a:lnTo>
                    <a:pt x="2289" y="727"/>
                  </a:lnTo>
                  <a:lnTo>
                    <a:pt x="2303" y="709"/>
                  </a:lnTo>
                  <a:lnTo>
                    <a:pt x="2316" y="694"/>
                  </a:lnTo>
                  <a:lnTo>
                    <a:pt x="2328" y="681"/>
                  </a:lnTo>
                  <a:lnTo>
                    <a:pt x="2341" y="672"/>
                  </a:lnTo>
                  <a:lnTo>
                    <a:pt x="2352" y="667"/>
                  </a:lnTo>
                  <a:lnTo>
                    <a:pt x="2363" y="665"/>
                  </a:lnTo>
                  <a:lnTo>
                    <a:pt x="2373" y="666"/>
                  </a:lnTo>
                  <a:lnTo>
                    <a:pt x="2383" y="672"/>
                  </a:lnTo>
                  <a:lnTo>
                    <a:pt x="2398" y="686"/>
                  </a:lnTo>
                  <a:lnTo>
                    <a:pt x="2412" y="696"/>
                  </a:lnTo>
                  <a:lnTo>
                    <a:pt x="2424" y="704"/>
                  </a:lnTo>
                  <a:lnTo>
                    <a:pt x="2436" y="710"/>
                  </a:lnTo>
                  <a:lnTo>
                    <a:pt x="2446" y="714"/>
                  </a:lnTo>
                  <a:lnTo>
                    <a:pt x="2456" y="716"/>
                  </a:lnTo>
                  <a:lnTo>
                    <a:pt x="2464" y="716"/>
                  </a:lnTo>
                  <a:lnTo>
                    <a:pt x="2471" y="714"/>
                  </a:lnTo>
                  <a:lnTo>
                    <a:pt x="2477" y="711"/>
                  </a:lnTo>
                  <a:lnTo>
                    <a:pt x="2482" y="706"/>
                  </a:lnTo>
                  <a:lnTo>
                    <a:pt x="2487" y="700"/>
                  </a:lnTo>
                  <a:lnTo>
                    <a:pt x="2491" y="693"/>
                  </a:lnTo>
                  <a:lnTo>
                    <a:pt x="2493" y="685"/>
                  </a:lnTo>
                  <a:lnTo>
                    <a:pt x="2494" y="674"/>
                  </a:lnTo>
                  <a:lnTo>
                    <a:pt x="2495" y="664"/>
                  </a:lnTo>
                  <a:lnTo>
                    <a:pt x="2494" y="654"/>
                  </a:lnTo>
                  <a:lnTo>
                    <a:pt x="2493" y="643"/>
                  </a:lnTo>
                  <a:lnTo>
                    <a:pt x="2491" y="631"/>
                  </a:lnTo>
                  <a:lnTo>
                    <a:pt x="2488" y="619"/>
                  </a:lnTo>
                  <a:lnTo>
                    <a:pt x="2483" y="607"/>
                  </a:lnTo>
                  <a:lnTo>
                    <a:pt x="2479" y="595"/>
                  </a:lnTo>
                  <a:lnTo>
                    <a:pt x="2474" y="583"/>
                  </a:lnTo>
                  <a:lnTo>
                    <a:pt x="2468" y="571"/>
                  </a:lnTo>
                  <a:lnTo>
                    <a:pt x="2462" y="559"/>
                  </a:lnTo>
                  <a:lnTo>
                    <a:pt x="2455" y="548"/>
                  </a:lnTo>
                  <a:lnTo>
                    <a:pt x="2447" y="537"/>
                  </a:lnTo>
                  <a:lnTo>
                    <a:pt x="2439" y="527"/>
                  </a:lnTo>
                  <a:lnTo>
                    <a:pt x="2430" y="518"/>
                  </a:lnTo>
                  <a:lnTo>
                    <a:pt x="2420" y="510"/>
                  </a:lnTo>
                  <a:lnTo>
                    <a:pt x="2410" y="503"/>
                  </a:lnTo>
                  <a:lnTo>
                    <a:pt x="2400" y="497"/>
                  </a:lnTo>
                  <a:lnTo>
                    <a:pt x="2389" y="493"/>
                  </a:lnTo>
                  <a:close/>
                  <a:moveTo>
                    <a:pt x="1071" y="1407"/>
                  </a:moveTo>
                  <a:lnTo>
                    <a:pt x="1050" y="1406"/>
                  </a:lnTo>
                  <a:lnTo>
                    <a:pt x="1030" y="1402"/>
                  </a:lnTo>
                  <a:lnTo>
                    <a:pt x="1013" y="1396"/>
                  </a:lnTo>
                  <a:lnTo>
                    <a:pt x="999" y="1387"/>
                  </a:lnTo>
                  <a:lnTo>
                    <a:pt x="987" y="1377"/>
                  </a:lnTo>
                  <a:lnTo>
                    <a:pt x="977" y="1363"/>
                  </a:lnTo>
                  <a:lnTo>
                    <a:pt x="968" y="1349"/>
                  </a:lnTo>
                  <a:lnTo>
                    <a:pt x="962" y="1333"/>
                  </a:lnTo>
                  <a:lnTo>
                    <a:pt x="957" y="1316"/>
                  </a:lnTo>
                  <a:lnTo>
                    <a:pt x="954" y="1297"/>
                  </a:lnTo>
                  <a:lnTo>
                    <a:pt x="952" y="1277"/>
                  </a:lnTo>
                  <a:lnTo>
                    <a:pt x="953" y="1255"/>
                  </a:lnTo>
                  <a:lnTo>
                    <a:pt x="954" y="1232"/>
                  </a:lnTo>
                  <a:lnTo>
                    <a:pt x="957" y="1209"/>
                  </a:lnTo>
                  <a:lnTo>
                    <a:pt x="961" y="1185"/>
                  </a:lnTo>
                  <a:lnTo>
                    <a:pt x="966" y="1160"/>
                  </a:lnTo>
                  <a:lnTo>
                    <a:pt x="973" y="1135"/>
                  </a:lnTo>
                  <a:lnTo>
                    <a:pt x="981" y="1109"/>
                  </a:lnTo>
                  <a:lnTo>
                    <a:pt x="989" y="1082"/>
                  </a:lnTo>
                  <a:lnTo>
                    <a:pt x="999" y="1057"/>
                  </a:lnTo>
                  <a:lnTo>
                    <a:pt x="1009" y="1031"/>
                  </a:lnTo>
                  <a:lnTo>
                    <a:pt x="1020" y="1005"/>
                  </a:lnTo>
                  <a:lnTo>
                    <a:pt x="1031" y="980"/>
                  </a:lnTo>
                  <a:lnTo>
                    <a:pt x="1044" y="954"/>
                  </a:lnTo>
                  <a:lnTo>
                    <a:pt x="1057" y="930"/>
                  </a:lnTo>
                  <a:lnTo>
                    <a:pt x="1071" y="906"/>
                  </a:lnTo>
                  <a:lnTo>
                    <a:pt x="1084" y="884"/>
                  </a:lnTo>
                  <a:lnTo>
                    <a:pt x="1098" y="862"/>
                  </a:lnTo>
                  <a:lnTo>
                    <a:pt x="1112" y="841"/>
                  </a:lnTo>
                  <a:lnTo>
                    <a:pt x="1126" y="821"/>
                  </a:lnTo>
                  <a:lnTo>
                    <a:pt x="1140" y="803"/>
                  </a:lnTo>
                  <a:lnTo>
                    <a:pt x="1155" y="787"/>
                  </a:lnTo>
                  <a:lnTo>
                    <a:pt x="1184" y="803"/>
                  </a:lnTo>
                  <a:lnTo>
                    <a:pt x="1209" y="821"/>
                  </a:lnTo>
                  <a:lnTo>
                    <a:pt x="1232" y="841"/>
                  </a:lnTo>
                  <a:lnTo>
                    <a:pt x="1252" y="861"/>
                  </a:lnTo>
                  <a:lnTo>
                    <a:pt x="1270" y="883"/>
                  </a:lnTo>
                  <a:lnTo>
                    <a:pt x="1284" y="905"/>
                  </a:lnTo>
                  <a:lnTo>
                    <a:pt x="1296" y="929"/>
                  </a:lnTo>
                  <a:lnTo>
                    <a:pt x="1306" y="953"/>
                  </a:lnTo>
                  <a:lnTo>
                    <a:pt x="1313" y="979"/>
                  </a:lnTo>
                  <a:lnTo>
                    <a:pt x="1318" y="1004"/>
                  </a:lnTo>
                  <a:lnTo>
                    <a:pt x="1321" y="1029"/>
                  </a:lnTo>
                  <a:lnTo>
                    <a:pt x="1322" y="1055"/>
                  </a:lnTo>
                  <a:lnTo>
                    <a:pt x="1321" y="1081"/>
                  </a:lnTo>
                  <a:lnTo>
                    <a:pt x="1319" y="1108"/>
                  </a:lnTo>
                  <a:lnTo>
                    <a:pt x="1314" y="1133"/>
                  </a:lnTo>
                  <a:lnTo>
                    <a:pt x="1308" y="1159"/>
                  </a:lnTo>
                  <a:lnTo>
                    <a:pt x="1300" y="1183"/>
                  </a:lnTo>
                  <a:lnTo>
                    <a:pt x="1291" y="1207"/>
                  </a:lnTo>
                  <a:lnTo>
                    <a:pt x="1281" y="1231"/>
                  </a:lnTo>
                  <a:lnTo>
                    <a:pt x="1270" y="1254"/>
                  </a:lnTo>
                  <a:lnTo>
                    <a:pt x="1256" y="1276"/>
                  </a:lnTo>
                  <a:lnTo>
                    <a:pt x="1242" y="1296"/>
                  </a:lnTo>
                  <a:lnTo>
                    <a:pt x="1228" y="1315"/>
                  </a:lnTo>
                  <a:lnTo>
                    <a:pt x="1212" y="1333"/>
                  </a:lnTo>
                  <a:lnTo>
                    <a:pt x="1196" y="1349"/>
                  </a:lnTo>
                  <a:lnTo>
                    <a:pt x="1180" y="1363"/>
                  </a:lnTo>
                  <a:lnTo>
                    <a:pt x="1162" y="1377"/>
                  </a:lnTo>
                  <a:lnTo>
                    <a:pt x="1144" y="1387"/>
                  </a:lnTo>
                  <a:lnTo>
                    <a:pt x="1126" y="1396"/>
                  </a:lnTo>
                  <a:lnTo>
                    <a:pt x="1107" y="1402"/>
                  </a:lnTo>
                  <a:lnTo>
                    <a:pt x="1089" y="1406"/>
                  </a:lnTo>
                  <a:lnTo>
                    <a:pt x="1071" y="1407"/>
                  </a:lnTo>
                  <a:close/>
                </a:path>
              </a:pathLst>
            </a:custGeom>
            <a:grpFill/>
            <a:ln w="9525">
              <a:noFill/>
              <a:round/>
              <a:headEnd/>
              <a:tailEnd/>
            </a:ln>
          </p:spPr>
          <p:txBody>
            <a:bodyPr/>
            <a:lstStyle/>
            <a:p>
              <a:pPr defTabSz="913305" fontAlgn="base">
                <a:spcBef>
                  <a:spcPct val="0"/>
                </a:spcBef>
                <a:spcAft>
                  <a:spcPct val="0"/>
                </a:spcAft>
                <a:defRPr/>
              </a:pPr>
              <a:endParaRPr lang="en-US" dirty="0">
                <a:solidFill>
                  <a:srgbClr val="000000"/>
                </a:solidFill>
                <a:effectLst>
                  <a:outerShdw blurRad="50800" dist="38100" dir="2700000" algn="tl" rotWithShape="0">
                    <a:prstClr val="black">
                      <a:alpha val="40000"/>
                    </a:prstClr>
                  </a:outerShdw>
                </a:effectLst>
                <a:cs typeface="Arial" charset="0"/>
              </a:endParaRPr>
            </a:p>
          </p:txBody>
        </p:sp>
        <p:sp>
          <p:nvSpPr>
            <p:cNvPr id="23" name="Freeform 20"/>
            <p:cNvSpPr>
              <a:spLocks noEditPoints="1"/>
            </p:cNvSpPr>
            <p:nvPr/>
          </p:nvSpPr>
          <p:spPr bwMode="black">
            <a:xfrm>
              <a:off x="2582580" y="3889971"/>
              <a:ext cx="228694" cy="133045"/>
            </a:xfrm>
            <a:custGeom>
              <a:avLst/>
              <a:gdLst/>
              <a:ahLst/>
              <a:cxnLst>
                <a:cxn ang="0">
                  <a:pos x="1821" y="229"/>
                </a:cxn>
                <a:cxn ang="0">
                  <a:pos x="1857" y="197"/>
                </a:cxn>
                <a:cxn ang="0">
                  <a:pos x="1848" y="120"/>
                </a:cxn>
                <a:cxn ang="0">
                  <a:pos x="1803" y="40"/>
                </a:cxn>
                <a:cxn ang="0">
                  <a:pos x="1730" y="1"/>
                </a:cxn>
                <a:cxn ang="0">
                  <a:pos x="1653" y="21"/>
                </a:cxn>
                <a:cxn ang="0">
                  <a:pos x="1565" y="121"/>
                </a:cxn>
                <a:cxn ang="0">
                  <a:pos x="1455" y="323"/>
                </a:cxn>
                <a:cxn ang="0">
                  <a:pos x="1266" y="711"/>
                </a:cxn>
                <a:cxn ang="0">
                  <a:pos x="1323" y="464"/>
                </a:cxn>
                <a:cxn ang="0">
                  <a:pos x="1355" y="290"/>
                </a:cxn>
                <a:cxn ang="0">
                  <a:pos x="1334" y="236"/>
                </a:cxn>
                <a:cxn ang="0">
                  <a:pos x="1291" y="213"/>
                </a:cxn>
                <a:cxn ang="0">
                  <a:pos x="1242" y="221"/>
                </a:cxn>
                <a:cxn ang="0">
                  <a:pos x="1204" y="261"/>
                </a:cxn>
                <a:cxn ang="0">
                  <a:pos x="1067" y="541"/>
                </a:cxn>
                <a:cxn ang="0">
                  <a:pos x="812" y="804"/>
                </a:cxn>
                <a:cxn ang="0">
                  <a:pos x="540" y="938"/>
                </a:cxn>
                <a:cxn ang="0">
                  <a:pos x="327" y="935"/>
                </a:cxn>
                <a:cxn ang="0">
                  <a:pos x="287" y="815"/>
                </a:cxn>
                <a:cxn ang="0">
                  <a:pos x="525" y="738"/>
                </a:cxn>
                <a:cxn ang="0">
                  <a:pos x="732" y="585"/>
                </a:cxn>
                <a:cxn ang="0">
                  <a:pos x="861" y="396"/>
                </a:cxn>
                <a:cxn ang="0">
                  <a:pos x="870" y="211"/>
                </a:cxn>
                <a:cxn ang="0">
                  <a:pos x="755" y="104"/>
                </a:cxn>
                <a:cxn ang="0">
                  <a:pos x="587" y="117"/>
                </a:cxn>
                <a:cxn ang="0">
                  <a:pos x="393" y="226"/>
                </a:cxn>
                <a:cxn ang="0">
                  <a:pos x="218" y="421"/>
                </a:cxn>
                <a:cxn ang="0">
                  <a:pos x="102" y="692"/>
                </a:cxn>
                <a:cxn ang="0">
                  <a:pos x="33" y="695"/>
                </a:cxn>
                <a:cxn ang="0">
                  <a:pos x="2" y="723"/>
                </a:cxn>
                <a:cxn ang="0">
                  <a:pos x="9" y="762"/>
                </a:cxn>
                <a:cxn ang="0">
                  <a:pos x="53" y="795"/>
                </a:cxn>
                <a:cxn ang="0">
                  <a:pos x="118" y="923"/>
                </a:cxn>
                <a:cxn ang="0">
                  <a:pos x="280" y="1068"/>
                </a:cxn>
                <a:cxn ang="0">
                  <a:pos x="541" y="1061"/>
                </a:cxn>
                <a:cxn ang="0">
                  <a:pos x="831" y="930"/>
                </a:cxn>
                <a:cxn ang="0">
                  <a:pos x="1085" y="703"/>
                </a:cxn>
                <a:cxn ang="0">
                  <a:pos x="1099" y="879"/>
                </a:cxn>
                <a:cxn ang="0">
                  <a:pos x="1115" y="979"/>
                </a:cxn>
                <a:cxn ang="0">
                  <a:pos x="1153" y="1039"/>
                </a:cxn>
                <a:cxn ang="0">
                  <a:pos x="1207" y="1063"/>
                </a:cxn>
                <a:cxn ang="0">
                  <a:pos x="1265" y="1044"/>
                </a:cxn>
                <a:cxn ang="0">
                  <a:pos x="1318" y="968"/>
                </a:cxn>
                <a:cxn ang="0">
                  <a:pos x="1470" y="592"/>
                </a:cxn>
                <a:cxn ang="0">
                  <a:pos x="1609" y="307"/>
                </a:cxn>
                <a:cxn ang="0">
                  <a:pos x="1706" y="185"/>
                </a:cxn>
                <a:cxn ang="0">
                  <a:pos x="719" y="291"/>
                </a:cxn>
                <a:cxn ang="0">
                  <a:pos x="701" y="407"/>
                </a:cxn>
                <a:cxn ang="0">
                  <a:pos x="597" y="531"/>
                </a:cxn>
                <a:cxn ang="0">
                  <a:pos x="449" y="635"/>
                </a:cxn>
                <a:cxn ang="0">
                  <a:pos x="301" y="689"/>
                </a:cxn>
                <a:cxn ang="0">
                  <a:pos x="302" y="599"/>
                </a:cxn>
                <a:cxn ang="0">
                  <a:pos x="398" y="452"/>
                </a:cxn>
                <a:cxn ang="0">
                  <a:pos x="518" y="322"/>
                </a:cxn>
                <a:cxn ang="0">
                  <a:pos x="632" y="250"/>
                </a:cxn>
              </a:cxnLst>
              <a:rect l="0" t="0" r="r" b="b"/>
              <a:pathLst>
                <a:path w="1859" h="1082">
                  <a:moveTo>
                    <a:pt x="1747" y="185"/>
                  </a:moveTo>
                  <a:lnTo>
                    <a:pt x="1763" y="198"/>
                  </a:lnTo>
                  <a:lnTo>
                    <a:pt x="1777" y="210"/>
                  </a:lnTo>
                  <a:lnTo>
                    <a:pt x="1789" y="218"/>
                  </a:lnTo>
                  <a:lnTo>
                    <a:pt x="1801" y="223"/>
                  </a:lnTo>
                  <a:lnTo>
                    <a:pt x="1811" y="227"/>
                  </a:lnTo>
                  <a:lnTo>
                    <a:pt x="1821" y="229"/>
                  </a:lnTo>
                  <a:lnTo>
                    <a:pt x="1829" y="229"/>
                  </a:lnTo>
                  <a:lnTo>
                    <a:pt x="1836" y="227"/>
                  </a:lnTo>
                  <a:lnTo>
                    <a:pt x="1842" y="224"/>
                  </a:lnTo>
                  <a:lnTo>
                    <a:pt x="1847" y="219"/>
                  </a:lnTo>
                  <a:lnTo>
                    <a:pt x="1851" y="213"/>
                  </a:lnTo>
                  <a:lnTo>
                    <a:pt x="1855" y="206"/>
                  </a:lnTo>
                  <a:lnTo>
                    <a:pt x="1857" y="197"/>
                  </a:lnTo>
                  <a:lnTo>
                    <a:pt x="1858" y="188"/>
                  </a:lnTo>
                  <a:lnTo>
                    <a:pt x="1859" y="178"/>
                  </a:lnTo>
                  <a:lnTo>
                    <a:pt x="1858" y="167"/>
                  </a:lnTo>
                  <a:lnTo>
                    <a:pt x="1857" y="156"/>
                  </a:lnTo>
                  <a:lnTo>
                    <a:pt x="1855" y="144"/>
                  </a:lnTo>
                  <a:lnTo>
                    <a:pt x="1852" y="132"/>
                  </a:lnTo>
                  <a:lnTo>
                    <a:pt x="1848" y="120"/>
                  </a:lnTo>
                  <a:lnTo>
                    <a:pt x="1844" y="108"/>
                  </a:lnTo>
                  <a:lnTo>
                    <a:pt x="1839" y="96"/>
                  </a:lnTo>
                  <a:lnTo>
                    <a:pt x="1833" y="84"/>
                  </a:lnTo>
                  <a:lnTo>
                    <a:pt x="1827" y="73"/>
                  </a:lnTo>
                  <a:lnTo>
                    <a:pt x="1820" y="60"/>
                  </a:lnTo>
                  <a:lnTo>
                    <a:pt x="1812" y="50"/>
                  </a:lnTo>
                  <a:lnTo>
                    <a:pt x="1803" y="40"/>
                  </a:lnTo>
                  <a:lnTo>
                    <a:pt x="1795" y="31"/>
                  </a:lnTo>
                  <a:lnTo>
                    <a:pt x="1785" y="23"/>
                  </a:lnTo>
                  <a:lnTo>
                    <a:pt x="1775" y="16"/>
                  </a:lnTo>
                  <a:lnTo>
                    <a:pt x="1765" y="10"/>
                  </a:lnTo>
                  <a:lnTo>
                    <a:pt x="1754" y="6"/>
                  </a:lnTo>
                  <a:lnTo>
                    <a:pt x="1741" y="3"/>
                  </a:lnTo>
                  <a:lnTo>
                    <a:pt x="1730" y="1"/>
                  </a:lnTo>
                  <a:lnTo>
                    <a:pt x="1719" y="0"/>
                  </a:lnTo>
                  <a:lnTo>
                    <a:pt x="1708" y="0"/>
                  </a:lnTo>
                  <a:lnTo>
                    <a:pt x="1697" y="1"/>
                  </a:lnTo>
                  <a:lnTo>
                    <a:pt x="1686" y="4"/>
                  </a:lnTo>
                  <a:lnTo>
                    <a:pt x="1675" y="8"/>
                  </a:lnTo>
                  <a:lnTo>
                    <a:pt x="1664" y="14"/>
                  </a:lnTo>
                  <a:lnTo>
                    <a:pt x="1653" y="21"/>
                  </a:lnTo>
                  <a:lnTo>
                    <a:pt x="1640" y="30"/>
                  </a:lnTo>
                  <a:lnTo>
                    <a:pt x="1628" y="40"/>
                  </a:lnTo>
                  <a:lnTo>
                    <a:pt x="1616" y="52"/>
                  </a:lnTo>
                  <a:lnTo>
                    <a:pt x="1604" y="67"/>
                  </a:lnTo>
                  <a:lnTo>
                    <a:pt x="1591" y="83"/>
                  </a:lnTo>
                  <a:lnTo>
                    <a:pt x="1578" y="101"/>
                  </a:lnTo>
                  <a:lnTo>
                    <a:pt x="1565" y="121"/>
                  </a:lnTo>
                  <a:lnTo>
                    <a:pt x="1551" y="143"/>
                  </a:lnTo>
                  <a:lnTo>
                    <a:pt x="1537" y="167"/>
                  </a:lnTo>
                  <a:lnTo>
                    <a:pt x="1521" y="193"/>
                  </a:lnTo>
                  <a:lnTo>
                    <a:pt x="1505" y="223"/>
                  </a:lnTo>
                  <a:lnTo>
                    <a:pt x="1489" y="253"/>
                  </a:lnTo>
                  <a:lnTo>
                    <a:pt x="1473" y="287"/>
                  </a:lnTo>
                  <a:lnTo>
                    <a:pt x="1455" y="323"/>
                  </a:lnTo>
                  <a:lnTo>
                    <a:pt x="1438" y="362"/>
                  </a:lnTo>
                  <a:lnTo>
                    <a:pt x="1398" y="447"/>
                  </a:lnTo>
                  <a:lnTo>
                    <a:pt x="1357" y="544"/>
                  </a:lnTo>
                  <a:lnTo>
                    <a:pt x="1312" y="652"/>
                  </a:lnTo>
                  <a:lnTo>
                    <a:pt x="1262" y="773"/>
                  </a:lnTo>
                  <a:lnTo>
                    <a:pt x="1263" y="742"/>
                  </a:lnTo>
                  <a:lnTo>
                    <a:pt x="1266" y="711"/>
                  </a:lnTo>
                  <a:lnTo>
                    <a:pt x="1270" y="680"/>
                  </a:lnTo>
                  <a:lnTo>
                    <a:pt x="1275" y="649"/>
                  </a:lnTo>
                  <a:lnTo>
                    <a:pt x="1282" y="616"/>
                  </a:lnTo>
                  <a:lnTo>
                    <a:pt x="1289" y="585"/>
                  </a:lnTo>
                  <a:lnTo>
                    <a:pt x="1297" y="554"/>
                  </a:lnTo>
                  <a:lnTo>
                    <a:pt x="1305" y="524"/>
                  </a:lnTo>
                  <a:lnTo>
                    <a:pt x="1323" y="464"/>
                  </a:lnTo>
                  <a:lnTo>
                    <a:pt x="1338" y="408"/>
                  </a:lnTo>
                  <a:lnTo>
                    <a:pt x="1344" y="382"/>
                  </a:lnTo>
                  <a:lnTo>
                    <a:pt x="1349" y="357"/>
                  </a:lnTo>
                  <a:lnTo>
                    <a:pt x="1353" y="333"/>
                  </a:lnTo>
                  <a:lnTo>
                    <a:pt x="1355" y="311"/>
                  </a:lnTo>
                  <a:lnTo>
                    <a:pt x="1355" y="300"/>
                  </a:lnTo>
                  <a:lnTo>
                    <a:pt x="1355" y="290"/>
                  </a:lnTo>
                  <a:lnTo>
                    <a:pt x="1354" y="280"/>
                  </a:lnTo>
                  <a:lnTo>
                    <a:pt x="1352" y="271"/>
                  </a:lnTo>
                  <a:lnTo>
                    <a:pt x="1350" y="263"/>
                  </a:lnTo>
                  <a:lnTo>
                    <a:pt x="1347" y="255"/>
                  </a:lnTo>
                  <a:lnTo>
                    <a:pt x="1343" y="248"/>
                  </a:lnTo>
                  <a:lnTo>
                    <a:pt x="1339" y="242"/>
                  </a:lnTo>
                  <a:lnTo>
                    <a:pt x="1334" y="236"/>
                  </a:lnTo>
                  <a:lnTo>
                    <a:pt x="1329" y="231"/>
                  </a:lnTo>
                  <a:lnTo>
                    <a:pt x="1324" y="226"/>
                  </a:lnTo>
                  <a:lnTo>
                    <a:pt x="1318" y="222"/>
                  </a:lnTo>
                  <a:lnTo>
                    <a:pt x="1312" y="219"/>
                  </a:lnTo>
                  <a:lnTo>
                    <a:pt x="1304" y="216"/>
                  </a:lnTo>
                  <a:lnTo>
                    <a:pt x="1298" y="214"/>
                  </a:lnTo>
                  <a:lnTo>
                    <a:pt x="1291" y="213"/>
                  </a:lnTo>
                  <a:lnTo>
                    <a:pt x="1284" y="212"/>
                  </a:lnTo>
                  <a:lnTo>
                    <a:pt x="1277" y="212"/>
                  </a:lnTo>
                  <a:lnTo>
                    <a:pt x="1270" y="213"/>
                  </a:lnTo>
                  <a:lnTo>
                    <a:pt x="1263" y="214"/>
                  </a:lnTo>
                  <a:lnTo>
                    <a:pt x="1256" y="216"/>
                  </a:lnTo>
                  <a:lnTo>
                    <a:pt x="1249" y="218"/>
                  </a:lnTo>
                  <a:lnTo>
                    <a:pt x="1242" y="221"/>
                  </a:lnTo>
                  <a:lnTo>
                    <a:pt x="1236" y="225"/>
                  </a:lnTo>
                  <a:lnTo>
                    <a:pt x="1230" y="229"/>
                  </a:lnTo>
                  <a:lnTo>
                    <a:pt x="1224" y="234"/>
                  </a:lnTo>
                  <a:lnTo>
                    <a:pt x="1218" y="240"/>
                  </a:lnTo>
                  <a:lnTo>
                    <a:pt x="1213" y="246"/>
                  </a:lnTo>
                  <a:lnTo>
                    <a:pt x="1208" y="254"/>
                  </a:lnTo>
                  <a:lnTo>
                    <a:pt x="1204" y="261"/>
                  </a:lnTo>
                  <a:lnTo>
                    <a:pt x="1199" y="269"/>
                  </a:lnTo>
                  <a:lnTo>
                    <a:pt x="1196" y="278"/>
                  </a:lnTo>
                  <a:lnTo>
                    <a:pt x="1175" y="335"/>
                  </a:lnTo>
                  <a:lnTo>
                    <a:pt x="1152" y="391"/>
                  </a:lnTo>
                  <a:lnTo>
                    <a:pt x="1126" y="443"/>
                  </a:lnTo>
                  <a:lnTo>
                    <a:pt x="1098" y="494"/>
                  </a:lnTo>
                  <a:lnTo>
                    <a:pt x="1067" y="541"/>
                  </a:lnTo>
                  <a:lnTo>
                    <a:pt x="1035" y="586"/>
                  </a:lnTo>
                  <a:lnTo>
                    <a:pt x="1001" y="630"/>
                  </a:lnTo>
                  <a:lnTo>
                    <a:pt x="965" y="669"/>
                  </a:lnTo>
                  <a:lnTo>
                    <a:pt x="928" y="707"/>
                  </a:lnTo>
                  <a:lnTo>
                    <a:pt x="890" y="742"/>
                  </a:lnTo>
                  <a:lnTo>
                    <a:pt x="851" y="775"/>
                  </a:lnTo>
                  <a:lnTo>
                    <a:pt x="812" y="804"/>
                  </a:lnTo>
                  <a:lnTo>
                    <a:pt x="773" y="831"/>
                  </a:lnTo>
                  <a:lnTo>
                    <a:pt x="732" y="856"/>
                  </a:lnTo>
                  <a:lnTo>
                    <a:pt x="693" y="877"/>
                  </a:lnTo>
                  <a:lnTo>
                    <a:pt x="654" y="897"/>
                  </a:lnTo>
                  <a:lnTo>
                    <a:pt x="614" y="914"/>
                  </a:lnTo>
                  <a:lnTo>
                    <a:pt x="577" y="927"/>
                  </a:lnTo>
                  <a:lnTo>
                    <a:pt x="540" y="938"/>
                  </a:lnTo>
                  <a:lnTo>
                    <a:pt x="503" y="946"/>
                  </a:lnTo>
                  <a:lnTo>
                    <a:pt x="469" y="951"/>
                  </a:lnTo>
                  <a:lnTo>
                    <a:pt x="437" y="954"/>
                  </a:lnTo>
                  <a:lnTo>
                    <a:pt x="405" y="953"/>
                  </a:lnTo>
                  <a:lnTo>
                    <a:pt x="377" y="950"/>
                  </a:lnTo>
                  <a:lnTo>
                    <a:pt x="351" y="944"/>
                  </a:lnTo>
                  <a:lnTo>
                    <a:pt x="327" y="935"/>
                  </a:lnTo>
                  <a:lnTo>
                    <a:pt x="306" y="923"/>
                  </a:lnTo>
                  <a:lnTo>
                    <a:pt x="288" y="908"/>
                  </a:lnTo>
                  <a:lnTo>
                    <a:pt x="274" y="889"/>
                  </a:lnTo>
                  <a:lnTo>
                    <a:pt x="263" y="868"/>
                  </a:lnTo>
                  <a:lnTo>
                    <a:pt x="256" y="844"/>
                  </a:lnTo>
                  <a:lnTo>
                    <a:pt x="253" y="817"/>
                  </a:lnTo>
                  <a:lnTo>
                    <a:pt x="287" y="815"/>
                  </a:lnTo>
                  <a:lnTo>
                    <a:pt x="322" y="810"/>
                  </a:lnTo>
                  <a:lnTo>
                    <a:pt x="356" y="803"/>
                  </a:lnTo>
                  <a:lnTo>
                    <a:pt x="390" y="794"/>
                  </a:lnTo>
                  <a:lnTo>
                    <a:pt x="424" y="783"/>
                  </a:lnTo>
                  <a:lnTo>
                    <a:pt x="459" y="770"/>
                  </a:lnTo>
                  <a:lnTo>
                    <a:pt x="493" y="755"/>
                  </a:lnTo>
                  <a:lnTo>
                    <a:pt x="525" y="738"/>
                  </a:lnTo>
                  <a:lnTo>
                    <a:pt x="559" y="720"/>
                  </a:lnTo>
                  <a:lnTo>
                    <a:pt x="590" y="701"/>
                  </a:lnTo>
                  <a:lnTo>
                    <a:pt x="621" y="680"/>
                  </a:lnTo>
                  <a:lnTo>
                    <a:pt x="651" y="658"/>
                  </a:lnTo>
                  <a:lnTo>
                    <a:pt x="679" y="635"/>
                  </a:lnTo>
                  <a:lnTo>
                    <a:pt x="706" y="610"/>
                  </a:lnTo>
                  <a:lnTo>
                    <a:pt x="732" y="585"/>
                  </a:lnTo>
                  <a:lnTo>
                    <a:pt x="756" y="559"/>
                  </a:lnTo>
                  <a:lnTo>
                    <a:pt x="779" y="533"/>
                  </a:lnTo>
                  <a:lnTo>
                    <a:pt x="800" y="506"/>
                  </a:lnTo>
                  <a:lnTo>
                    <a:pt x="818" y="478"/>
                  </a:lnTo>
                  <a:lnTo>
                    <a:pt x="835" y="451"/>
                  </a:lnTo>
                  <a:lnTo>
                    <a:pt x="849" y="423"/>
                  </a:lnTo>
                  <a:lnTo>
                    <a:pt x="861" y="396"/>
                  </a:lnTo>
                  <a:lnTo>
                    <a:pt x="871" y="368"/>
                  </a:lnTo>
                  <a:lnTo>
                    <a:pt x="878" y="340"/>
                  </a:lnTo>
                  <a:lnTo>
                    <a:pt x="883" y="313"/>
                  </a:lnTo>
                  <a:lnTo>
                    <a:pt x="884" y="287"/>
                  </a:lnTo>
                  <a:lnTo>
                    <a:pt x="882" y="261"/>
                  </a:lnTo>
                  <a:lnTo>
                    <a:pt x="878" y="236"/>
                  </a:lnTo>
                  <a:lnTo>
                    <a:pt x="870" y="211"/>
                  </a:lnTo>
                  <a:lnTo>
                    <a:pt x="858" y="187"/>
                  </a:lnTo>
                  <a:lnTo>
                    <a:pt x="843" y="164"/>
                  </a:lnTo>
                  <a:lnTo>
                    <a:pt x="825" y="143"/>
                  </a:lnTo>
                  <a:lnTo>
                    <a:pt x="810" y="130"/>
                  </a:lnTo>
                  <a:lnTo>
                    <a:pt x="794" y="119"/>
                  </a:lnTo>
                  <a:lnTo>
                    <a:pt x="776" y="110"/>
                  </a:lnTo>
                  <a:lnTo>
                    <a:pt x="755" y="104"/>
                  </a:lnTo>
                  <a:lnTo>
                    <a:pt x="734" y="99"/>
                  </a:lnTo>
                  <a:lnTo>
                    <a:pt x="712" y="97"/>
                  </a:lnTo>
                  <a:lnTo>
                    <a:pt x="689" y="97"/>
                  </a:lnTo>
                  <a:lnTo>
                    <a:pt x="665" y="99"/>
                  </a:lnTo>
                  <a:lnTo>
                    <a:pt x="639" y="103"/>
                  </a:lnTo>
                  <a:lnTo>
                    <a:pt x="613" y="109"/>
                  </a:lnTo>
                  <a:lnTo>
                    <a:pt x="587" y="117"/>
                  </a:lnTo>
                  <a:lnTo>
                    <a:pt x="560" y="127"/>
                  </a:lnTo>
                  <a:lnTo>
                    <a:pt x="532" y="139"/>
                  </a:lnTo>
                  <a:lnTo>
                    <a:pt x="504" y="152"/>
                  </a:lnTo>
                  <a:lnTo>
                    <a:pt x="477" y="168"/>
                  </a:lnTo>
                  <a:lnTo>
                    <a:pt x="449" y="185"/>
                  </a:lnTo>
                  <a:lnTo>
                    <a:pt x="421" y="205"/>
                  </a:lnTo>
                  <a:lnTo>
                    <a:pt x="393" y="226"/>
                  </a:lnTo>
                  <a:lnTo>
                    <a:pt x="367" y="249"/>
                  </a:lnTo>
                  <a:lnTo>
                    <a:pt x="340" y="274"/>
                  </a:lnTo>
                  <a:lnTo>
                    <a:pt x="313" y="300"/>
                  </a:lnTo>
                  <a:lnTo>
                    <a:pt x="288" y="327"/>
                  </a:lnTo>
                  <a:lnTo>
                    <a:pt x="264" y="358"/>
                  </a:lnTo>
                  <a:lnTo>
                    <a:pt x="241" y="389"/>
                  </a:lnTo>
                  <a:lnTo>
                    <a:pt x="218" y="421"/>
                  </a:lnTo>
                  <a:lnTo>
                    <a:pt x="196" y="455"/>
                  </a:lnTo>
                  <a:lnTo>
                    <a:pt x="177" y="492"/>
                  </a:lnTo>
                  <a:lnTo>
                    <a:pt x="158" y="529"/>
                  </a:lnTo>
                  <a:lnTo>
                    <a:pt x="142" y="567"/>
                  </a:lnTo>
                  <a:lnTo>
                    <a:pt x="127" y="607"/>
                  </a:lnTo>
                  <a:lnTo>
                    <a:pt x="113" y="649"/>
                  </a:lnTo>
                  <a:lnTo>
                    <a:pt x="102" y="692"/>
                  </a:lnTo>
                  <a:lnTo>
                    <a:pt x="89" y="690"/>
                  </a:lnTo>
                  <a:lnTo>
                    <a:pt x="78" y="690"/>
                  </a:lnTo>
                  <a:lnTo>
                    <a:pt x="67" y="689"/>
                  </a:lnTo>
                  <a:lnTo>
                    <a:pt x="57" y="690"/>
                  </a:lnTo>
                  <a:lnTo>
                    <a:pt x="48" y="691"/>
                  </a:lnTo>
                  <a:lnTo>
                    <a:pt x="40" y="693"/>
                  </a:lnTo>
                  <a:lnTo>
                    <a:pt x="33" y="695"/>
                  </a:lnTo>
                  <a:lnTo>
                    <a:pt x="26" y="698"/>
                  </a:lnTo>
                  <a:lnTo>
                    <a:pt x="20" y="702"/>
                  </a:lnTo>
                  <a:lnTo>
                    <a:pt x="15" y="705"/>
                  </a:lnTo>
                  <a:lnTo>
                    <a:pt x="11" y="709"/>
                  </a:lnTo>
                  <a:lnTo>
                    <a:pt x="7" y="714"/>
                  </a:lnTo>
                  <a:lnTo>
                    <a:pt x="4" y="718"/>
                  </a:lnTo>
                  <a:lnTo>
                    <a:pt x="2" y="723"/>
                  </a:lnTo>
                  <a:lnTo>
                    <a:pt x="1" y="728"/>
                  </a:lnTo>
                  <a:lnTo>
                    <a:pt x="0" y="734"/>
                  </a:lnTo>
                  <a:lnTo>
                    <a:pt x="1" y="739"/>
                  </a:lnTo>
                  <a:lnTo>
                    <a:pt x="2" y="745"/>
                  </a:lnTo>
                  <a:lnTo>
                    <a:pt x="3" y="750"/>
                  </a:lnTo>
                  <a:lnTo>
                    <a:pt x="6" y="756"/>
                  </a:lnTo>
                  <a:lnTo>
                    <a:pt x="9" y="762"/>
                  </a:lnTo>
                  <a:lnTo>
                    <a:pt x="13" y="767"/>
                  </a:lnTo>
                  <a:lnTo>
                    <a:pt x="18" y="773"/>
                  </a:lnTo>
                  <a:lnTo>
                    <a:pt x="23" y="778"/>
                  </a:lnTo>
                  <a:lnTo>
                    <a:pt x="29" y="783"/>
                  </a:lnTo>
                  <a:lnTo>
                    <a:pt x="36" y="787"/>
                  </a:lnTo>
                  <a:lnTo>
                    <a:pt x="44" y="791"/>
                  </a:lnTo>
                  <a:lnTo>
                    <a:pt x="53" y="795"/>
                  </a:lnTo>
                  <a:lnTo>
                    <a:pt x="62" y="799"/>
                  </a:lnTo>
                  <a:lnTo>
                    <a:pt x="72" y="802"/>
                  </a:lnTo>
                  <a:lnTo>
                    <a:pt x="82" y="805"/>
                  </a:lnTo>
                  <a:lnTo>
                    <a:pt x="95" y="807"/>
                  </a:lnTo>
                  <a:lnTo>
                    <a:pt x="99" y="849"/>
                  </a:lnTo>
                  <a:lnTo>
                    <a:pt x="107" y="887"/>
                  </a:lnTo>
                  <a:lnTo>
                    <a:pt x="118" y="923"/>
                  </a:lnTo>
                  <a:lnTo>
                    <a:pt x="133" y="954"/>
                  </a:lnTo>
                  <a:lnTo>
                    <a:pt x="150" y="981"/>
                  </a:lnTo>
                  <a:lnTo>
                    <a:pt x="171" y="1005"/>
                  </a:lnTo>
                  <a:lnTo>
                    <a:pt x="195" y="1025"/>
                  </a:lnTo>
                  <a:lnTo>
                    <a:pt x="222" y="1043"/>
                  </a:lnTo>
                  <a:lnTo>
                    <a:pt x="250" y="1057"/>
                  </a:lnTo>
                  <a:lnTo>
                    <a:pt x="280" y="1068"/>
                  </a:lnTo>
                  <a:lnTo>
                    <a:pt x="313" y="1076"/>
                  </a:lnTo>
                  <a:lnTo>
                    <a:pt x="348" y="1080"/>
                  </a:lnTo>
                  <a:lnTo>
                    <a:pt x="384" y="1082"/>
                  </a:lnTo>
                  <a:lnTo>
                    <a:pt x="421" y="1081"/>
                  </a:lnTo>
                  <a:lnTo>
                    <a:pt x="460" y="1077"/>
                  </a:lnTo>
                  <a:lnTo>
                    <a:pt x="500" y="1070"/>
                  </a:lnTo>
                  <a:lnTo>
                    <a:pt x="541" y="1061"/>
                  </a:lnTo>
                  <a:lnTo>
                    <a:pt x="582" y="1049"/>
                  </a:lnTo>
                  <a:lnTo>
                    <a:pt x="623" y="1035"/>
                  </a:lnTo>
                  <a:lnTo>
                    <a:pt x="665" y="1018"/>
                  </a:lnTo>
                  <a:lnTo>
                    <a:pt x="707" y="999"/>
                  </a:lnTo>
                  <a:lnTo>
                    <a:pt x="748" y="978"/>
                  </a:lnTo>
                  <a:lnTo>
                    <a:pt x="790" y="955"/>
                  </a:lnTo>
                  <a:lnTo>
                    <a:pt x="831" y="930"/>
                  </a:lnTo>
                  <a:lnTo>
                    <a:pt x="871" y="903"/>
                  </a:lnTo>
                  <a:lnTo>
                    <a:pt x="910" y="873"/>
                  </a:lnTo>
                  <a:lnTo>
                    <a:pt x="948" y="842"/>
                  </a:lnTo>
                  <a:lnTo>
                    <a:pt x="985" y="810"/>
                  </a:lnTo>
                  <a:lnTo>
                    <a:pt x="1020" y="776"/>
                  </a:lnTo>
                  <a:lnTo>
                    <a:pt x="1053" y="740"/>
                  </a:lnTo>
                  <a:lnTo>
                    <a:pt x="1085" y="703"/>
                  </a:lnTo>
                  <a:lnTo>
                    <a:pt x="1115" y="665"/>
                  </a:lnTo>
                  <a:lnTo>
                    <a:pt x="1109" y="700"/>
                  </a:lnTo>
                  <a:lnTo>
                    <a:pt x="1105" y="736"/>
                  </a:lnTo>
                  <a:lnTo>
                    <a:pt x="1101" y="773"/>
                  </a:lnTo>
                  <a:lnTo>
                    <a:pt x="1099" y="809"/>
                  </a:lnTo>
                  <a:lnTo>
                    <a:pt x="1098" y="844"/>
                  </a:lnTo>
                  <a:lnTo>
                    <a:pt x="1099" y="879"/>
                  </a:lnTo>
                  <a:lnTo>
                    <a:pt x="1100" y="897"/>
                  </a:lnTo>
                  <a:lnTo>
                    <a:pt x="1101" y="913"/>
                  </a:lnTo>
                  <a:lnTo>
                    <a:pt x="1103" y="930"/>
                  </a:lnTo>
                  <a:lnTo>
                    <a:pt x="1106" y="946"/>
                  </a:lnTo>
                  <a:lnTo>
                    <a:pt x="1108" y="957"/>
                  </a:lnTo>
                  <a:lnTo>
                    <a:pt x="1111" y="968"/>
                  </a:lnTo>
                  <a:lnTo>
                    <a:pt x="1115" y="979"/>
                  </a:lnTo>
                  <a:lnTo>
                    <a:pt x="1119" y="989"/>
                  </a:lnTo>
                  <a:lnTo>
                    <a:pt x="1123" y="999"/>
                  </a:lnTo>
                  <a:lnTo>
                    <a:pt x="1128" y="1008"/>
                  </a:lnTo>
                  <a:lnTo>
                    <a:pt x="1134" y="1016"/>
                  </a:lnTo>
                  <a:lnTo>
                    <a:pt x="1140" y="1024"/>
                  </a:lnTo>
                  <a:lnTo>
                    <a:pt x="1146" y="1031"/>
                  </a:lnTo>
                  <a:lnTo>
                    <a:pt x="1153" y="1039"/>
                  </a:lnTo>
                  <a:lnTo>
                    <a:pt x="1159" y="1045"/>
                  </a:lnTo>
                  <a:lnTo>
                    <a:pt x="1167" y="1050"/>
                  </a:lnTo>
                  <a:lnTo>
                    <a:pt x="1174" y="1054"/>
                  </a:lnTo>
                  <a:lnTo>
                    <a:pt x="1182" y="1058"/>
                  </a:lnTo>
                  <a:lnTo>
                    <a:pt x="1190" y="1060"/>
                  </a:lnTo>
                  <a:lnTo>
                    <a:pt x="1198" y="1062"/>
                  </a:lnTo>
                  <a:lnTo>
                    <a:pt x="1207" y="1063"/>
                  </a:lnTo>
                  <a:lnTo>
                    <a:pt x="1215" y="1063"/>
                  </a:lnTo>
                  <a:lnTo>
                    <a:pt x="1223" y="1063"/>
                  </a:lnTo>
                  <a:lnTo>
                    <a:pt x="1232" y="1061"/>
                  </a:lnTo>
                  <a:lnTo>
                    <a:pt x="1240" y="1058"/>
                  </a:lnTo>
                  <a:lnTo>
                    <a:pt x="1248" y="1054"/>
                  </a:lnTo>
                  <a:lnTo>
                    <a:pt x="1257" y="1049"/>
                  </a:lnTo>
                  <a:lnTo>
                    <a:pt x="1265" y="1044"/>
                  </a:lnTo>
                  <a:lnTo>
                    <a:pt x="1273" y="1036"/>
                  </a:lnTo>
                  <a:lnTo>
                    <a:pt x="1281" y="1027"/>
                  </a:lnTo>
                  <a:lnTo>
                    <a:pt x="1288" y="1018"/>
                  </a:lnTo>
                  <a:lnTo>
                    <a:pt x="1296" y="1007"/>
                  </a:lnTo>
                  <a:lnTo>
                    <a:pt x="1303" y="995"/>
                  </a:lnTo>
                  <a:lnTo>
                    <a:pt x="1310" y="982"/>
                  </a:lnTo>
                  <a:lnTo>
                    <a:pt x="1318" y="968"/>
                  </a:lnTo>
                  <a:lnTo>
                    <a:pt x="1324" y="952"/>
                  </a:lnTo>
                  <a:lnTo>
                    <a:pt x="1342" y="907"/>
                  </a:lnTo>
                  <a:lnTo>
                    <a:pt x="1362" y="853"/>
                  </a:lnTo>
                  <a:lnTo>
                    <a:pt x="1386" y="794"/>
                  </a:lnTo>
                  <a:lnTo>
                    <a:pt x="1412" y="728"/>
                  </a:lnTo>
                  <a:lnTo>
                    <a:pt x="1440" y="661"/>
                  </a:lnTo>
                  <a:lnTo>
                    <a:pt x="1470" y="592"/>
                  </a:lnTo>
                  <a:lnTo>
                    <a:pt x="1500" y="523"/>
                  </a:lnTo>
                  <a:lnTo>
                    <a:pt x="1531" y="456"/>
                  </a:lnTo>
                  <a:lnTo>
                    <a:pt x="1548" y="424"/>
                  </a:lnTo>
                  <a:lnTo>
                    <a:pt x="1563" y="393"/>
                  </a:lnTo>
                  <a:lnTo>
                    <a:pt x="1579" y="363"/>
                  </a:lnTo>
                  <a:lnTo>
                    <a:pt x="1594" y="334"/>
                  </a:lnTo>
                  <a:lnTo>
                    <a:pt x="1609" y="307"/>
                  </a:lnTo>
                  <a:lnTo>
                    <a:pt x="1624" y="283"/>
                  </a:lnTo>
                  <a:lnTo>
                    <a:pt x="1639" y="260"/>
                  </a:lnTo>
                  <a:lnTo>
                    <a:pt x="1654" y="240"/>
                  </a:lnTo>
                  <a:lnTo>
                    <a:pt x="1668" y="222"/>
                  </a:lnTo>
                  <a:lnTo>
                    <a:pt x="1681" y="207"/>
                  </a:lnTo>
                  <a:lnTo>
                    <a:pt x="1694" y="194"/>
                  </a:lnTo>
                  <a:lnTo>
                    <a:pt x="1706" y="185"/>
                  </a:lnTo>
                  <a:lnTo>
                    <a:pt x="1717" y="180"/>
                  </a:lnTo>
                  <a:lnTo>
                    <a:pt x="1728" y="178"/>
                  </a:lnTo>
                  <a:lnTo>
                    <a:pt x="1738" y="180"/>
                  </a:lnTo>
                  <a:lnTo>
                    <a:pt x="1747" y="185"/>
                  </a:lnTo>
                  <a:close/>
                  <a:moveTo>
                    <a:pt x="703" y="263"/>
                  </a:moveTo>
                  <a:lnTo>
                    <a:pt x="712" y="276"/>
                  </a:lnTo>
                  <a:lnTo>
                    <a:pt x="719" y="291"/>
                  </a:lnTo>
                  <a:lnTo>
                    <a:pt x="724" y="305"/>
                  </a:lnTo>
                  <a:lnTo>
                    <a:pt x="725" y="321"/>
                  </a:lnTo>
                  <a:lnTo>
                    <a:pt x="725" y="337"/>
                  </a:lnTo>
                  <a:lnTo>
                    <a:pt x="722" y="355"/>
                  </a:lnTo>
                  <a:lnTo>
                    <a:pt x="717" y="372"/>
                  </a:lnTo>
                  <a:lnTo>
                    <a:pt x="710" y="389"/>
                  </a:lnTo>
                  <a:lnTo>
                    <a:pt x="701" y="407"/>
                  </a:lnTo>
                  <a:lnTo>
                    <a:pt x="691" y="425"/>
                  </a:lnTo>
                  <a:lnTo>
                    <a:pt x="679" y="442"/>
                  </a:lnTo>
                  <a:lnTo>
                    <a:pt x="665" y="460"/>
                  </a:lnTo>
                  <a:lnTo>
                    <a:pt x="650" y="478"/>
                  </a:lnTo>
                  <a:lnTo>
                    <a:pt x="633" y="497"/>
                  </a:lnTo>
                  <a:lnTo>
                    <a:pt x="615" y="514"/>
                  </a:lnTo>
                  <a:lnTo>
                    <a:pt x="597" y="531"/>
                  </a:lnTo>
                  <a:lnTo>
                    <a:pt x="578" y="548"/>
                  </a:lnTo>
                  <a:lnTo>
                    <a:pt x="558" y="564"/>
                  </a:lnTo>
                  <a:lnTo>
                    <a:pt x="536" y="579"/>
                  </a:lnTo>
                  <a:lnTo>
                    <a:pt x="515" y="594"/>
                  </a:lnTo>
                  <a:lnTo>
                    <a:pt x="493" y="609"/>
                  </a:lnTo>
                  <a:lnTo>
                    <a:pt x="471" y="623"/>
                  </a:lnTo>
                  <a:lnTo>
                    <a:pt x="449" y="635"/>
                  </a:lnTo>
                  <a:lnTo>
                    <a:pt x="428" y="647"/>
                  </a:lnTo>
                  <a:lnTo>
                    <a:pt x="405" y="657"/>
                  </a:lnTo>
                  <a:lnTo>
                    <a:pt x="383" y="666"/>
                  </a:lnTo>
                  <a:lnTo>
                    <a:pt x="362" y="674"/>
                  </a:lnTo>
                  <a:lnTo>
                    <a:pt x="341" y="681"/>
                  </a:lnTo>
                  <a:lnTo>
                    <a:pt x="321" y="686"/>
                  </a:lnTo>
                  <a:lnTo>
                    <a:pt x="301" y="689"/>
                  </a:lnTo>
                  <a:lnTo>
                    <a:pt x="283" y="691"/>
                  </a:lnTo>
                  <a:lnTo>
                    <a:pt x="265" y="692"/>
                  </a:lnTo>
                  <a:lnTo>
                    <a:pt x="270" y="675"/>
                  </a:lnTo>
                  <a:lnTo>
                    <a:pt x="276" y="658"/>
                  </a:lnTo>
                  <a:lnTo>
                    <a:pt x="283" y="639"/>
                  </a:lnTo>
                  <a:lnTo>
                    <a:pt x="292" y="620"/>
                  </a:lnTo>
                  <a:lnTo>
                    <a:pt x="302" y="599"/>
                  </a:lnTo>
                  <a:lnTo>
                    <a:pt x="313" y="579"/>
                  </a:lnTo>
                  <a:lnTo>
                    <a:pt x="325" y="558"/>
                  </a:lnTo>
                  <a:lnTo>
                    <a:pt x="338" y="537"/>
                  </a:lnTo>
                  <a:lnTo>
                    <a:pt x="352" y="516"/>
                  </a:lnTo>
                  <a:lnTo>
                    <a:pt x="367" y="495"/>
                  </a:lnTo>
                  <a:lnTo>
                    <a:pt x="382" y="473"/>
                  </a:lnTo>
                  <a:lnTo>
                    <a:pt x="398" y="452"/>
                  </a:lnTo>
                  <a:lnTo>
                    <a:pt x="414" y="432"/>
                  </a:lnTo>
                  <a:lnTo>
                    <a:pt x="431" y="412"/>
                  </a:lnTo>
                  <a:lnTo>
                    <a:pt x="448" y="393"/>
                  </a:lnTo>
                  <a:lnTo>
                    <a:pt x="466" y="374"/>
                  </a:lnTo>
                  <a:lnTo>
                    <a:pt x="483" y="356"/>
                  </a:lnTo>
                  <a:lnTo>
                    <a:pt x="500" y="338"/>
                  </a:lnTo>
                  <a:lnTo>
                    <a:pt x="518" y="322"/>
                  </a:lnTo>
                  <a:lnTo>
                    <a:pt x="535" y="307"/>
                  </a:lnTo>
                  <a:lnTo>
                    <a:pt x="553" y="294"/>
                  </a:lnTo>
                  <a:lnTo>
                    <a:pt x="570" y="282"/>
                  </a:lnTo>
                  <a:lnTo>
                    <a:pt x="586" y="271"/>
                  </a:lnTo>
                  <a:lnTo>
                    <a:pt x="602" y="262"/>
                  </a:lnTo>
                  <a:lnTo>
                    <a:pt x="617" y="255"/>
                  </a:lnTo>
                  <a:lnTo>
                    <a:pt x="632" y="250"/>
                  </a:lnTo>
                  <a:lnTo>
                    <a:pt x="646" y="246"/>
                  </a:lnTo>
                  <a:lnTo>
                    <a:pt x="660" y="245"/>
                  </a:lnTo>
                  <a:lnTo>
                    <a:pt x="672" y="246"/>
                  </a:lnTo>
                  <a:lnTo>
                    <a:pt x="684" y="249"/>
                  </a:lnTo>
                  <a:lnTo>
                    <a:pt x="694" y="255"/>
                  </a:lnTo>
                  <a:lnTo>
                    <a:pt x="703" y="263"/>
                  </a:lnTo>
                  <a:close/>
                </a:path>
              </a:pathLst>
            </a:custGeom>
            <a:grpFill/>
            <a:ln w="9525">
              <a:noFill/>
              <a:round/>
              <a:headEnd/>
              <a:tailEnd/>
            </a:ln>
          </p:spPr>
          <p:txBody>
            <a:bodyPr/>
            <a:lstStyle/>
            <a:p>
              <a:pPr defTabSz="913305" fontAlgn="base">
                <a:spcBef>
                  <a:spcPct val="0"/>
                </a:spcBef>
                <a:spcAft>
                  <a:spcPct val="0"/>
                </a:spcAft>
                <a:defRPr/>
              </a:pPr>
              <a:endParaRPr lang="en-US" dirty="0">
                <a:solidFill>
                  <a:srgbClr val="000000"/>
                </a:solidFill>
                <a:effectLst>
                  <a:outerShdw blurRad="50800" dist="38100" dir="2700000" algn="tl" rotWithShape="0">
                    <a:prstClr val="black">
                      <a:alpha val="40000"/>
                    </a:prstClr>
                  </a:outerShdw>
                </a:effectLst>
                <a:cs typeface="Arial" charset="0"/>
              </a:endParaRPr>
            </a:p>
          </p:txBody>
        </p:sp>
        <p:sp>
          <p:nvSpPr>
            <p:cNvPr id="24" name="Freeform 21"/>
            <p:cNvSpPr>
              <a:spLocks/>
            </p:cNvSpPr>
            <p:nvPr/>
          </p:nvSpPr>
          <p:spPr bwMode="black">
            <a:xfrm>
              <a:off x="3087612" y="3912145"/>
              <a:ext cx="233458" cy="98200"/>
            </a:xfrm>
            <a:custGeom>
              <a:avLst/>
              <a:gdLst/>
              <a:ahLst/>
              <a:cxnLst>
                <a:cxn ang="0">
                  <a:pos x="1713" y="618"/>
                </a:cxn>
                <a:cxn ang="0">
                  <a:pos x="1610" y="662"/>
                </a:cxn>
                <a:cxn ang="0">
                  <a:pos x="1522" y="673"/>
                </a:cxn>
                <a:cxn ang="0">
                  <a:pos x="1438" y="604"/>
                </a:cxn>
                <a:cxn ang="0">
                  <a:pos x="1412" y="438"/>
                </a:cxn>
                <a:cxn ang="0">
                  <a:pos x="1404" y="196"/>
                </a:cxn>
                <a:cxn ang="0">
                  <a:pos x="1361" y="83"/>
                </a:cxn>
                <a:cxn ang="0">
                  <a:pos x="1265" y="59"/>
                </a:cxn>
                <a:cxn ang="0">
                  <a:pos x="1156" y="109"/>
                </a:cxn>
                <a:cxn ang="0">
                  <a:pos x="1046" y="204"/>
                </a:cxn>
                <a:cxn ang="0">
                  <a:pos x="879" y="407"/>
                </a:cxn>
                <a:cxn ang="0">
                  <a:pos x="832" y="325"/>
                </a:cxn>
                <a:cxn ang="0">
                  <a:pos x="813" y="143"/>
                </a:cxn>
                <a:cxn ang="0">
                  <a:pos x="770" y="48"/>
                </a:cxn>
                <a:cxn ang="0">
                  <a:pos x="689" y="1"/>
                </a:cxn>
                <a:cxn ang="0">
                  <a:pos x="577" y="28"/>
                </a:cxn>
                <a:cxn ang="0">
                  <a:pos x="464" y="115"/>
                </a:cxn>
                <a:cxn ang="0">
                  <a:pos x="342" y="258"/>
                </a:cxn>
                <a:cxn ang="0">
                  <a:pos x="201" y="475"/>
                </a:cxn>
                <a:cxn ang="0">
                  <a:pos x="231" y="302"/>
                </a:cxn>
                <a:cxn ang="0">
                  <a:pos x="249" y="132"/>
                </a:cxn>
                <a:cxn ang="0">
                  <a:pos x="228" y="83"/>
                </a:cxn>
                <a:cxn ang="0">
                  <a:pos x="186" y="59"/>
                </a:cxn>
                <a:cxn ang="0">
                  <a:pos x="135" y="58"/>
                </a:cxn>
                <a:cxn ang="0">
                  <a:pos x="92" y="78"/>
                </a:cxn>
                <a:cxn ang="0">
                  <a:pos x="69" y="116"/>
                </a:cxn>
                <a:cxn ang="0">
                  <a:pos x="29" y="429"/>
                </a:cxn>
                <a:cxn ang="0">
                  <a:pos x="0" y="679"/>
                </a:cxn>
                <a:cxn ang="0">
                  <a:pos x="19" y="742"/>
                </a:cxn>
                <a:cxn ang="0">
                  <a:pos x="59" y="778"/>
                </a:cxn>
                <a:cxn ang="0">
                  <a:pos x="112" y="783"/>
                </a:cxn>
                <a:cxn ang="0">
                  <a:pos x="168" y="753"/>
                </a:cxn>
                <a:cxn ang="0">
                  <a:pos x="248" y="633"/>
                </a:cxn>
                <a:cxn ang="0">
                  <a:pos x="436" y="338"/>
                </a:cxn>
                <a:cxn ang="0">
                  <a:pos x="554" y="196"/>
                </a:cxn>
                <a:cxn ang="0">
                  <a:pos x="607" y="172"/>
                </a:cxn>
                <a:cxn ang="0">
                  <a:pos x="635" y="222"/>
                </a:cxn>
                <a:cxn ang="0">
                  <a:pos x="643" y="345"/>
                </a:cxn>
                <a:cxn ang="0">
                  <a:pos x="622" y="611"/>
                </a:cxn>
                <a:cxn ang="0">
                  <a:pos x="617" y="711"/>
                </a:cxn>
                <a:cxn ang="0">
                  <a:pos x="635" y="765"/>
                </a:cxn>
                <a:cxn ang="0">
                  <a:pos x="668" y="793"/>
                </a:cxn>
                <a:cxn ang="0">
                  <a:pos x="713" y="792"/>
                </a:cxn>
                <a:cxn ang="0">
                  <a:pos x="767" y="759"/>
                </a:cxn>
                <a:cxn ang="0">
                  <a:pos x="953" y="528"/>
                </a:cxn>
                <a:cxn ang="0">
                  <a:pos x="1141" y="317"/>
                </a:cxn>
                <a:cxn ang="0">
                  <a:pos x="1203" y="286"/>
                </a:cxn>
                <a:cxn ang="0">
                  <a:pos x="1227" y="331"/>
                </a:cxn>
                <a:cxn ang="0">
                  <a:pos x="1228" y="487"/>
                </a:cxn>
                <a:cxn ang="0">
                  <a:pos x="1247" y="627"/>
                </a:cxn>
                <a:cxn ang="0">
                  <a:pos x="1319" y="745"/>
                </a:cxn>
                <a:cxn ang="0">
                  <a:pos x="1475" y="800"/>
                </a:cxn>
                <a:cxn ang="0">
                  <a:pos x="1594" y="791"/>
                </a:cxn>
                <a:cxn ang="0">
                  <a:pos x="1721" y="742"/>
                </a:cxn>
                <a:cxn ang="0">
                  <a:pos x="1847" y="648"/>
                </a:cxn>
                <a:cxn ang="0">
                  <a:pos x="1895" y="574"/>
                </a:cxn>
                <a:cxn ang="0">
                  <a:pos x="1893" y="532"/>
                </a:cxn>
                <a:cxn ang="0">
                  <a:pos x="1869" y="526"/>
                </a:cxn>
                <a:cxn ang="0">
                  <a:pos x="1820" y="549"/>
                </a:cxn>
              </a:cxnLst>
              <a:rect l="0" t="0" r="r" b="b"/>
              <a:pathLst>
                <a:path w="1899" h="801">
                  <a:moveTo>
                    <a:pt x="1809" y="556"/>
                  </a:moveTo>
                  <a:lnTo>
                    <a:pt x="1790" y="570"/>
                  </a:lnTo>
                  <a:lnTo>
                    <a:pt x="1770" y="584"/>
                  </a:lnTo>
                  <a:lnTo>
                    <a:pt x="1751" y="596"/>
                  </a:lnTo>
                  <a:lnTo>
                    <a:pt x="1731" y="608"/>
                  </a:lnTo>
                  <a:lnTo>
                    <a:pt x="1713" y="618"/>
                  </a:lnTo>
                  <a:lnTo>
                    <a:pt x="1695" y="628"/>
                  </a:lnTo>
                  <a:lnTo>
                    <a:pt x="1677" y="637"/>
                  </a:lnTo>
                  <a:lnTo>
                    <a:pt x="1660" y="644"/>
                  </a:lnTo>
                  <a:lnTo>
                    <a:pt x="1643" y="651"/>
                  </a:lnTo>
                  <a:lnTo>
                    <a:pt x="1627" y="657"/>
                  </a:lnTo>
                  <a:lnTo>
                    <a:pt x="1610" y="662"/>
                  </a:lnTo>
                  <a:lnTo>
                    <a:pt x="1596" y="667"/>
                  </a:lnTo>
                  <a:lnTo>
                    <a:pt x="1582" y="670"/>
                  </a:lnTo>
                  <a:lnTo>
                    <a:pt x="1568" y="672"/>
                  </a:lnTo>
                  <a:lnTo>
                    <a:pt x="1556" y="674"/>
                  </a:lnTo>
                  <a:lnTo>
                    <a:pt x="1544" y="674"/>
                  </a:lnTo>
                  <a:lnTo>
                    <a:pt x="1522" y="673"/>
                  </a:lnTo>
                  <a:lnTo>
                    <a:pt x="1502" y="668"/>
                  </a:lnTo>
                  <a:lnTo>
                    <a:pt x="1485" y="660"/>
                  </a:lnTo>
                  <a:lnTo>
                    <a:pt x="1470" y="650"/>
                  </a:lnTo>
                  <a:lnTo>
                    <a:pt x="1458" y="637"/>
                  </a:lnTo>
                  <a:lnTo>
                    <a:pt x="1447" y="621"/>
                  </a:lnTo>
                  <a:lnTo>
                    <a:pt x="1438" y="604"/>
                  </a:lnTo>
                  <a:lnTo>
                    <a:pt x="1431" y="584"/>
                  </a:lnTo>
                  <a:lnTo>
                    <a:pt x="1425" y="562"/>
                  </a:lnTo>
                  <a:lnTo>
                    <a:pt x="1421" y="540"/>
                  </a:lnTo>
                  <a:lnTo>
                    <a:pt x="1417" y="516"/>
                  </a:lnTo>
                  <a:lnTo>
                    <a:pt x="1415" y="491"/>
                  </a:lnTo>
                  <a:lnTo>
                    <a:pt x="1412" y="438"/>
                  </a:lnTo>
                  <a:lnTo>
                    <a:pt x="1411" y="382"/>
                  </a:lnTo>
                  <a:lnTo>
                    <a:pt x="1411" y="327"/>
                  </a:lnTo>
                  <a:lnTo>
                    <a:pt x="1410" y="271"/>
                  </a:lnTo>
                  <a:lnTo>
                    <a:pt x="1409" y="245"/>
                  </a:lnTo>
                  <a:lnTo>
                    <a:pt x="1407" y="220"/>
                  </a:lnTo>
                  <a:lnTo>
                    <a:pt x="1404" y="196"/>
                  </a:lnTo>
                  <a:lnTo>
                    <a:pt x="1400" y="173"/>
                  </a:lnTo>
                  <a:lnTo>
                    <a:pt x="1395" y="150"/>
                  </a:lnTo>
                  <a:lnTo>
                    <a:pt x="1389" y="130"/>
                  </a:lnTo>
                  <a:lnTo>
                    <a:pt x="1381" y="113"/>
                  </a:lnTo>
                  <a:lnTo>
                    <a:pt x="1372" y="97"/>
                  </a:lnTo>
                  <a:lnTo>
                    <a:pt x="1361" y="83"/>
                  </a:lnTo>
                  <a:lnTo>
                    <a:pt x="1348" y="72"/>
                  </a:lnTo>
                  <a:lnTo>
                    <a:pt x="1333" y="64"/>
                  </a:lnTo>
                  <a:lnTo>
                    <a:pt x="1316" y="59"/>
                  </a:lnTo>
                  <a:lnTo>
                    <a:pt x="1300" y="56"/>
                  </a:lnTo>
                  <a:lnTo>
                    <a:pt x="1282" y="57"/>
                  </a:lnTo>
                  <a:lnTo>
                    <a:pt x="1265" y="59"/>
                  </a:lnTo>
                  <a:lnTo>
                    <a:pt x="1248" y="63"/>
                  </a:lnTo>
                  <a:lnTo>
                    <a:pt x="1230" y="69"/>
                  </a:lnTo>
                  <a:lnTo>
                    <a:pt x="1212" y="76"/>
                  </a:lnTo>
                  <a:lnTo>
                    <a:pt x="1194" y="86"/>
                  </a:lnTo>
                  <a:lnTo>
                    <a:pt x="1175" y="96"/>
                  </a:lnTo>
                  <a:lnTo>
                    <a:pt x="1156" y="109"/>
                  </a:lnTo>
                  <a:lnTo>
                    <a:pt x="1138" y="122"/>
                  </a:lnTo>
                  <a:lnTo>
                    <a:pt x="1120" y="136"/>
                  </a:lnTo>
                  <a:lnTo>
                    <a:pt x="1101" y="152"/>
                  </a:lnTo>
                  <a:lnTo>
                    <a:pt x="1083" y="169"/>
                  </a:lnTo>
                  <a:lnTo>
                    <a:pt x="1064" y="186"/>
                  </a:lnTo>
                  <a:lnTo>
                    <a:pt x="1046" y="204"/>
                  </a:lnTo>
                  <a:lnTo>
                    <a:pt x="1029" y="222"/>
                  </a:lnTo>
                  <a:lnTo>
                    <a:pt x="994" y="260"/>
                  </a:lnTo>
                  <a:lnTo>
                    <a:pt x="962" y="299"/>
                  </a:lnTo>
                  <a:lnTo>
                    <a:pt x="931" y="337"/>
                  </a:lnTo>
                  <a:lnTo>
                    <a:pt x="903" y="373"/>
                  </a:lnTo>
                  <a:lnTo>
                    <a:pt x="879" y="407"/>
                  </a:lnTo>
                  <a:lnTo>
                    <a:pt x="858" y="438"/>
                  </a:lnTo>
                  <a:lnTo>
                    <a:pt x="840" y="464"/>
                  </a:lnTo>
                  <a:lnTo>
                    <a:pt x="827" y="485"/>
                  </a:lnTo>
                  <a:lnTo>
                    <a:pt x="829" y="432"/>
                  </a:lnTo>
                  <a:lnTo>
                    <a:pt x="832" y="363"/>
                  </a:lnTo>
                  <a:lnTo>
                    <a:pt x="832" y="325"/>
                  </a:lnTo>
                  <a:lnTo>
                    <a:pt x="831" y="283"/>
                  </a:lnTo>
                  <a:lnTo>
                    <a:pt x="829" y="243"/>
                  </a:lnTo>
                  <a:lnTo>
                    <a:pt x="824" y="202"/>
                  </a:lnTo>
                  <a:lnTo>
                    <a:pt x="821" y="182"/>
                  </a:lnTo>
                  <a:lnTo>
                    <a:pt x="817" y="163"/>
                  </a:lnTo>
                  <a:lnTo>
                    <a:pt x="813" y="143"/>
                  </a:lnTo>
                  <a:lnTo>
                    <a:pt x="808" y="125"/>
                  </a:lnTo>
                  <a:lnTo>
                    <a:pt x="802" y="108"/>
                  </a:lnTo>
                  <a:lnTo>
                    <a:pt x="795" y="91"/>
                  </a:lnTo>
                  <a:lnTo>
                    <a:pt x="788" y="76"/>
                  </a:lnTo>
                  <a:lnTo>
                    <a:pt x="779" y="61"/>
                  </a:lnTo>
                  <a:lnTo>
                    <a:pt x="770" y="48"/>
                  </a:lnTo>
                  <a:lnTo>
                    <a:pt x="759" y="36"/>
                  </a:lnTo>
                  <a:lnTo>
                    <a:pt x="748" y="26"/>
                  </a:lnTo>
                  <a:lnTo>
                    <a:pt x="734" y="16"/>
                  </a:lnTo>
                  <a:lnTo>
                    <a:pt x="720" y="10"/>
                  </a:lnTo>
                  <a:lnTo>
                    <a:pt x="705" y="4"/>
                  </a:lnTo>
                  <a:lnTo>
                    <a:pt x="689" y="1"/>
                  </a:lnTo>
                  <a:lnTo>
                    <a:pt x="672" y="0"/>
                  </a:lnTo>
                  <a:lnTo>
                    <a:pt x="653" y="1"/>
                  </a:lnTo>
                  <a:lnTo>
                    <a:pt x="635" y="5"/>
                  </a:lnTo>
                  <a:lnTo>
                    <a:pt x="615" y="10"/>
                  </a:lnTo>
                  <a:lnTo>
                    <a:pt x="596" y="18"/>
                  </a:lnTo>
                  <a:lnTo>
                    <a:pt x="577" y="28"/>
                  </a:lnTo>
                  <a:lnTo>
                    <a:pt x="558" y="39"/>
                  </a:lnTo>
                  <a:lnTo>
                    <a:pt x="540" y="52"/>
                  </a:lnTo>
                  <a:lnTo>
                    <a:pt x="521" y="66"/>
                  </a:lnTo>
                  <a:lnTo>
                    <a:pt x="501" y="81"/>
                  </a:lnTo>
                  <a:lnTo>
                    <a:pt x="482" y="98"/>
                  </a:lnTo>
                  <a:lnTo>
                    <a:pt x="464" y="115"/>
                  </a:lnTo>
                  <a:lnTo>
                    <a:pt x="446" y="134"/>
                  </a:lnTo>
                  <a:lnTo>
                    <a:pt x="428" y="153"/>
                  </a:lnTo>
                  <a:lnTo>
                    <a:pt x="410" y="174"/>
                  </a:lnTo>
                  <a:lnTo>
                    <a:pt x="392" y="194"/>
                  </a:lnTo>
                  <a:lnTo>
                    <a:pt x="375" y="215"/>
                  </a:lnTo>
                  <a:lnTo>
                    <a:pt x="342" y="258"/>
                  </a:lnTo>
                  <a:lnTo>
                    <a:pt x="312" y="301"/>
                  </a:lnTo>
                  <a:lnTo>
                    <a:pt x="283" y="342"/>
                  </a:lnTo>
                  <a:lnTo>
                    <a:pt x="257" y="381"/>
                  </a:lnTo>
                  <a:lnTo>
                    <a:pt x="235" y="417"/>
                  </a:lnTo>
                  <a:lnTo>
                    <a:pt x="216" y="449"/>
                  </a:lnTo>
                  <a:lnTo>
                    <a:pt x="201" y="475"/>
                  </a:lnTo>
                  <a:lnTo>
                    <a:pt x="190" y="495"/>
                  </a:lnTo>
                  <a:lnTo>
                    <a:pt x="194" y="478"/>
                  </a:lnTo>
                  <a:lnTo>
                    <a:pt x="202" y="447"/>
                  </a:lnTo>
                  <a:lnTo>
                    <a:pt x="211" y="405"/>
                  </a:lnTo>
                  <a:lnTo>
                    <a:pt x="221" y="356"/>
                  </a:lnTo>
                  <a:lnTo>
                    <a:pt x="231" y="302"/>
                  </a:lnTo>
                  <a:lnTo>
                    <a:pt x="240" y="246"/>
                  </a:lnTo>
                  <a:lnTo>
                    <a:pt x="244" y="219"/>
                  </a:lnTo>
                  <a:lnTo>
                    <a:pt x="246" y="193"/>
                  </a:lnTo>
                  <a:lnTo>
                    <a:pt x="248" y="168"/>
                  </a:lnTo>
                  <a:lnTo>
                    <a:pt x="249" y="143"/>
                  </a:lnTo>
                  <a:lnTo>
                    <a:pt x="249" y="132"/>
                  </a:lnTo>
                  <a:lnTo>
                    <a:pt x="248" y="122"/>
                  </a:lnTo>
                  <a:lnTo>
                    <a:pt x="245" y="113"/>
                  </a:lnTo>
                  <a:lnTo>
                    <a:pt x="242" y="104"/>
                  </a:lnTo>
                  <a:lnTo>
                    <a:pt x="238" y="96"/>
                  </a:lnTo>
                  <a:lnTo>
                    <a:pt x="234" y="89"/>
                  </a:lnTo>
                  <a:lnTo>
                    <a:pt x="228" y="83"/>
                  </a:lnTo>
                  <a:lnTo>
                    <a:pt x="222" y="77"/>
                  </a:lnTo>
                  <a:lnTo>
                    <a:pt x="216" y="72"/>
                  </a:lnTo>
                  <a:lnTo>
                    <a:pt x="209" y="68"/>
                  </a:lnTo>
                  <a:lnTo>
                    <a:pt x="201" y="64"/>
                  </a:lnTo>
                  <a:lnTo>
                    <a:pt x="194" y="61"/>
                  </a:lnTo>
                  <a:lnTo>
                    <a:pt x="186" y="59"/>
                  </a:lnTo>
                  <a:lnTo>
                    <a:pt x="177" y="57"/>
                  </a:lnTo>
                  <a:lnTo>
                    <a:pt x="168" y="56"/>
                  </a:lnTo>
                  <a:lnTo>
                    <a:pt x="160" y="56"/>
                  </a:lnTo>
                  <a:lnTo>
                    <a:pt x="152" y="56"/>
                  </a:lnTo>
                  <a:lnTo>
                    <a:pt x="143" y="57"/>
                  </a:lnTo>
                  <a:lnTo>
                    <a:pt x="135" y="58"/>
                  </a:lnTo>
                  <a:lnTo>
                    <a:pt x="127" y="60"/>
                  </a:lnTo>
                  <a:lnTo>
                    <a:pt x="119" y="63"/>
                  </a:lnTo>
                  <a:lnTo>
                    <a:pt x="112" y="66"/>
                  </a:lnTo>
                  <a:lnTo>
                    <a:pt x="105" y="70"/>
                  </a:lnTo>
                  <a:lnTo>
                    <a:pt x="98" y="74"/>
                  </a:lnTo>
                  <a:lnTo>
                    <a:pt x="92" y="78"/>
                  </a:lnTo>
                  <a:lnTo>
                    <a:pt x="86" y="83"/>
                  </a:lnTo>
                  <a:lnTo>
                    <a:pt x="82" y="89"/>
                  </a:lnTo>
                  <a:lnTo>
                    <a:pt x="77" y="95"/>
                  </a:lnTo>
                  <a:lnTo>
                    <a:pt x="73" y="102"/>
                  </a:lnTo>
                  <a:lnTo>
                    <a:pt x="70" y="109"/>
                  </a:lnTo>
                  <a:lnTo>
                    <a:pt x="69" y="116"/>
                  </a:lnTo>
                  <a:lnTo>
                    <a:pt x="68" y="124"/>
                  </a:lnTo>
                  <a:lnTo>
                    <a:pt x="65" y="163"/>
                  </a:lnTo>
                  <a:lnTo>
                    <a:pt x="59" y="216"/>
                  </a:lnTo>
                  <a:lnTo>
                    <a:pt x="51" y="280"/>
                  </a:lnTo>
                  <a:lnTo>
                    <a:pt x="40" y="353"/>
                  </a:lnTo>
                  <a:lnTo>
                    <a:pt x="29" y="429"/>
                  </a:lnTo>
                  <a:lnTo>
                    <a:pt x="18" y="505"/>
                  </a:lnTo>
                  <a:lnTo>
                    <a:pt x="9" y="577"/>
                  </a:lnTo>
                  <a:lnTo>
                    <a:pt x="1" y="639"/>
                  </a:lnTo>
                  <a:lnTo>
                    <a:pt x="0" y="653"/>
                  </a:lnTo>
                  <a:lnTo>
                    <a:pt x="0" y="666"/>
                  </a:lnTo>
                  <a:lnTo>
                    <a:pt x="0" y="679"/>
                  </a:lnTo>
                  <a:lnTo>
                    <a:pt x="2" y="691"/>
                  </a:lnTo>
                  <a:lnTo>
                    <a:pt x="4" y="703"/>
                  </a:lnTo>
                  <a:lnTo>
                    <a:pt x="7" y="713"/>
                  </a:lnTo>
                  <a:lnTo>
                    <a:pt x="10" y="724"/>
                  </a:lnTo>
                  <a:lnTo>
                    <a:pt x="15" y="734"/>
                  </a:lnTo>
                  <a:lnTo>
                    <a:pt x="19" y="742"/>
                  </a:lnTo>
                  <a:lnTo>
                    <a:pt x="25" y="750"/>
                  </a:lnTo>
                  <a:lnTo>
                    <a:pt x="31" y="758"/>
                  </a:lnTo>
                  <a:lnTo>
                    <a:pt x="37" y="764"/>
                  </a:lnTo>
                  <a:lnTo>
                    <a:pt x="44" y="770"/>
                  </a:lnTo>
                  <a:lnTo>
                    <a:pt x="52" y="774"/>
                  </a:lnTo>
                  <a:lnTo>
                    <a:pt x="59" y="778"/>
                  </a:lnTo>
                  <a:lnTo>
                    <a:pt x="67" y="781"/>
                  </a:lnTo>
                  <a:lnTo>
                    <a:pt x="77" y="784"/>
                  </a:lnTo>
                  <a:lnTo>
                    <a:pt x="85" y="785"/>
                  </a:lnTo>
                  <a:lnTo>
                    <a:pt x="94" y="785"/>
                  </a:lnTo>
                  <a:lnTo>
                    <a:pt x="103" y="785"/>
                  </a:lnTo>
                  <a:lnTo>
                    <a:pt x="112" y="783"/>
                  </a:lnTo>
                  <a:lnTo>
                    <a:pt x="122" y="781"/>
                  </a:lnTo>
                  <a:lnTo>
                    <a:pt x="131" y="777"/>
                  </a:lnTo>
                  <a:lnTo>
                    <a:pt x="140" y="773"/>
                  </a:lnTo>
                  <a:lnTo>
                    <a:pt x="149" y="767"/>
                  </a:lnTo>
                  <a:lnTo>
                    <a:pt x="159" y="761"/>
                  </a:lnTo>
                  <a:lnTo>
                    <a:pt x="168" y="753"/>
                  </a:lnTo>
                  <a:lnTo>
                    <a:pt x="176" y="745"/>
                  </a:lnTo>
                  <a:lnTo>
                    <a:pt x="186" y="735"/>
                  </a:lnTo>
                  <a:lnTo>
                    <a:pt x="195" y="724"/>
                  </a:lnTo>
                  <a:lnTo>
                    <a:pt x="203" y="711"/>
                  </a:lnTo>
                  <a:lnTo>
                    <a:pt x="211" y="698"/>
                  </a:lnTo>
                  <a:lnTo>
                    <a:pt x="248" y="633"/>
                  </a:lnTo>
                  <a:lnTo>
                    <a:pt x="296" y="553"/>
                  </a:lnTo>
                  <a:lnTo>
                    <a:pt x="322" y="511"/>
                  </a:lnTo>
                  <a:lnTo>
                    <a:pt x="350" y="467"/>
                  </a:lnTo>
                  <a:lnTo>
                    <a:pt x="378" y="422"/>
                  </a:lnTo>
                  <a:lnTo>
                    <a:pt x="408" y="379"/>
                  </a:lnTo>
                  <a:lnTo>
                    <a:pt x="436" y="338"/>
                  </a:lnTo>
                  <a:lnTo>
                    <a:pt x="464" y="299"/>
                  </a:lnTo>
                  <a:lnTo>
                    <a:pt x="491" y="263"/>
                  </a:lnTo>
                  <a:lnTo>
                    <a:pt x="518" y="232"/>
                  </a:lnTo>
                  <a:lnTo>
                    <a:pt x="531" y="219"/>
                  </a:lnTo>
                  <a:lnTo>
                    <a:pt x="542" y="207"/>
                  </a:lnTo>
                  <a:lnTo>
                    <a:pt x="554" y="196"/>
                  </a:lnTo>
                  <a:lnTo>
                    <a:pt x="564" y="188"/>
                  </a:lnTo>
                  <a:lnTo>
                    <a:pt x="574" y="181"/>
                  </a:lnTo>
                  <a:lnTo>
                    <a:pt x="584" y="175"/>
                  </a:lnTo>
                  <a:lnTo>
                    <a:pt x="592" y="172"/>
                  </a:lnTo>
                  <a:lnTo>
                    <a:pt x="600" y="171"/>
                  </a:lnTo>
                  <a:lnTo>
                    <a:pt x="607" y="172"/>
                  </a:lnTo>
                  <a:lnTo>
                    <a:pt x="613" y="176"/>
                  </a:lnTo>
                  <a:lnTo>
                    <a:pt x="619" y="181"/>
                  </a:lnTo>
                  <a:lnTo>
                    <a:pt x="623" y="189"/>
                  </a:lnTo>
                  <a:lnTo>
                    <a:pt x="629" y="198"/>
                  </a:lnTo>
                  <a:lnTo>
                    <a:pt x="632" y="210"/>
                  </a:lnTo>
                  <a:lnTo>
                    <a:pt x="635" y="222"/>
                  </a:lnTo>
                  <a:lnTo>
                    <a:pt x="638" y="236"/>
                  </a:lnTo>
                  <a:lnTo>
                    <a:pt x="640" y="252"/>
                  </a:lnTo>
                  <a:lnTo>
                    <a:pt x="641" y="269"/>
                  </a:lnTo>
                  <a:lnTo>
                    <a:pt x="642" y="286"/>
                  </a:lnTo>
                  <a:lnTo>
                    <a:pt x="643" y="306"/>
                  </a:lnTo>
                  <a:lnTo>
                    <a:pt x="643" y="345"/>
                  </a:lnTo>
                  <a:lnTo>
                    <a:pt x="642" y="386"/>
                  </a:lnTo>
                  <a:lnTo>
                    <a:pt x="640" y="428"/>
                  </a:lnTo>
                  <a:lnTo>
                    <a:pt x="637" y="470"/>
                  </a:lnTo>
                  <a:lnTo>
                    <a:pt x="633" y="510"/>
                  </a:lnTo>
                  <a:lnTo>
                    <a:pt x="630" y="548"/>
                  </a:lnTo>
                  <a:lnTo>
                    <a:pt x="622" y="611"/>
                  </a:lnTo>
                  <a:lnTo>
                    <a:pt x="617" y="650"/>
                  </a:lnTo>
                  <a:lnTo>
                    <a:pt x="616" y="664"/>
                  </a:lnTo>
                  <a:lnTo>
                    <a:pt x="615" y="676"/>
                  </a:lnTo>
                  <a:lnTo>
                    <a:pt x="615" y="689"/>
                  </a:lnTo>
                  <a:lnTo>
                    <a:pt x="616" y="700"/>
                  </a:lnTo>
                  <a:lnTo>
                    <a:pt x="617" y="711"/>
                  </a:lnTo>
                  <a:lnTo>
                    <a:pt x="618" y="723"/>
                  </a:lnTo>
                  <a:lnTo>
                    <a:pt x="620" y="732"/>
                  </a:lnTo>
                  <a:lnTo>
                    <a:pt x="623" y="742"/>
                  </a:lnTo>
                  <a:lnTo>
                    <a:pt x="626" y="750"/>
                  </a:lnTo>
                  <a:lnTo>
                    <a:pt x="631" y="758"/>
                  </a:lnTo>
                  <a:lnTo>
                    <a:pt x="635" y="765"/>
                  </a:lnTo>
                  <a:lnTo>
                    <a:pt x="639" y="772"/>
                  </a:lnTo>
                  <a:lnTo>
                    <a:pt x="644" y="777"/>
                  </a:lnTo>
                  <a:lnTo>
                    <a:pt x="649" y="782"/>
                  </a:lnTo>
                  <a:lnTo>
                    <a:pt x="655" y="787"/>
                  </a:lnTo>
                  <a:lnTo>
                    <a:pt x="661" y="790"/>
                  </a:lnTo>
                  <a:lnTo>
                    <a:pt x="668" y="793"/>
                  </a:lnTo>
                  <a:lnTo>
                    <a:pt x="674" y="795"/>
                  </a:lnTo>
                  <a:lnTo>
                    <a:pt x="681" y="796"/>
                  </a:lnTo>
                  <a:lnTo>
                    <a:pt x="689" y="796"/>
                  </a:lnTo>
                  <a:lnTo>
                    <a:pt x="697" y="796"/>
                  </a:lnTo>
                  <a:lnTo>
                    <a:pt x="705" y="794"/>
                  </a:lnTo>
                  <a:lnTo>
                    <a:pt x="713" y="792"/>
                  </a:lnTo>
                  <a:lnTo>
                    <a:pt x="721" y="789"/>
                  </a:lnTo>
                  <a:lnTo>
                    <a:pt x="730" y="784"/>
                  </a:lnTo>
                  <a:lnTo>
                    <a:pt x="740" y="779"/>
                  </a:lnTo>
                  <a:lnTo>
                    <a:pt x="749" y="774"/>
                  </a:lnTo>
                  <a:lnTo>
                    <a:pt x="758" y="767"/>
                  </a:lnTo>
                  <a:lnTo>
                    <a:pt x="767" y="759"/>
                  </a:lnTo>
                  <a:lnTo>
                    <a:pt x="777" y="750"/>
                  </a:lnTo>
                  <a:lnTo>
                    <a:pt x="786" y="740"/>
                  </a:lnTo>
                  <a:lnTo>
                    <a:pt x="796" y="729"/>
                  </a:lnTo>
                  <a:lnTo>
                    <a:pt x="840" y="674"/>
                  </a:lnTo>
                  <a:lnTo>
                    <a:pt x="895" y="605"/>
                  </a:lnTo>
                  <a:lnTo>
                    <a:pt x="953" y="528"/>
                  </a:lnTo>
                  <a:lnTo>
                    <a:pt x="1015" y="452"/>
                  </a:lnTo>
                  <a:lnTo>
                    <a:pt x="1045" y="415"/>
                  </a:lnTo>
                  <a:lnTo>
                    <a:pt x="1075" y="382"/>
                  </a:lnTo>
                  <a:lnTo>
                    <a:pt x="1103" y="353"/>
                  </a:lnTo>
                  <a:lnTo>
                    <a:pt x="1129" y="328"/>
                  </a:lnTo>
                  <a:lnTo>
                    <a:pt x="1141" y="317"/>
                  </a:lnTo>
                  <a:lnTo>
                    <a:pt x="1153" y="308"/>
                  </a:lnTo>
                  <a:lnTo>
                    <a:pt x="1165" y="300"/>
                  </a:lnTo>
                  <a:lnTo>
                    <a:pt x="1175" y="293"/>
                  </a:lnTo>
                  <a:lnTo>
                    <a:pt x="1186" y="289"/>
                  </a:lnTo>
                  <a:lnTo>
                    <a:pt x="1195" y="286"/>
                  </a:lnTo>
                  <a:lnTo>
                    <a:pt x="1203" y="286"/>
                  </a:lnTo>
                  <a:lnTo>
                    <a:pt x="1210" y="287"/>
                  </a:lnTo>
                  <a:lnTo>
                    <a:pt x="1216" y="291"/>
                  </a:lnTo>
                  <a:lnTo>
                    <a:pt x="1220" y="297"/>
                  </a:lnTo>
                  <a:lnTo>
                    <a:pt x="1223" y="307"/>
                  </a:lnTo>
                  <a:lnTo>
                    <a:pt x="1226" y="318"/>
                  </a:lnTo>
                  <a:lnTo>
                    <a:pt x="1227" y="331"/>
                  </a:lnTo>
                  <a:lnTo>
                    <a:pt x="1228" y="346"/>
                  </a:lnTo>
                  <a:lnTo>
                    <a:pt x="1228" y="362"/>
                  </a:lnTo>
                  <a:lnTo>
                    <a:pt x="1228" y="380"/>
                  </a:lnTo>
                  <a:lnTo>
                    <a:pt x="1228" y="420"/>
                  </a:lnTo>
                  <a:lnTo>
                    <a:pt x="1227" y="464"/>
                  </a:lnTo>
                  <a:lnTo>
                    <a:pt x="1228" y="487"/>
                  </a:lnTo>
                  <a:lnTo>
                    <a:pt x="1229" y="510"/>
                  </a:lnTo>
                  <a:lnTo>
                    <a:pt x="1230" y="534"/>
                  </a:lnTo>
                  <a:lnTo>
                    <a:pt x="1233" y="557"/>
                  </a:lnTo>
                  <a:lnTo>
                    <a:pt x="1236" y="582"/>
                  </a:lnTo>
                  <a:lnTo>
                    <a:pt x="1241" y="605"/>
                  </a:lnTo>
                  <a:lnTo>
                    <a:pt x="1247" y="627"/>
                  </a:lnTo>
                  <a:lnTo>
                    <a:pt x="1254" y="649"/>
                  </a:lnTo>
                  <a:lnTo>
                    <a:pt x="1263" y="671"/>
                  </a:lnTo>
                  <a:lnTo>
                    <a:pt x="1274" y="691"/>
                  </a:lnTo>
                  <a:lnTo>
                    <a:pt x="1286" y="710"/>
                  </a:lnTo>
                  <a:lnTo>
                    <a:pt x="1302" y="729"/>
                  </a:lnTo>
                  <a:lnTo>
                    <a:pt x="1319" y="745"/>
                  </a:lnTo>
                  <a:lnTo>
                    <a:pt x="1338" y="759"/>
                  </a:lnTo>
                  <a:lnTo>
                    <a:pt x="1359" y="772"/>
                  </a:lnTo>
                  <a:lnTo>
                    <a:pt x="1384" y="783"/>
                  </a:lnTo>
                  <a:lnTo>
                    <a:pt x="1412" y="791"/>
                  </a:lnTo>
                  <a:lnTo>
                    <a:pt x="1442" y="797"/>
                  </a:lnTo>
                  <a:lnTo>
                    <a:pt x="1475" y="800"/>
                  </a:lnTo>
                  <a:lnTo>
                    <a:pt x="1511" y="801"/>
                  </a:lnTo>
                  <a:lnTo>
                    <a:pt x="1529" y="800"/>
                  </a:lnTo>
                  <a:lnTo>
                    <a:pt x="1546" y="799"/>
                  </a:lnTo>
                  <a:lnTo>
                    <a:pt x="1562" y="797"/>
                  </a:lnTo>
                  <a:lnTo>
                    <a:pt x="1578" y="794"/>
                  </a:lnTo>
                  <a:lnTo>
                    <a:pt x="1594" y="791"/>
                  </a:lnTo>
                  <a:lnTo>
                    <a:pt x="1610" y="787"/>
                  </a:lnTo>
                  <a:lnTo>
                    <a:pt x="1626" y="783"/>
                  </a:lnTo>
                  <a:lnTo>
                    <a:pt x="1640" y="778"/>
                  </a:lnTo>
                  <a:lnTo>
                    <a:pt x="1669" y="767"/>
                  </a:lnTo>
                  <a:lnTo>
                    <a:pt x="1695" y="755"/>
                  </a:lnTo>
                  <a:lnTo>
                    <a:pt x="1721" y="742"/>
                  </a:lnTo>
                  <a:lnTo>
                    <a:pt x="1745" y="729"/>
                  </a:lnTo>
                  <a:lnTo>
                    <a:pt x="1766" y="713"/>
                  </a:lnTo>
                  <a:lnTo>
                    <a:pt x="1786" y="699"/>
                  </a:lnTo>
                  <a:lnTo>
                    <a:pt x="1804" y="685"/>
                  </a:lnTo>
                  <a:lnTo>
                    <a:pt x="1820" y="672"/>
                  </a:lnTo>
                  <a:lnTo>
                    <a:pt x="1847" y="648"/>
                  </a:lnTo>
                  <a:lnTo>
                    <a:pt x="1865" y="630"/>
                  </a:lnTo>
                  <a:lnTo>
                    <a:pt x="1873" y="621"/>
                  </a:lnTo>
                  <a:lnTo>
                    <a:pt x="1880" y="610"/>
                  </a:lnTo>
                  <a:lnTo>
                    <a:pt x="1886" y="599"/>
                  </a:lnTo>
                  <a:lnTo>
                    <a:pt x="1891" y="587"/>
                  </a:lnTo>
                  <a:lnTo>
                    <a:pt x="1895" y="574"/>
                  </a:lnTo>
                  <a:lnTo>
                    <a:pt x="1898" y="563"/>
                  </a:lnTo>
                  <a:lnTo>
                    <a:pt x="1899" y="552"/>
                  </a:lnTo>
                  <a:lnTo>
                    <a:pt x="1898" y="543"/>
                  </a:lnTo>
                  <a:lnTo>
                    <a:pt x="1897" y="539"/>
                  </a:lnTo>
                  <a:lnTo>
                    <a:pt x="1895" y="535"/>
                  </a:lnTo>
                  <a:lnTo>
                    <a:pt x="1893" y="532"/>
                  </a:lnTo>
                  <a:lnTo>
                    <a:pt x="1891" y="529"/>
                  </a:lnTo>
                  <a:lnTo>
                    <a:pt x="1888" y="527"/>
                  </a:lnTo>
                  <a:lnTo>
                    <a:pt x="1884" y="526"/>
                  </a:lnTo>
                  <a:lnTo>
                    <a:pt x="1879" y="525"/>
                  </a:lnTo>
                  <a:lnTo>
                    <a:pt x="1874" y="525"/>
                  </a:lnTo>
                  <a:lnTo>
                    <a:pt x="1869" y="526"/>
                  </a:lnTo>
                  <a:lnTo>
                    <a:pt x="1863" y="527"/>
                  </a:lnTo>
                  <a:lnTo>
                    <a:pt x="1856" y="530"/>
                  </a:lnTo>
                  <a:lnTo>
                    <a:pt x="1848" y="533"/>
                  </a:lnTo>
                  <a:lnTo>
                    <a:pt x="1839" y="537"/>
                  </a:lnTo>
                  <a:lnTo>
                    <a:pt x="1830" y="542"/>
                  </a:lnTo>
                  <a:lnTo>
                    <a:pt x="1820" y="549"/>
                  </a:lnTo>
                  <a:lnTo>
                    <a:pt x="1809" y="556"/>
                  </a:lnTo>
                  <a:close/>
                </a:path>
              </a:pathLst>
            </a:custGeom>
            <a:grpFill/>
            <a:ln w="9525">
              <a:noFill/>
              <a:round/>
              <a:headEnd/>
              <a:tailEnd/>
            </a:ln>
          </p:spPr>
          <p:txBody>
            <a:bodyPr/>
            <a:lstStyle/>
            <a:p>
              <a:pPr defTabSz="913305" fontAlgn="base">
                <a:spcBef>
                  <a:spcPct val="0"/>
                </a:spcBef>
                <a:spcAft>
                  <a:spcPct val="0"/>
                </a:spcAft>
                <a:defRPr/>
              </a:pPr>
              <a:endParaRPr lang="en-US" dirty="0">
                <a:solidFill>
                  <a:srgbClr val="000000"/>
                </a:solidFill>
                <a:effectLst>
                  <a:outerShdw blurRad="50800" dist="38100" dir="2700000" algn="tl" rotWithShape="0">
                    <a:prstClr val="black">
                      <a:alpha val="40000"/>
                    </a:prstClr>
                  </a:outerShdw>
                </a:effectLst>
                <a:cs typeface="Arial" charset="0"/>
              </a:endParaRPr>
            </a:p>
          </p:txBody>
        </p:sp>
        <p:sp>
          <p:nvSpPr>
            <p:cNvPr id="25" name="Freeform 22"/>
            <p:cNvSpPr>
              <a:spLocks/>
            </p:cNvSpPr>
            <p:nvPr/>
          </p:nvSpPr>
          <p:spPr bwMode="black">
            <a:xfrm>
              <a:off x="1337470" y="3804442"/>
              <a:ext cx="160403" cy="239165"/>
            </a:xfrm>
            <a:custGeom>
              <a:avLst/>
              <a:gdLst/>
              <a:ahLst/>
              <a:cxnLst>
                <a:cxn ang="0">
                  <a:pos x="1009" y="55"/>
                </a:cxn>
                <a:cxn ang="0">
                  <a:pos x="754" y="0"/>
                </a:cxn>
                <a:cxn ang="0">
                  <a:pos x="491" y="46"/>
                </a:cxn>
                <a:cxn ang="0">
                  <a:pos x="256" y="168"/>
                </a:cxn>
                <a:cxn ang="0">
                  <a:pos x="83" y="336"/>
                </a:cxn>
                <a:cxn ang="0">
                  <a:pos x="2" y="526"/>
                </a:cxn>
                <a:cxn ang="0">
                  <a:pos x="18" y="652"/>
                </a:cxn>
                <a:cxn ang="0">
                  <a:pos x="41" y="681"/>
                </a:cxn>
                <a:cxn ang="0">
                  <a:pos x="72" y="698"/>
                </a:cxn>
                <a:cxn ang="0">
                  <a:pos x="104" y="701"/>
                </a:cxn>
                <a:cxn ang="0">
                  <a:pos x="132" y="689"/>
                </a:cxn>
                <a:cxn ang="0">
                  <a:pos x="150" y="658"/>
                </a:cxn>
                <a:cxn ang="0">
                  <a:pos x="155" y="605"/>
                </a:cxn>
                <a:cxn ang="0">
                  <a:pos x="195" y="466"/>
                </a:cxn>
                <a:cxn ang="0">
                  <a:pos x="316" y="334"/>
                </a:cxn>
                <a:cxn ang="0">
                  <a:pos x="488" y="230"/>
                </a:cxn>
                <a:cxn ang="0">
                  <a:pos x="685" y="170"/>
                </a:cxn>
                <a:cxn ang="0">
                  <a:pos x="875" y="177"/>
                </a:cxn>
                <a:cxn ang="0">
                  <a:pos x="1030" y="270"/>
                </a:cxn>
                <a:cxn ang="0">
                  <a:pos x="1116" y="442"/>
                </a:cxn>
                <a:cxn ang="0">
                  <a:pos x="1109" y="614"/>
                </a:cxn>
                <a:cxn ang="0">
                  <a:pos x="1029" y="773"/>
                </a:cxn>
                <a:cxn ang="0">
                  <a:pos x="898" y="910"/>
                </a:cxn>
                <a:cxn ang="0">
                  <a:pos x="737" y="1019"/>
                </a:cxn>
                <a:cxn ang="0">
                  <a:pos x="565" y="1092"/>
                </a:cxn>
                <a:cxn ang="0">
                  <a:pos x="456" y="1030"/>
                </a:cxn>
                <a:cxn ang="0">
                  <a:pos x="514" y="710"/>
                </a:cxn>
                <a:cxn ang="0">
                  <a:pos x="518" y="565"/>
                </a:cxn>
                <a:cxn ang="0">
                  <a:pos x="500" y="499"/>
                </a:cxn>
                <a:cxn ang="0">
                  <a:pos x="471" y="466"/>
                </a:cxn>
                <a:cxn ang="0">
                  <a:pos x="438" y="455"/>
                </a:cxn>
                <a:cxn ang="0">
                  <a:pos x="404" y="465"/>
                </a:cxn>
                <a:cxn ang="0">
                  <a:pos x="374" y="493"/>
                </a:cxn>
                <a:cxn ang="0">
                  <a:pos x="355" y="535"/>
                </a:cxn>
                <a:cxn ang="0">
                  <a:pos x="347" y="634"/>
                </a:cxn>
                <a:cxn ang="0">
                  <a:pos x="319" y="836"/>
                </a:cxn>
                <a:cxn ang="0">
                  <a:pos x="230" y="1260"/>
                </a:cxn>
                <a:cxn ang="0">
                  <a:pos x="146" y="1649"/>
                </a:cxn>
                <a:cxn ang="0">
                  <a:pos x="124" y="1801"/>
                </a:cxn>
                <a:cxn ang="0">
                  <a:pos x="128" y="1874"/>
                </a:cxn>
                <a:cxn ang="0">
                  <a:pos x="151" y="1916"/>
                </a:cxn>
                <a:cxn ang="0">
                  <a:pos x="186" y="1940"/>
                </a:cxn>
                <a:cxn ang="0">
                  <a:pos x="224" y="1943"/>
                </a:cxn>
                <a:cxn ang="0">
                  <a:pos x="259" y="1921"/>
                </a:cxn>
                <a:cxn ang="0">
                  <a:pos x="288" y="1871"/>
                </a:cxn>
                <a:cxn ang="0">
                  <a:pos x="300" y="1783"/>
                </a:cxn>
                <a:cxn ang="0">
                  <a:pos x="335" y="1565"/>
                </a:cxn>
                <a:cxn ang="0">
                  <a:pos x="469" y="1254"/>
                </a:cxn>
                <a:cxn ang="0">
                  <a:pos x="768" y="1175"/>
                </a:cxn>
                <a:cxn ang="0">
                  <a:pos x="1007" y="1031"/>
                </a:cxn>
                <a:cxn ang="0">
                  <a:pos x="1180" y="842"/>
                </a:cxn>
                <a:cxn ang="0">
                  <a:pos x="1277" y="631"/>
                </a:cxn>
                <a:cxn ang="0">
                  <a:pos x="1291" y="418"/>
                </a:cxn>
                <a:cxn ang="0">
                  <a:pos x="1214" y="226"/>
                </a:cxn>
              </a:cxnLst>
              <a:rect l="0" t="0" r="r" b="b"/>
              <a:pathLst>
                <a:path w="1295" h="1944">
                  <a:moveTo>
                    <a:pt x="1187" y="191"/>
                  </a:moveTo>
                  <a:lnTo>
                    <a:pt x="1145" y="149"/>
                  </a:lnTo>
                  <a:lnTo>
                    <a:pt x="1102" y="113"/>
                  </a:lnTo>
                  <a:lnTo>
                    <a:pt x="1057" y="82"/>
                  </a:lnTo>
                  <a:lnTo>
                    <a:pt x="1009" y="55"/>
                  </a:lnTo>
                  <a:lnTo>
                    <a:pt x="961" y="35"/>
                  </a:lnTo>
                  <a:lnTo>
                    <a:pt x="910" y="19"/>
                  </a:lnTo>
                  <a:lnTo>
                    <a:pt x="859" y="8"/>
                  </a:lnTo>
                  <a:lnTo>
                    <a:pt x="806" y="2"/>
                  </a:lnTo>
                  <a:lnTo>
                    <a:pt x="754" y="0"/>
                  </a:lnTo>
                  <a:lnTo>
                    <a:pt x="700" y="2"/>
                  </a:lnTo>
                  <a:lnTo>
                    <a:pt x="648" y="8"/>
                  </a:lnTo>
                  <a:lnTo>
                    <a:pt x="595" y="17"/>
                  </a:lnTo>
                  <a:lnTo>
                    <a:pt x="543" y="30"/>
                  </a:lnTo>
                  <a:lnTo>
                    <a:pt x="491" y="46"/>
                  </a:lnTo>
                  <a:lnTo>
                    <a:pt x="441" y="65"/>
                  </a:lnTo>
                  <a:lnTo>
                    <a:pt x="393" y="88"/>
                  </a:lnTo>
                  <a:lnTo>
                    <a:pt x="345" y="112"/>
                  </a:lnTo>
                  <a:lnTo>
                    <a:pt x="300" y="139"/>
                  </a:lnTo>
                  <a:lnTo>
                    <a:pt x="256" y="168"/>
                  </a:lnTo>
                  <a:lnTo>
                    <a:pt x="216" y="198"/>
                  </a:lnTo>
                  <a:lnTo>
                    <a:pt x="178" y="232"/>
                  </a:lnTo>
                  <a:lnTo>
                    <a:pt x="142" y="266"/>
                  </a:lnTo>
                  <a:lnTo>
                    <a:pt x="111" y="300"/>
                  </a:lnTo>
                  <a:lnTo>
                    <a:pt x="83" y="336"/>
                  </a:lnTo>
                  <a:lnTo>
                    <a:pt x="58" y="374"/>
                  </a:lnTo>
                  <a:lnTo>
                    <a:pt x="37" y="412"/>
                  </a:lnTo>
                  <a:lnTo>
                    <a:pt x="20" y="449"/>
                  </a:lnTo>
                  <a:lnTo>
                    <a:pt x="9" y="488"/>
                  </a:lnTo>
                  <a:lnTo>
                    <a:pt x="2" y="526"/>
                  </a:lnTo>
                  <a:lnTo>
                    <a:pt x="0" y="564"/>
                  </a:lnTo>
                  <a:lnTo>
                    <a:pt x="3" y="601"/>
                  </a:lnTo>
                  <a:lnTo>
                    <a:pt x="12" y="638"/>
                  </a:lnTo>
                  <a:lnTo>
                    <a:pt x="15" y="645"/>
                  </a:lnTo>
                  <a:lnTo>
                    <a:pt x="18" y="652"/>
                  </a:lnTo>
                  <a:lnTo>
                    <a:pt x="22" y="659"/>
                  </a:lnTo>
                  <a:lnTo>
                    <a:pt x="26" y="665"/>
                  </a:lnTo>
                  <a:lnTo>
                    <a:pt x="31" y="670"/>
                  </a:lnTo>
                  <a:lnTo>
                    <a:pt x="36" y="676"/>
                  </a:lnTo>
                  <a:lnTo>
                    <a:pt x="41" y="681"/>
                  </a:lnTo>
                  <a:lnTo>
                    <a:pt x="47" y="685"/>
                  </a:lnTo>
                  <a:lnTo>
                    <a:pt x="53" y="689"/>
                  </a:lnTo>
                  <a:lnTo>
                    <a:pt x="60" y="692"/>
                  </a:lnTo>
                  <a:lnTo>
                    <a:pt x="66" y="695"/>
                  </a:lnTo>
                  <a:lnTo>
                    <a:pt x="72" y="698"/>
                  </a:lnTo>
                  <a:lnTo>
                    <a:pt x="79" y="700"/>
                  </a:lnTo>
                  <a:lnTo>
                    <a:pt x="85" y="701"/>
                  </a:lnTo>
                  <a:lnTo>
                    <a:pt x="91" y="702"/>
                  </a:lnTo>
                  <a:lnTo>
                    <a:pt x="98" y="702"/>
                  </a:lnTo>
                  <a:lnTo>
                    <a:pt x="104" y="701"/>
                  </a:lnTo>
                  <a:lnTo>
                    <a:pt x="110" y="700"/>
                  </a:lnTo>
                  <a:lnTo>
                    <a:pt x="116" y="698"/>
                  </a:lnTo>
                  <a:lnTo>
                    <a:pt x="121" y="696"/>
                  </a:lnTo>
                  <a:lnTo>
                    <a:pt x="127" y="693"/>
                  </a:lnTo>
                  <a:lnTo>
                    <a:pt x="132" y="689"/>
                  </a:lnTo>
                  <a:lnTo>
                    <a:pt x="136" y="684"/>
                  </a:lnTo>
                  <a:lnTo>
                    <a:pt x="141" y="679"/>
                  </a:lnTo>
                  <a:lnTo>
                    <a:pt x="144" y="673"/>
                  </a:lnTo>
                  <a:lnTo>
                    <a:pt x="148" y="666"/>
                  </a:lnTo>
                  <a:lnTo>
                    <a:pt x="150" y="658"/>
                  </a:lnTo>
                  <a:lnTo>
                    <a:pt x="153" y="649"/>
                  </a:lnTo>
                  <a:lnTo>
                    <a:pt x="154" y="640"/>
                  </a:lnTo>
                  <a:lnTo>
                    <a:pt x="155" y="629"/>
                  </a:lnTo>
                  <a:lnTo>
                    <a:pt x="155" y="617"/>
                  </a:lnTo>
                  <a:lnTo>
                    <a:pt x="155" y="605"/>
                  </a:lnTo>
                  <a:lnTo>
                    <a:pt x="155" y="578"/>
                  </a:lnTo>
                  <a:lnTo>
                    <a:pt x="159" y="550"/>
                  </a:lnTo>
                  <a:lnTo>
                    <a:pt x="168" y="523"/>
                  </a:lnTo>
                  <a:lnTo>
                    <a:pt x="180" y="495"/>
                  </a:lnTo>
                  <a:lnTo>
                    <a:pt x="195" y="466"/>
                  </a:lnTo>
                  <a:lnTo>
                    <a:pt x="213" y="439"/>
                  </a:lnTo>
                  <a:lnTo>
                    <a:pt x="235" y="412"/>
                  </a:lnTo>
                  <a:lnTo>
                    <a:pt x="259" y="386"/>
                  </a:lnTo>
                  <a:lnTo>
                    <a:pt x="287" y="360"/>
                  </a:lnTo>
                  <a:lnTo>
                    <a:pt x="316" y="334"/>
                  </a:lnTo>
                  <a:lnTo>
                    <a:pt x="347" y="311"/>
                  </a:lnTo>
                  <a:lnTo>
                    <a:pt x="380" y="288"/>
                  </a:lnTo>
                  <a:lnTo>
                    <a:pt x="415" y="267"/>
                  </a:lnTo>
                  <a:lnTo>
                    <a:pt x="451" y="248"/>
                  </a:lnTo>
                  <a:lnTo>
                    <a:pt x="488" y="230"/>
                  </a:lnTo>
                  <a:lnTo>
                    <a:pt x="527" y="214"/>
                  </a:lnTo>
                  <a:lnTo>
                    <a:pt x="566" y="199"/>
                  </a:lnTo>
                  <a:lnTo>
                    <a:pt x="605" y="187"/>
                  </a:lnTo>
                  <a:lnTo>
                    <a:pt x="645" y="177"/>
                  </a:lnTo>
                  <a:lnTo>
                    <a:pt x="685" y="170"/>
                  </a:lnTo>
                  <a:lnTo>
                    <a:pt x="725" y="166"/>
                  </a:lnTo>
                  <a:lnTo>
                    <a:pt x="763" y="164"/>
                  </a:lnTo>
                  <a:lnTo>
                    <a:pt x="801" y="165"/>
                  </a:lnTo>
                  <a:lnTo>
                    <a:pt x="839" y="169"/>
                  </a:lnTo>
                  <a:lnTo>
                    <a:pt x="875" y="177"/>
                  </a:lnTo>
                  <a:lnTo>
                    <a:pt x="910" y="188"/>
                  </a:lnTo>
                  <a:lnTo>
                    <a:pt x="944" y="202"/>
                  </a:lnTo>
                  <a:lnTo>
                    <a:pt x="975" y="221"/>
                  </a:lnTo>
                  <a:lnTo>
                    <a:pt x="1004" y="244"/>
                  </a:lnTo>
                  <a:lnTo>
                    <a:pt x="1030" y="270"/>
                  </a:lnTo>
                  <a:lnTo>
                    <a:pt x="1055" y="300"/>
                  </a:lnTo>
                  <a:lnTo>
                    <a:pt x="1077" y="335"/>
                  </a:lnTo>
                  <a:lnTo>
                    <a:pt x="1094" y="371"/>
                  </a:lnTo>
                  <a:lnTo>
                    <a:pt x="1107" y="407"/>
                  </a:lnTo>
                  <a:lnTo>
                    <a:pt x="1116" y="442"/>
                  </a:lnTo>
                  <a:lnTo>
                    <a:pt x="1121" y="477"/>
                  </a:lnTo>
                  <a:lnTo>
                    <a:pt x="1123" y="512"/>
                  </a:lnTo>
                  <a:lnTo>
                    <a:pt x="1122" y="547"/>
                  </a:lnTo>
                  <a:lnTo>
                    <a:pt x="1117" y="580"/>
                  </a:lnTo>
                  <a:lnTo>
                    <a:pt x="1109" y="614"/>
                  </a:lnTo>
                  <a:lnTo>
                    <a:pt x="1099" y="648"/>
                  </a:lnTo>
                  <a:lnTo>
                    <a:pt x="1085" y="680"/>
                  </a:lnTo>
                  <a:lnTo>
                    <a:pt x="1069" y="711"/>
                  </a:lnTo>
                  <a:lnTo>
                    <a:pt x="1050" y="742"/>
                  </a:lnTo>
                  <a:lnTo>
                    <a:pt x="1029" y="773"/>
                  </a:lnTo>
                  <a:lnTo>
                    <a:pt x="1007" y="802"/>
                  </a:lnTo>
                  <a:lnTo>
                    <a:pt x="982" y="831"/>
                  </a:lnTo>
                  <a:lnTo>
                    <a:pt x="956" y="858"/>
                  </a:lnTo>
                  <a:lnTo>
                    <a:pt x="927" y="884"/>
                  </a:lnTo>
                  <a:lnTo>
                    <a:pt x="898" y="910"/>
                  </a:lnTo>
                  <a:lnTo>
                    <a:pt x="868" y="935"/>
                  </a:lnTo>
                  <a:lnTo>
                    <a:pt x="836" y="958"/>
                  </a:lnTo>
                  <a:lnTo>
                    <a:pt x="803" y="979"/>
                  </a:lnTo>
                  <a:lnTo>
                    <a:pt x="770" y="1000"/>
                  </a:lnTo>
                  <a:lnTo>
                    <a:pt x="737" y="1019"/>
                  </a:lnTo>
                  <a:lnTo>
                    <a:pt x="702" y="1036"/>
                  </a:lnTo>
                  <a:lnTo>
                    <a:pt x="668" y="1053"/>
                  </a:lnTo>
                  <a:lnTo>
                    <a:pt x="634" y="1068"/>
                  </a:lnTo>
                  <a:lnTo>
                    <a:pt x="599" y="1081"/>
                  </a:lnTo>
                  <a:lnTo>
                    <a:pt x="565" y="1092"/>
                  </a:lnTo>
                  <a:lnTo>
                    <a:pt x="532" y="1102"/>
                  </a:lnTo>
                  <a:lnTo>
                    <a:pt x="499" y="1110"/>
                  </a:lnTo>
                  <a:lnTo>
                    <a:pt x="467" y="1116"/>
                  </a:lnTo>
                  <a:lnTo>
                    <a:pt x="436" y="1120"/>
                  </a:lnTo>
                  <a:lnTo>
                    <a:pt x="456" y="1030"/>
                  </a:lnTo>
                  <a:lnTo>
                    <a:pt x="474" y="944"/>
                  </a:lnTo>
                  <a:lnTo>
                    <a:pt x="490" y="860"/>
                  </a:lnTo>
                  <a:lnTo>
                    <a:pt x="504" y="782"/>
                  </a:lnTo>
                  <a:lnTo>
                    <a:pt x="509" y="745"/>
                  </a:lnTo>
                  <a:lnTo>
                    <a:pt x="514" y="710"/>
                  </a:lnTo>
                  <a:lnTo>
                    <a:pt x="517" y="677"/>
                  </a:lnTo>
                  <a:lnTo>
                    <a:pt x="519" y="645"/>
                  </a:lnTo>
                  <a:lnTo>
                    <a:pt x="520" y="615"/>
                  </a:lnTo>
                  <a:lnTo>
                    <a:pt x="520" y="589"/>
                  </a:lnTo>
                  <a:lnTo>
                    <a:pt x="518" y="565"/>
                  </a:lnTo>
                  <a:lnTo>
                    <a:pt x="515" y="543"/>
                  </a:lnTo>
                  <a:lnTo>
                    <a:pt x="512" y="531"/>
                  </a:lnTo>
                  <a:lnTo>
                    <a:pt x="508" y="519"/>
                  </a:lnTo>
                  <a:lnTo>
                    <a:pt x="504" y="509"/>
                  </a:lnTo>
                  <a:lnTo>
                    <a:pt x="500" y="499"/>
                  </a:lnTo>
                  <a:lnTo>
                    <a:pt x="494" y="491"/>
                  </a:lnTo>
                  <a:lnTo>
                    <a:pt x="489" y="483"/>
                  </a:lnTo>
                  <a:lnTo>
                    <a:pt x="483" y="476"/>
                  </a:lnTo>
                  <a:lnTo>
                    <a:pt x="477" y="470"/>
                  </a:lnTo>
                  <a:lnTo>
                    <a:pt x="471" y="466"/>
                  </a:lnTo>
                  <a:lnTo>
                    <a:pt x="465" y="462"/>
                  </a:lnTo>
                  <a:lnTo>
                    <a:pt x="458" y="459"/>
                  </a:lnTo>
                  <a:lnTo>
                    <a:pt x="451" y="457"/>
                  </a:lnTo>
                  <a:lnTo>
                    <a:pt x="444" y="456"/>
                  </a:lnTo>
                  <a:lnTo>
                    <a:pt x="438" y="455"/>
                  </a:lnTo>
                  <a:lnTo>
                    <a:pt x="431" y="456"/>
                  </a:lnTo>
                  <a:lnTo>
                    <a:pt x="424" y="457"/>
                  </a:lnTo>
                  <a:lnTo>
                    <a:pt x="417" y="459"/>
                  </a:lnTo>
                  <a:lnTo>
                    <a:pt x="410" y="461"/>
                  </a:lnTo>
                  <a:lnTo>
                    <a:pt x="404" y="465"/>
                  </a:lnTo>
                  <a:lnTo>
                    <a:pt x="397" y="469"/>
                  </a:lnTo>
                  <a:lnTo>
                    <a:pt x="391" y="474"/>
                  </a:lnTo>
                  <a:lnTo>
                    <a:pt x="384" y="479"/>
                  </a:lnTo>
                  <a:lnTo>
                    <a:pt x="379" y="486"/>
                  </a:lnTo>
                  <a:lnTo>
                    <a:pt x="374" y="493"/>
                  </a:lnTo>
                  <a:lnTo>
                    <a:pt x="369" y="500"/>
                  </a:lnTo>
                  <a:lnTo>
                    <a:pt x="365" y="508"/>
                  </a:lnTo>
                  <a:lnTo>
                    <a:pt x="361" y="516"/>
                  </a:lnTo>
                  <a:lnTo>
                    <a:pt x="358" y="525"/>
                  </a:lnTo>
                  <a:lnTo>
                    <a:pt x="355" y="535"/>
                  </a:lnTo>
                  <a:lnTo>
                    <a:pt x="353" y="545"/>
                  </a:lnTo>
                  <a:lnTo>
                    <a:pt x="352" y="555"/>
                  </a:lnTo>
                  <a:lnTo>
                    <a:pt x="351" y="566"/>
                  </a:lnTo>
                  <a:lnTo>
                    <a:pt x="350" y="598"/>
                  </a:lnTo>
                  <a:lnTo>
                    <a:pt x="347" y="634"/>
                  </a:lnTo>
                  <a:lnTo>
                    <a:pt x="344" y="671"/>
                  </a:lnTo>
                  <a:lnTo>
                    <a:pt x="339" y="709"/>
                  </a:lnTo>
                  <a:lnTo>
                    <a:pt x="333" y="750"/>
                  </a:lnTo>
                  <a:lnTo>
                    <a:pt x="327" y="793"/>
                  </a:lnTo>
                  <a:lnTo>
                    <a:pt x="319" y="836"/>
                  </a:lnTo>
                  <a:lnTo>
                    <a:pt x="311" y="880"/>
                  </a:lnTo>
                  <a:lnTo>
                    <a:pt x="293" y="973"/>
                  </a:lnTo>
                  <a:lnTo>
                    <a:pt x="273" y="1068"/>
                  </a:lnTo>
                  <a:lnTo>
                    <a:pt x="252" y="1164"/>
                  </a:lnTo>
                  <a:lnTo>
                    <a:pt x="230" y="1260"/>
                  </a:lnTo>
                  <a:lnTo>
                    <a:pt x="209" y="1354"/>
                  </a:lnTo>
                  <a:lnTo>
                    <a:pt x="189" y="1444"/>
                  </a:lnTo>
                  <a:lnTo>
                    <a:pt x="170" y="1531"/>
                  </a:lnTo>
                  <a:lnTo>
                    <a:pt x="153" y="1612"/>
                  </a:lnTo>
                  <a:lnTo>
                    <a:pt x="146" y="1649"/>
                  </a:lnTo>
                  <a:lnTo>
                    <a:pt x="139" y="1684"/>
                  </a:lnTo>
                  <a:lnTo>
                    <a:pt x="134" y="1716"/>
                  </a:lnTo>
                  <a:lnTo>
                    <a:pt x="129" y="1748"/>
                  </a:lnTo>
                  <a:lnTo>
                    <a:pt x="126" y="1776"/>
                  </a:lnTo>
                  <a:lnTo>
                    <a:pt x="124" y="1801"/>
                  </a:lnTo>
                  <a:lnTo>
                    <a:pt x="122" y="1823"/>
                  </a:lnTo>
                  <a:lnTo>
                    <a:pt x="123" y="1842"/>
                  </a:lnTo>
                  <a:lnTo>
                    <a:pt x="124" y="1853"/>
                  </a:lnTo>
                  <a:lnTo>
                    <a:pt x="126" y="1863"/>
                  </a:lnTo>
                  <a:lnTo>
                    <a:pt x="128" y="1874"/>
                  </a:lnTo>
                  <a:lnTo>
                    <a:pt x="132" y="1884"/>
                  </a:lnTo>
                  <a:lnTo>
                    <a:pt x="136" y="1893"/>
                  </a:lnTo>
                  <a:lnTo>
                    <a:pt x="140" y="1901"/>
                  </a:lnTo>
                  <a:lnTo>
                    <a:pt x="145" y="1909"/>
                  </a:lnTo>
                  <a:lnTo>
                    <a:pt x="151" y="1916"/>
                  </a:lnTo>
                  <a:lnTo>
                    <a:pt x="157" y="1922"/>
                  </a:lnTo>
                  <a:lnTo>
                    <a:pt x="163" y="1928"/>
                  </a:lnTo>
                  <a:lnTo>
                    <a:pt x="171" y="1932"/>
                  </a:lnTo>
                  <a:lnTo>
                    <a:pt x="178" y="1936"/>
                  </a:lnTo>
                  <a:lnTo>
                    <a:pt x="186" y="1940"/>
                  </a:lnTo>
                  <a:lnTo>
                    <a:pt x="193" y="1942"/>
                  </a:lnTo>
                  <a:lnTo>
                    <a:pt x="201" y="1944"/>
                  </a:lnTo>
                  <a:lnTo>
                    <a:pt x="208" y="1944"/>
                  </a:lnTo>
                  <a:lnTo>
                    <a:pt x="216" y="1944"/>
                  </a:lnTo>
                  <a:lnTo>
                    <a:pt x="224" y="1943"/>
                  </a:lnTo>
                  <a:lnTo>
                    <a:pt x="231" y="1941"/>
                  </a:lnTo>
                  <a:lnTo>
                    <a:pt x="239" y="1937"/>
                  </a:lnTo>
                  <a:lnTo>
                    <a:pt x="246" y="1933"/>
                  </a:lnTo>
                  <a:lnTo>
                    <a:pt x="253" y="1928"/>
                  </a:lnTo>
                  <a:lnTo>
                    <a:pt x="259" y="1921"/>
                  </a:lnTo>
                  <a:lnTo>
                    <a:pt x="266" y="1914"/>
                  </a:lnTo>
                  <a:lnTo>
                    <a:pt x="272" y="1905"/>
                  </a:lnTo>
                  <a:lnTo>
                    <a:pt x="278" y="1895"/>
                  </a:lnTo>
                  <a:lnTo>
                    <a:pt x="283" y="1884"/>
                  </a:lnTo>
                  <a:lnTo>
                    <a:pt x="288" y="1871"/>
                  </a:lnTo>
                  <a:lnTo>
                    <a:pt x="291" y="1857"/>
                  </a:lnTo>
                  <a:lnTo>
                    <a:pt x="294" y="1842"/>
                  </a:lnTo>
                  <a:lnTo>
                    <a:pt x="297" y="1825"/>
                  </a:lnTo>
                  <a:lnTo>
                    <a:pt x="298" y="1807"/>
                  </a:lnTo>
                  <a:lnTo>
                    <a:pt x="300" y="1783"/>
                  </a:lnTo>
                  <a:lnTo>
                    <a:pt x="303" y="1756"/>
                  </a:lnTo>
                  <a:lnTo>
                    <a:pt x="307" y="1727"/>
                  </a:lnTo>
                  <a:lnTo>
                    <a:pt x="311" y="1697"/>
                  </a:lnTo>
                  <a:lnTo>
                    <a:pt x="322" y="1634"/>
                  </a:lnTo>
                  <a:lnTo>
                    <a:pt x="335" y="1565"/>
                  </a:lnTo>
                  <a:lnTo>
                    <a:pt x="351" y="1493"/>
                  </a:lnTo>
                  <a:lnTo>
                    <a:pt x="367" y="1417"/>
                  </a:lnTo>
                  <a:lnTo>
                    <a:pt x="385" y="1339"/>
                  </a:lnTo>
                  <a:lnTo>
                    <a:pt x="404" y="1260"/>
                  </a:lnTo>
                  <a:lnTo>
                    <a:pt x="469" y="1254"/>
                  </a:lnTo>
                  <a:lnTo>
                    <a:pt x="534" y="1245"/>
                  </a:lnTo>
                  <a:lnTo>
                    <a:pt x="595" y="1232"/>
                  </a:lnTo>
                  <a:lnTo>
                    <a:pt x="655" y="1217"/>
                  </a:lnTo>
                  <a:lnTo>
                    <a:pt x="712" y="1198"/>
                  </a:lnTo>
                  <a:lnTo>
                    <a:pt x="768" y="1175"/>
                  </a:lnTo>
                  <a:lnTo>
                    <a:pt x="821" y="1151"/>
                  </a:lnTo>
                  <a:lnTo>
                    <a:pt x="871" y="1125"/>
                  </a:lnTo>
                  <a:lnTo>
                    <a:pt x="919" y="1096"/>
                  </a:lnTo>
                  <a:lnTo>
                    <a:pt x="965" y="1065"/>
                  </a:lnTo>
                  <a:lnTo>
                    <a:pt x="1007" y="1031"/>
                  </a:lnTo>
                  <a:lnTo>
                    <a:pt x="1047" y="996"/>
                  </a:lnTo>
                  <a:lnTo>
                    <a:pt x="1085" y="960"/>
                  </a:lnTo>
                  <a:lnTo>
                    <a:pt x="1119" y="922"/>
                  </a:lnTo>
                  <a:lnTo>
                    <a:pt x="1150" y="883"/>
                  </a:lnTo>
                  <a:lnTo>
                    <a:pt x="1180" y="842"/>
                  </a:lnTo>
                  <a:lnTo>
                    <a:pt x="1205" y="802"/>
                  </a:lnTo>
                  <a:lnTo>
                    <a:pt x="1227" y="759"/>
                  </a:lnTo>
                  <a:lnTo>
                    <a:pt x="1247" y="717"/>
                  </a:lnTo>
                  <a:lnTo>
                    <a:pt x="1263" y="674"/>
                  </a:lnTo>
                  <a:lnTo>
                    <a:pt x="1277" y="631"/>
                  </a:lnTo>
                  <a:lnTo>
                    <a:pt x="1286" y="587"/>
                  </a:lnTo>
                  <a:lnTo>
                    <a:pt x="1293" y="545"/>
                  </a:lnTo>
                  <a:lnTo>
                    <a:pt x="1295" y="502"/>
                  </a:lnTo>
                  <a:lnTo>
                    <a:pt x="1295" y="459"/>
                  </a:lnTo>
                  <a:lnTo>
                    <a:pt x="1291" y="418"/>
                  </a:lnTo>
                  <a:lnTo>
                    <a:pt x="1283" y="377"/>
                  </a:lnTo>
                  <a:lnTo>
                    <a:pt x="1270" y="337"/>
                  </a:lnTo>
                  <a:lnTo>
                    <a:pt x="1255" y="299"/>
                  </a:lnTo>
                  <a:lnTo>
                    <a:pt x="1236" y="262"/>
                  </a:lnTo>
                  <a:lnTo>
                    <a:pt x="1214" y="226"/>
                  </a:lnTo>
                  <a:lnTo>
                    <a:pt x="1187" y="191"/>
                  </a:lnTo>
                  <a:close/>
                </a:path>
              </a:pathLst>
            </a:custGeom>
            <a:grpFill/>
            <a:ln w="9525">
              <a:noFill/>
              <a:round/>
              <a:headEnd/>
              <a:tailEnd/>
            </a:ln>
          </p:spPr>
          <p:txBody>
            <a:bodyPr/>
            <a:lstStyle/>
            <a:p>
              <a:pPr defTabSz="913305" fontAlgn="base">
                <a:spcBef>
                  <a:spcPct val="0"/>
                </a:spcBef>
                <a:spcAft>
                  <a:spcPct val="0"/>
                </a:spcAft>
                <a:defRPr/>
              </a:pPr>
              <a:endParaRPr lang="en-US" dirty="0">
                <a:solidFill>
                  <a:srgbClr val="000000"/>
                </a:solidFill>
                <a:effectLst>
                  <a:outerShdw blurRad="50800" dist="38100" dir="2700000" algn="tl" rotWithShape="0">
                    <a:prstClr val="black">
                      <a:alpha val="40000"/>
                    </a:prstClr>
                  </a:outerShdw>
                </a:effectLst>
                <a:cs typeface="Arial" charset="0"/>
              </a:endParaRPr>
            </a:p>
          </p:txBody>
        </p:sp>
        <p:sp>
          <p:nvSpPr>
            <p:cNvPr id="26" name="Freeform 23"/>
            <p:cNvSpPr>
              <a:spLocks noEditPoints="1"/>
            </p:cNvSpPr>
            <p:nvPr/>
          </p:nvSpPr>
          <p:spPr bwMode="black">
            <a:xfrm>
              <a:off x="1867912" y="3885220"/>
              <a:ext cx="306513" cy="133045"/>
            </a:xfrm>
            <a:custGeom>
              <a:avLst/>
              <a:gdLst/>
              <a:ahLst/>
              <a:cxnLst>
                <a:cxn ang="0">
                  <a:pos x="2165" y="842"/>
                </a:cxn>
                <a:cxn ang="0">
                  <a:pos x="2031" y="763"/>
                </a:cxn>
                <a:cxn ang="0">
                  <a:pos x="1942" y="562"/>
                </a:cxn>
                <a:cxn ang="0">
                  <a:pos x="1859" y="444"/>
                </a:cxn>
                <a:cxn ang="0">
                  <a:pos x="1732" y="447"/>
                </a:cxn>
                <a:cxn ang="0">
                  <a:pos x="1587" y="543"/>
                </a:cxn>
                <a:cxn ang="0">
                  <a:pos x="1293" y="825"/>
                </a:cxn>
                <a:cxn ang="0">
                  <a:pos x="1254" y="831"/>
                </a:cxn>
                <a:cxn ang="0">
                  <a:pos x="1313" y="586"/>
                </a:cxn>
                <a:cxn ang="0">
                  <a:pos x="1361" y="362"/>
                </a:cxn>
                <a:cxn ang="0">
                  <a:pos x="1343" y="242"/>
                </a:cxn>
                <a:cxn ang="0">
                  <a:pos x="1248" y="204"/>
                </a:cxn>
                <a:cxn ang="0">
                  <a:pos x="1035" y="219"/>
                </a:cxn>
                <a:cxn ang="0">
                  <a:pos x="747" y="226"/>
                </a:cxn>
                <a:cxn ang="0">
                  <a:pos x="491" y="170"/>
                </a:cxn>
                <a:cxn ang="0">
                  <a:pos x="544" y="73"/>
                </a:cxn>
                <a:cxn ang="0">
                  <a:pos x="523" y="14"/>
                </a:cxn>
                <a:cxn ang="0">
                  <a:pos x="454" y="2"/>
                </a:cxn>
                <a:cxn ang="0">
                  <a:pos x="365" y="49"/>
                </a:cxn>
                <a:cxn ang="0">
                  <a:pos x="277" y="100"/>
                </a:cxn>
                <a:cxn ang="0">
                  <a:pos x="208" y="111"/>
                </a:cxn>
                <a:cxn ang="0">
                  <a:pos x="172" y="151"/>
                </a:cxn>
                <a:cxn ang="0">
                  <a:pos x="170" y="199"/>
                </a:cxn>
                <a:cxn ang="0">
                  <a:pos x="205" y="239"/>
                </a:cxn>
                <a:cxn ang="0">
                  <a:pos x="120" y="399"/>
                </a:cxn>
                <a:cxn ang="0">
                  <a:pos x="27" y="635"/>
                </a:cxn>
                <a:cxn ang="0">
                  <a:pos x="3" y="869"/>
                </a:cxn>
                <a:cxn ang="0">
                  <a:pos x="105" y="1035"/>
                </a:cxn>
                <a:cxn ang="0">
                  <a:pos x="354" y="1071"/>
                </a:cxn>
                <a:cxn ang="0">
                  <a:pos x="546" y="971"/>
                </a:cxn>
                <a:cxn ang="0">
                  <a:pos x="662" y="788"/>
                </a:cxn>
                <a:cxn ang="0">
                  <a:pos x="701" y="574"/>
                </a:cxn>
                <a:cxn ang="0">
                  <a:pos x="661" y="381"/>
                </a:cxn>
                <a:cxn ang="0">
                  <a:pos x="800" y="366"/>
                </a:cxn>
                <a:cxn ang="0">
                  <a:pos x="976" y="370"/>
                </a:cxn>
                <a:cxn ang="0">
                  <a:pos x="1184" y="338"/>
                </a:cxn>
                <a:cxn ang="0">
                  <a:pos x="1196" y="388"/>
                </a:cxn>
                <a:cxn ang="0">
                  <a:pos x="1104" y="721"/>
                </a:cxn>
                <a:cxn ang="0">
                  <a:pos x="1074" y="920"/>
                </a:cxn>
                <a:cxn ang="0">
                  <a:pos x="1118" y="1049"/>
                </a:cxn>
                <a:cxn ang="0">
                  <a:pos x="1238" y="1043"/>
                </a:cxn>
                <a:cxn ang="0">
                  <a:pos x="1409" y="910"/>
                </a:cxn>
                <a:cxn ang="0">
                  <a:pos x="1680" y="646"/>
                </a:cxn>
                <a:cxn ang="0">
                  <a:pos x="1750" y="633"/>
                </a:cxn>
                <a:cxn ang="0">
                  <a:pos x="1837" y="797"/>
                </a:cxn>
                <a:cxn ang="0">
                  <a:pos x="1907" y="905"/>
                </a:cxn>
                <a:cxn ang="0">
                  <a:pos x="2024" y="976"/>
                </a:cxn>
                <a:cxn ang="0">
                  <a:pos x="2156" y="984"/>
                </a:cxn>
                <a:cxn ang="0">
                  <a:pos x="2303" y="948"/>
                </a:cxn>
                <a:cxn ang="0">
                  <a:pos x="2436" y="862"/>
                </a:cxn>
                <a:cxn ang="0">
                  <a:pos x="2481" y="810"/>
                </a:cxn>
                <a:cxn ang="0">
                  <a:pos x="2481" y="773"/>
                </a:cxn>
                <a:cxn ang="0">
                  <a:pos x="2436" y="758"/>
                </a:cxn>
                <a:cxn ang="0">
                  <a:pos x="254" y="930"/>
                </a:cxn>
                <a:cxn ang="0">
                  <a:pos x="190" y="835"/>
                </a:cxn>
                <a:cxn ang="0">
                  <a:pos x="209" y="666"/>
                </a:cxn>
                <a:cxn ang="0">
                  <a:pos x="275" y="478"/>
                </a:cxn>
                <a:cxn ang="0">
                  <a:pos x="417" y="324"/>
                </a:cxn>
                <a:cxn ang="0">
                  <a:pos x="525" y="468"/>
                </a:cxn>
                <a:cxn ang="0">
                  <a:pos x="535" y="658"/>
                </a:cxn>
                <a:cxn ang="0">
                  <a:pos x="466" y="831"/>
                </a:cxn>
                <a:cxn ang="0">
                  <a:pos x="338" y="930"/>
                </a:cxn>
              </a:cxnLst>
              <a:rect l="0" t="0" r="r" b="b"/>
              <a:pathLst>
                <a:path w="2487" h="1077">
                  <a:moveTo>
                    <a:pt x="2374" y="778"/>
                  </a:moveTo>
                  <a:lnTo>
                    <a:pt x="2331" y="800"/>
                  </a:lnTo>
                  <a:lnTo>
                    <a:pt x="2292" y="817"/>
                  </a:lnTo>
                  <a:lnTo>
                    <a:pt x="2255" y="830"/>
                  </a:lnTo>
                  <a:lnTo>
                    <a:pt x="2223" y="838"/>
                  </a:lnTo>
                  <a:lnTo>
                    <a:pt x="2193" y="842"/>
                  </a:lnTo>
                  <a:lnTo>
                    <a:pt x="2165" y="842"/>
                  </a:lnTo>
                  <a:lnTo>
                    <a:pt x="2140" y="839"/>
                  </a:lnTo>
                  <a:lnTo>
                    <a:pt x="2117" y="833"/>
                  </a:lnTo>
                  <a:lnTo>
                    <a:pt x="2097" y="824"/>
                  </a:lnTo>
                  <a:lnTo>
                    <a:pt x="2078" y="813"/>
                  </a:lnTo>
                  <a:lnTo>
                    <a:pt x="2061" y="798"/>
                  </a:lnTo>
                  <a:lnTo>
                    <a:pt x="2046" y="781"/>
                  </a:lnTo>
                  <a:lnTo>
                    <a:pt x="2031" y="763"/>
                  </a:lnTo>
                  <a:lnTo>
                    <a:pt x="2019" y="744"/>
                  </a:lnTo>
                  <a:lnTo>
                    <a:pt x="2007" y="723"/>
                  </a:lnTo>
                  <a:lnTo>
                    <a:pt x="1997" y="701"/>
                  </a:lnTo>
                  <a:lnTo>
                    <a:pt x="1977" y="655"/>
                  </a:lnTo>
                  <a:lnTo>
                    <a:pt x="1960" y="608"/>
                  </a:lnTo>
                  <a:lnTo>
                    <a:pt x="1951" y="585"/>
                  </a:lnTo>
                  <a:lnTo>
                    <a:pt x="1942" y="562"/>
                  </a:lnTo>
                  <a:lnTo>
                    <a:pt x="1933" y="541"/>
                  </a:lnTo>
                  <a:lnTo>
                    <a:pt x="1922" y="521"/>
                  </a:lnTo>
                  <a:lnTo>
                    <a:pt x="1911" y="501"/>
                  </a:lnTo>
                  <a:lnTo>
                    <a:pt x="1900" y="483"/>
                  </a:lnTo>
                  <a:lnTo>
                    <a:pt x="1888" y="468"/>
                  </a:lnTo>
                  <a:lnTo>
                    <a:pt x="1874" y="455"/>
                  </a:lnTo>
                  <a:lnTo>
                    <a:pt x="1859" y="444"/>
                  </a:lnTo>
                  <a:lnTo>
                    <a:pt x="1843" y="436"/>
                  </a:lnTo>
                  <a:lnTo>
                    <a:pt x="1824" y="431"/>
                  </a:lnTo>
                  <a:lnTo>
                    <a:pt x="1803" y="429"/>
                  </a:lnTo>
                  <a:lnTo>
                    <a:pt x="1787" y="430"/>
                  </a:lnTo>
                  <a:lnTo>
                    <a:pt x="1769" y="434"/>
                  </a:lnTo>
                  <a:lnTo>
                    <a:pt x="1751" y="439"/>
                  </a:lnTo>
                  <a:lnTo>
                    <a:pt x="1732" y="447"/>
                  </a:lnTo>
                  <a:lnTo>
                    <a:pt x="1713" y="456"/>
                  </a:lnTo>
                  <a:lnTo>
                    <a:pt x="1692" y="467"/>
                  </a:lnTo>
                  <a:lnTo>
                    <a:pt x="1671" y="480"/>
                  </a:lnTo>
                  <a:lnTo>
                    <a:pt x="1651" y="493"/>
                  </a:lnTo>
                  <a:lnTo>
                    <a:pt x="1630" y="508"/>
                  </a:lnTo>
                  <a:lnTo>
                    <a:pt x="1609" y="526"/>
                  </a:lnTo>
                  <a:lnTo>
                    <a:pt x="1587" y="543"/>
                  </a:lnTo>
                  <a:lnTo>
                    <a:pt x="1566" y="560"/>
                  </a:lnTo>
                  <a:lnTo>
                    <a:pt x="1525" y="597"/>
                  </a:lnTo>
                  <a:lnTo>
                    <a:pt x="1483" y="636"/>
                  </a:lnTo>
                  <a:lnTo>
                    <a:pt x="1407" y="712"/>
                  </a:lnTo>
                  <a:lnTo>
                    <a:pt x="1341" y="778"/>
                  </a:lnTo>
                  <a:lnTo>
                    <a:pt x="1315" y="805"/>
                  </a:lnTo>
                  <a:lnTo>
                    <a:pt x="1293" y="825"/>
                  </a:lnTo>
                  <a:lnTo>
                    <a:pt x="1284" y="833"/>
                  </a:lnTo>
                  <a:lnTo>
                    <a:pt x="1277" y="838"/>
                  </a:lnTo>
                  <a:lnTo>
                    <a:pt x="1271" y="842"/>
                  </a:lnTo>
                  <a:lnTo>
                    <a:pt x="1265" y="843"/>
                  </a:lnTo>
                  <a:lnTo>
                    <a:pt x="1260" y="842"/>
                  </a:lnTo>
                  <a:lnTo>
                    <a:pt x="1256" y="838"/>
                  </a:lnTo>
                  <a:lnTo>
                    <a:pt x="1254" y="831"/>
                  </a:lnTo>
                  <a:lnTo>
                    <a:pt x="1254" y="822"/>
                  </a:lnTo>
                  <a:lnTo>
                    <a:pt x="1254" y="811"/>
                  </a:lnTo>
                  <a:lnTo>
                    <a:pt x="1256" y="798"/>
                  </a:lnTo>
                  <a:lnTo>
                    <a:pt x="1259" y="782"/>
                  </a:lnTo>
                  <a:lnTo>
                    <a:pt x="1262" y="765"/>
                  </a:lnTo>
                  <a:lnTo>
                    <a:pt x="1285" y="683"/>
                  </a:lnTo>
                  <a:lnTo>
                    <a:pt x="1313" y="586"/>
                  </a:lnTo>
                  <a:lnTo>
                    <a:pt x="1327" y="535"/>
                  </a:lnTo>
                  <a:lnTo>
                    <a:pt x="1340" y="483"/>
                  </a:lnTo>
                  <a:lnTo>
                    <a:pt x="1346" y="457"/>
                  </a:lnTo>
                  <a:lnTo>
                    <a:pt x="1351" y="433"/>
                  </a:lnTo>
                  <a:lnTo>
                    <a:pt x="1355" y="408"/>
                  </a:lnTo>
                  <a:lnTo>
                    <a:pt x="1359" y="385"/>
                  </a:lnTo>
                  <a:lnTo>
                    <a:pt x="1361" y="362"/>
                  </a:lnTo>
                  <a:lnTo>
                    <a:pt x="1363" y="340"/>
                  </a:lnTo>
                  <a:lnTo>
                    <a:pt x="1363" y="320"/>
                  </a:lnTo>
                  <a:lnTo>
                    <a:pt x="1362" y="301"/>
                  </a:lnTo>
                  <a:lnTo>
                    <a:pt x="1360" y="284"/>
                  </a:lnTo>
                  <a:lnTo>
                    <a:pt x="1356" y="268"/>
                  </a:lnTo>
                  <a:lnTo>
                    <a:pt x="1351" y="254"/>
                  </a:lnTo>
                  <a:lnTo>
                    <a:pt x="1343" y="242"/>
                  </a:lnTo>
                  <a:lnTo>
                    <a:pt x="1334" y="232"/>
                  </a:lnTo>
                  <a:lnTo>
                    <a:pt x="1324" y="223"/>
                  </a:lnTo>
                  <a:lnTo>
                    <a:pt x="1312" y="217"/>
                  </a:lnTo>
                  <a:lnTo>
                    <a:pt x="1298" y="212"/>
                  </a:lnTo>
                  <a:lnTo>
                    <a:pt x="1283" y="208"/>
                  </a:lnTo>
                  <a:lnTo>
                    <a:pt x="1267" y="205"/>
                  </a:lnTo>
                  <a:lnTo>
                    <a:pt x="1248" y="204"/>
                  </a:lnTo>
                  <a:lnTo>
                    <a:pt x="1230" y="203"/>
                  </a:lnTo>
                  <a:lnTo>
                    <a:pt x="1209" y="203"/>
                  </a:lnTo>
                  <a:lnTo>
                    <a:pt x="1188" y="204"/>
                  </a:lnTo>
                  <a:lnTo>
                    <a:pt x="1166" y="206"/>
                  </a:lnTo>
                  <a:lnTo>
                    <a:pt x="1141" y="208"/>
                  </a:lnTo>
                  <a:lnTo>
                    <a:pt x="1090" y="213"/>
                  </a:lnTo>
                  <a:lnTo>
                    <a:pt x="1035" y="219"/>
                  </a:lnTo>
                  <a:lnTo>
                    <a:pt x="977" y="224"/>
                  </a:lnTo>
                  <a:lnTo>
                    <a:pt x="914" y="228"/>
                  </a:lnTo>
                  <a:lnTo>
                    <a:pt x="882" y="229"/>
                  </a:lnTo>
                  <a:lnTo>
                    <a:pt x="850" y="230"/>
                  </a:lnTo>
                  <a:lnTo>
                    <a:pt x="816" y="229"/>
                  </a:lnTo>
                  <a:lnTo>
                    <a:pt x="782" y="228"/>
                  </a:lnTo>
                  <a:lnTo>
                    <a:pt x="747" y="226"/>
                  </a:lnTo>
                  <a:lnTo>
                    <a:pt x="711" y="222"/>
                  </a:lnTo>
                  <a:lnTo>
                    <a:pt x="676" y="218"/>
                  </a:lnTo>
                  <a:lnTo>
                    <a:pt x="640" y="211"/>
                  </a:lnTo>
                  <a:lnTo>
                    <a:pt x="604" y="204"/>
                  </a:lnTo>
                  <a:lnTo>
                    <a:pt x="566" y="194"/>
                  </a:lnTo>
                  <a:lnTo>
                    <a:pt x="529" y="183"/>
                  </a:lnTo>
                  <a:lnTo>
                    <a:pt x="491" y="170"/>
                  </a:lnTo>
                  <a:lnTo>
                    <a:pt x="505" y="155"/>
                  </a:lnTo>
                  <a:lnTo>
                    <a:pt x="516" y="140"/>
                  </a:lnTo>
                  <a:lnTo>
                    <a:pt x="525" y="126"/>
                  </a:lnTo>
                  <a:lnTo>
                    <a:pt x="532" y="112"/>
                  </a:lnTo>
                  <a:lnTo>
                    <a:pt x="538" y="99"/>
                  </a:lnTo>
                  <a:lnTo>
                    <a:pt x="541" y="85"/>
                  </a:lnTo>
                  <a:lnTo>
                    <a:pt x="544" y="73"/>
                  </a:lnTo>
                  <a:lnTo>
                    <a:pt x="545" y="62"/>
                  </a:lnTo>
                  <a:lnTo>
                    <a:pt x="544" y="52"/>
                  </a:lnTo>
                  <a:lnTo>
                    <a:pt x="542" y="43"/>
                  </a:lnTo>
                  <a:lnTo>
                    <a:pt x="539" y="34"/>
                  </a:lnTo>
                  <a:lnTo>
                    <a:pt x="535" y="26"/>
                  </a:lnTo>
                  <a:lnTo>
                    <a:pt x="529" y="20"/>
                  </a:lnTo>
                  <a:lnTo>
                    <a:pt x="523" y="14"/>
                  </a:lnTo>
                  <a:lnTo>
                    <a:pt x="515" y="9"/>
                  </a:lnTo>
                  <a:lnTo>
                    <a:pt x="507" y="5"/>
                  </a:lnTo>
                  <a:lnTo>
                    <a:pt x="498" y="2"/>
                  </a:lnTo>
                  <a:lnTo>
                    <a:pt x="487" y="0"/>
                  </a:lnTo>
                  <a:lnTo>
                    <a:pt x="477" y="0"/>
                  </a:lnTo>
                  <a:lnTo>
                    <a:pt x="466" y="0"/>
                  </a:lnTo>
                  <a:lnTo>
                    <a:pt x="454" y="2"/>
                  </a:lnTo>
                  <a:lnTo>
                    <a:pt x="442" y="5"/>
                  </a:lnTo>
                  <a:lnTo>
                    <a:pt x="430" y="9"/>
                  </a:lnTo>
                  <a:lnTo>
                    <a:pt x="418" y="14"/>
                  </a:lnTo>
                  <a:lnTo>
                    <a:pt x="405" y="21"/>
                  </a:lnTo>
                  <a:lnTo>
                    <a:pt x="392" y="29"/>
                  </a:lnTo>
                  <a:lnTo>
                    <a:pt x="378" y="38"/>
                  </a:lnTo>
                  <a:lnTo>
                    <a:pt x="365" y="49"/>
                  </a:lnTo>
                  <a:lnTo>
                    <a:pt x="353" y="61"/>
                  </a:lnTo>
                  <a:lnTo>
                    <a:pt x="340" y="75"/>
                  </a:lnTo>
                  <a:lnTo>
                    <a:pt x="328" y="90"/>
                  </a:lnTo>
                  <a:lnTo>
                    <a:pt x="316" y="108"/>
                  </a:lnTo>
                  <a:lnTo>
                    <a:pt x="303" y="104"/>
                  </a:lnTo>
                  <a:lnTo>
                    <a:pt x="290" y="101"/>
                  </a:lnTo>
                  <a:lnTo>
                    <a:pt x="277" y="100"/>
                  </a:lnTo>
                  <a:lnTo>
                    <a:pt x="265" y="99"/>
                  </a:lnTo>
                  <a:lnTo>
                    <a:pt x="254" y="99"/>
                  </a:lnTo>
                  <a:lnTo>
                    <a:pt x="243" y="100"/>
                  </a:lnTo>
                  <a:lnTo>
                    <a:pt x="233" y="101"/>
                  </a:lnTo>
                  <a:lnTo>
                    <a:pt x="224" y="104"/>
                  </a:lnTo>
                  <a:lnTo>
                    <a:pt x="216" y="107"/>
                  </a:lnTo>
                  <a:lnTo>
                    <a:pt x="208" y="111"/>
                  </a:lnTo>
                  <a:lnTo>
                    <a:pt x="201" y="115"/>
                  </a:lnTo>
                  <a:lnTo>
                    <a:pt x="194" y="120"/>
                  </a:lnTo>
                  <a:lnTo>
                    <a:pt x="188" y="126"/>
                  </a:lnTo>
                  <a:lnTo>
                    <a:pt x="183" y="131"/>
                  </a:lnTo>
                  <a:lnTo>
                    <a:pt x="179" y="137"/>
                  </a:lnTo>
                  <a:lnTo>
                    <a:pt x="175" y="144"/>
                  </a:lnTo>
                  <a:lnTo>
                    <a:pt x="172" y="151"/>
                  </a:lnTo>
                  <a:lnTo>
                    <a:pt x="169" y="157"/>
                  </a:lnTo>
                  <a:lnTo>
                    <a:pt x="168" y="164"/>
                  </a:lnTo>
                  <a:lnTo>
                    <a:pt x="167" y="171"/>
                  </a:lnTo>
                  <a:lnTo>
                    <a:pt x="167" y="179"/>
                  </a:lnTo>
                  <a:lnTo>
                    <a:pt x="167" y="186"/>
                  </a:lnTo>
                  <a:lnTo>
                    <a:pt x="168" y="193"/>
                  </a:lnTo>
                  <a:lnTo>
                    <a:pt x="170" y="199"/>
                  </a:lnTo>
                  <a:lnTo>
                    <a:pt x="173" y="206"/>
                  </a:lnTo>
                  <a:lnTo>
                    <a:pt x="176" y="212"/>
                  </a:lnTo>
                  <a:lnTo>
                    <a:pt x="181" y="218"/>
                  </a:lnTo>
                  <a:lnTo>
                    <a:pt x="186" y="224"/>
                  </a:lnTo>
                  <a:lnTo>
                    <a:pt x="191" y="229"/>
                  </a:lnTo>
                  <a:lnTo>
                    <a:pt x="198" y="234"/>
                  </a:lnTo>
                  <a:lnTo>
                    <a:pt x="205" y="239"/>
                  </a:lnTo>
                  <a:lnTo>
                    <a:pt x="213" y="242"/>
                  </a:lnTo>
                  <a:lnTo>
                    <a:pt x="199" y="264"/>
                  </a:lnTo>
                  <a:lnTo>
                    <a:pt x="184" y="287"/>
                  </a:lnTo>
                  <a:lnTo>
                    <a:pt x="168" y="312"/>
                  </a:lnTo>
                  <a:lnTo>
                    <a:pt x="152" y="339"/>
                  </a:lnTo>
                  <a:lnTo>
                    <a:pt x="136" y="368"/>
                  </a:lnTo>
                  <a:lnTo>
                    <a:pt x="120" y="399"/>
                  </a:lnTo>
                  <a:lnTo>
                    <a:pt x="105" y="430"/>
                  </a:lnTo>
                  <a:lnTo>
                    <a:pt x="90" y="463"/>
                  </a:lnTo>
                  <a:lnTo>
                    <a:pt x="76" y="496"/>
                  </a:lnTo>
                  <a:lnTo>
                    <a:pt x="62" y="531"/>
                  </a:lnTo>
                  <a:lnTo>
                    <a:pt x="50" y="566"/>
                  </a:lnTo>
                  <a:lnTo>
                    <a:pt x="37" y="600"/>
                  </a:lnTo>
                  <a:lnTo>
                    <a:pt x="27" y="635"/>
                  </a:lnTo>
                  <a:lnTo>
                    <a:pt x="18" y="671"/>
                  </a:lnTo>
                  <a:lnTo>
                    <a:pt x="11" y="706"/>
                  </a:lnTo>
                  <a:lnTo>
                    <a:pt x="5" y="740"/>
                  </a:lnTo>
                  <a:lnTo>
                    <a:pt x="2" y="773"/>
                  </a:lnTo>
                  <a:lnTo>
                    <a:pt x="0" y="807"/>
                  </a:lnTo>
                  <a:lnTo>
                    <a:pt x="0" y="839"/>
                  </a:lnTo>
                  <a:lnTo>
                    <a:pt x="3" y="869"/>
                  </a:lnTo>
                  <a:lnTo>
                    <a:pt x="9" y="898"/>
                  </a:lnTo>
                  <a:lnTo>
                    <a:pt x="17" y="926"/>
                  </a:lnTo>
                  <a:lnTo>
                    <a:pt x="28" y="953"/>
                  </a:lnTo>
                  <a:lnTo>
                    <a:pt x="42" y="976"/>
                  </a:lnTo>
                  <a:lnTo>
                    <a:pt x="60" y="998"/>
                  </a:lnTo>
                  <a:lnTo>
                    <a:pt x="81" y="1018"/>
                  </a:lnTo>
                  <a:lnTo>
                    <a:pt x="105" y="1035"/>
                  </a:lnTo>
                  <a:lnTo>
                    <a:pt x="133" y="1049"/>
                  </a:lnTo>
                  <a:lnTo>
                    <a:pt x="165" y="1060"/>
                  </a:lnTo>
                  <a:lnTo>
                    <a:pt x="201" y="1070"/>
                  </a:lnTo>
                  <a:lnTo>
                    <a:pt x="241" y="1075"/>
                  </a:lnTo>
                  <a:lnTo>
                    <a:pt x="286" y="1077"/>
                  </a:lnTo>
                  <a:lnTo>
                    <a:pt x="321" y="1075"/>
                  </a:lnTo>
                  <a:lnTo>
                    <a:pt x="354" y="1071"/>
                  </a:lnTo>
                  <a:lnTo>
                    <a:pt x="387" y="1063"/>
                  </a:lnTo>
                  <a:lnTo>
                    <a:pt x="417" y="1053"/>
                  </a:lnTo>
                  <a:lnTo>
                    <a:pt x="445" y="1041"/>
                  </a:lnTo>
                  <a:lnTo>
                    <a:pt x="473" y="1027"/>
                  </a:lnTo>
                  <a:lnTo>
                    <a:pt x="499" y="1010"/>
                  </a:lnTo>
                  <a:lnTo>
                    <a:pt x="523" y="991"/>
                  </a:lnTo>
                  <a:lnTo>
                    <a:pt x="546" y="971"/>
                  </a:lnTo>
                  <a:lnTo>
                    <a:pt x="567" y="949"/>
                  </a:lnTo>
                  <a:lnTo>
                    <a:pt x="587" y="924"/>
                  </a:lnTo>
                  <a:lnTo>
                    <a:pt x="606" y="899"/>
                  </a:lnTo>
                  <a:lnTo>
                    <a:pt x="622" y="873"/>
                  </a:lnTo>
                  <a:lnTo>
                    <a:pt x="637" y="846"/>
                  </a:lnTo>
                  <a:lnTo>
                    <a:pt x="650" y="818"/>
                  </a:lnTo>
                  <a:lnTo>
                    <a:pt x="662" y="788"/>
                  </a:lnTo>
                  <a:lnTo>
                    <a:pt x="672" y="758"/>
                  </a:lnTo>
                  <a:lnTo>
                    <a:pt x="681" y="728"/>
                  </a:lnTo>
                  <a:lnTo>
                    <a:pt x="688" y="697"/>
                  </a:lnTo>
                  <a:lnTo>
                    <a:pt x="694" y="667"/>
                  </a:lnTo>
                  <a:lnTo>
                    <a:pt x="697" y="635"/>
                  </a:lnTo>
                  <a:lnTo>
                    <a:pt x="700" y="604"/>
                  </a:lnTo>
                  <a:lnTo>
                    <a:pt x="701" y="574"/>
                  </a:lnTo>
                  <a:lnTo>
                    <a:pt x="700" y="544"/>
                  </a:lnTo>
                  <a:lnTo>
                    <a:pt x="697" y="515"/>
                  </a:lnTo>
                  <a:lnTo>
                    <a:pt x="693" y="485"/>
                  </a:lnTo>
                  <a:lnTo>
                    <a:pt x="688" y="458"/>
                  </a:lnTo>
                  <a:lnTo>
                    <a:pt x="681" y="431"/>
                  </a:lnTo>
                  <a:lnTo>
                    <a:pt x="672" y="406"/>
                  </a:lnTo>
                  <a:lnTo>
                    <a:pt x="661" y="381"/>
                  </a:lnTo>
                  <a:lnTo>
                    <a:pt x="649" y="358"/>
                  </a:lnTo>
                  <a:lnTo>
                    <a:pt x="636" y="336"/>
                  </a:lnTo>
                  <a:lnTo>
                    <a:pt x="671" y="345"/>
                  </a:lnTo>
                  <a:lnTo>
                    <a:pt x="705" y="352"/>
                  </a:lnTo>
                  <a:lnTo>
                    <a:pt x="739" y="357"/>
                  </a:lnTo>
                  <a:lnTo>
                    <a:pt x="770" y="362"/>
                  </a:lnTo>
                  <a:lnTo>
                    <a:pt x="800" y="366"/>
                  </a:lnTo>
                  <a:lnTo>
                    <a:pt x="830" y="369"/>
                  </a:lnTo>
                  <a:lnTo>
                    <a:pt x="857" y="371"/>
                  </a:lnTo>
                  <a:lnTo>
                    <a:pt x="883" y="372"/>
                  </a:lnTo>
                  <a:lnTo>
                    <a:pt x="908" y="372"/>
                  </a:lnTo>
                  <a:lnTo>
                    <a:pt x="931" y="372"/>
                  </a:lnTo>
                  <a:lnTo>
                    <a:pt x="955" y="371"/>
                  </a:lnTo>
                  <a:lnTo>
                    <a:pt x="976" y="370"/>
                  </a:lnTo>
                  <a:lnTo>
                    <a:pt x="1015" y="366"/>
                  </a:lnTo>
                  <a:lnTo>
                    <a:pt x="1051" y="361"/>
                  </a:lnTo>
                  <a:lnTo>
                    <a:pt x="1108" y="349"/>
                  </a:lnTo>
                  <a:lnTo>
                    <a:pt x="1150" y="340"/>
                  </a:lnTo>
                  <a:lnTo>
                    <a:pt x="1166" y="338"/>
                  </a:lnTo>
                  <a:lnTo>
                    <a:pt x="1179" y="337"/>
                  </a:lnTo>
                  <a:lnTo>
                    <a:pt x="1184" y="338"/>
                  </a:lnTo>
                  <a:lnTo>
                    <a:pt x="1189" y="340"/>
                  </a:lnTo>
                  <a:lnTo>
                    <a:pt x="1193" y="342"/>
                  </a:lnTo>
                  <a:lnTo>
                    <a:pt x="1196" y="346"/>
                  </a:lnTo>
                  <a:lnTo>
                    <a:pt x="1198" y="352"/>
                  </a:lnTo>
                  <a:lnTo>
                    <a:pt x="1199" y="361"/>
                  </a:lnTo>
                  <a:lnTo>
                    <a:pt x="1198" y="372"/>
                  </a:lnTo>
                  <a:lnTo>
                    <a:pt x="1196" y="388"/>
                  </a:lnTo>
                  <a:lnTo>
                    <a:pt x="1188" y="423"/>
                  </a:lnTo>
                  <a:lnTo>
                    <a:pt x="1177" y="467"/>
                  </a:lnTo>
                  <a:lnTo>
                    <a:pt x="1162" y="517"/>
                  </a:lnTo>
                  <a:lnTo>
                    <a:pt x="1145" y="572"/>
                  </a:lnTo>
                  <a:lnTo>
                    <a:pt x="1128" y="630"/>
                  </a:lnTo>
                  <a:lnTo>
                    <a:pt x="1112" y="691"/>
                  </a:lnTo>
                  <a:lnTo>
                    <a:pt x="1104" y="721"/>
                  </a:lnTo>
                  <a:lnTo>
                    <a:pt x="1097" y="751"/>
                  </a:lnTo>
                  <a:lnTo>
                    <a:pt x="1091" y="781"/>
                  </a:lnTo>
                  <a:lnTo>
                    <a:pt x="1085" y="811"/>
                  </a:lnTo>
                  <a:lnTo>
                    <a:pt x="1081" y="840"/>
                  </a:lnTo>
                  <a:lnTo>
                    <a:pt x="1077" y="868"/>
                  </a:lnTo>
                  <a:lnTo>
                    <a:pt x="1075" y="895"/>
                  </a:lnTo>
                  <a:lnTo>
                    <a:pt x="1074" y="920"/>
                  </a:lnTo>
                  <a:lnTo>
                    <a:pt x="1075" y="945"/>
                  </a:lnTo>
                  <a:lnTo>
                    <a:pt x="1077" y="967"/>
                  </a:lnTo>
                  <a:lnTo>
                    <a:pt x="1081" y="988"/>
                  </a:lnTo>
                  <a:lnTo>
                    <a:pt x="1087" y="1007"/>
                  </a:lnTo>
                  <a:lnTo>
                    <a:pt x="1095" y="1023"/>
                  </a:lnTo>
                  <a:lnTo>
                    <a:pt x="1106" y="1037"/>
                  </a:lnTo>
                  <a:lnTo>
                    <a:pt x="1118" y="1049"/>
                  </a:lnTo>
                  <a:lnTo>
                    <a:pt x="1134" y="1057"/>
                  </a:lnTo>
                  <a:lnTo>
                    <a:pt x="1149" y="1062"/>
                  </a:lnTo>
                  <a:lnTo>
                    <a:pt x="1166" y="1064"/>
                  </a:lnTo>
                  <a:lnTo>
                    <a:pt x="1182" y="1063"/>
                  </a:lnTo>
                  <a:lnTo>
                    <a:pt x="1200" y="1059"/>
                  </a:lnTo>
                  <a:lnTo>
                    <a:pt x="1219" y="1052"/>
                  </a:lnTo>
                  <a:lnTo>
                    <a:pt x="1238" y="1043"/>
                  </a:lnTo>
                  <a:lnTo>
                    <a:pt x="1258" y="1032"/>
                  </a:lnTo>
                  <a:lnTo>
                    <a:pt x="1279" y="1019"/>
                  </a:lnTo>
                  <a:lnTo>
                    <a:pt x="1300" y="1004"/>
                  </a:lnTo>
                  <a:lnTo>
                    <a:pt x="1321" y="988"/>
                  </a:lnTo>
                  <a:lnTo>
                    <a:pt x="1342" y="970"/>
                  </a:lnTo>
                  <a:lnTo>
                    <a:pt x="1364" y="952"/>
                  </a:lnTo>
                  <a:lnTo>
                    <a:pt x="1409" y="910"/>
                  </a:lnTo>
                  <a:lnTo>
                    <a:pt x="1452" y="867"/>
                  </a:lnTo>
                  <a:lnTo>
                    <a:pt x="1538" y="780"/>
                  </a:lnTo>
                  <a:lnTo>
                    <a:pt x="1616" y="703"/>
                  </a:lnTo>
                  <a:lnTo>
                    <a:pt x="1633" y="686"/>
                  </a:lnTo>
                  <a:lnTo>
                    <a:pt x="1650" y="672"/>
                  </a:lnTo>
                  <a:lnTo>
                    <a:pt x="1665" y="659"/>
                  </a:lnTo>
                  <a:lnTo>
                    <a:pt x="1680" y="646"/>
                  </a:lnTo>
                  <a:lnTo>
                    <a:pt x="1693" y="637"/>
                  </a:lnTo>
                  <a:lnTo>
                    <a:pt x="1705" y="631"/>
                  </a:lnTo>
                  <a:lnTo>
                    <a:pt x="1717" y="627"/>
                  </a:lnTo>
                  <a:lnTo>
                    <a:pt x="1727" y="625"/>
                  </a:lnTo>
                  <a:lnTo>
                    <a:pt x="1735" y="626"/>
                  </a:lnTo>
                  <a:lnTo>
                    <a:pt x="1743" y="629"/>
                  </a:lnTo>
                  <a:lnTo>
                    <a:pt x="1750" y="633"/>
                  </a:lnTo>
                  <a:lnTo>
                    <a:pt x="1758" y="640"/>
                  </a:lnTo>
                  <a:lnTo>
                    <a:pt x="1764" y="647"/>
                  </a:lnTo>
                  <a:lnTo>
                    <a:pt x="1771" y="657"/>
                  </a:lnTo>
                  <a:lnTo>
                    <a:pt x="1777" y="667"/>
                  </a:lnTo>
                  <a:lnTo>
                    <a:pt x="1783" y="679"/>
                  </a:lnTo>
                  <a:lnTo>
                    <a:pt x="1808" y="733"/>
                  </a:lnTo>
                  <a:lnTo>
                    <a:pt x="1837" y="797"/>
                  </a:lnTo>
                  <a:lnTo>
                    <a:pt x="1845" y="813"/>
                  </a:lnTo>
                  <a:lnTo>
                    <a:pt x="1853" y="829"/>
                  </a:lnTo>
                  <a:lnTo>
                    <a:pt x="1862" y="845"/>
                  </a:lnTo>
                  <a:lnTo>
                    <a:pt x="1872" y="861"/>
                  </a:lnTo>
                  <a:lnTo>
                    <a:pt x="1883" y="876"/>
                  </a:lnTo>
                  <a:lnTo>
                    <a:pt x="1894" y="891"/>
                  </a:lnTo>
                  <a:lnTo>
                    <a:pt x="1907" y="905"/>
                  </a:lnTo>
                  <a:lnTo>
                    <a:pt x="1920" y="918"/>
                  </a:lnTo>
                  <a:lnTo>
                    <a:pt x="1935" y="932"/>
                  </a:lnTo>
                  <a:lnTo>
                    <a:pt x="1951" y="943"/>
                  </a:lnTo>
                  <a:lnTo>
                    <a:pt x="1967" y="953"/>
                  </a:lnTo>
                  <a:lnTo>
                    <a:pt x="1985" y="963"/>
                  </a:lnTo>
                  <a:lnTo>
                    <a:pt x="2004" y="970"/>
                  </a:lnTo>
                  <a:lnTo>
                    <a:pt x="2024" y="976"/>
                  </a:lnTo>
                  <a:lnTo>
                    <a:pt x="2047" y="981"/>
                  </a:lnTo>
                  <a:lnTo>
                    <a:pt x="2071" y="984"/>
                  </a:lnTo>
                  <a:lnTo>
                    <a:pt x="2088" y="985"/>
                  </a:lnTo>
                  <a:lnTo>
                    <a:pt x="2106" y="986"/>
                  </a:lnTo>
                  <a:lnTo>
                    <a:pt x="2123" y="986"/>
                  </a:lnTo>
                  <a:lnTo>
                    <a:pt x="2139" y="985"/>
                  </a:lnTo>
                  <a:lnTo>
                    <a:pt x="2156" y="984"/>
                  </a:lnTo>
                  <a:lnTo>
                    <a:pt x="2171" y="983"/>
                  </a:lnTo>
                  <a:lnTo>
                    <a:pt x="2186" y="981"/>
                  </a:lnTo>
                  <a:lnTo>
                    <a:pt x="2201" y="978"/>
                  </a:lnTo>
                  <a:lnTo>
                    <a:pt x="2229" y="972"/>
                  </a:lnTo>
                  <a:lnTo>
                    <a:pt x="2255" y="965"/>
                  </a:lnTo>
                  <a:lnTo>
                    <a:pt x="2280" y="957"/>
                  </a:lnTo>
                  <a:lnTo>
                    <a:pt x="2303" y="948"/>
                  </a:lnTo>
                  <a:lnTo>
                    <a:pt x="2323" y="938"/>
                  </a:lnTo>
                  <a:lnTo>
                    <a:pt x="2343" y="927"/>
                  </a:lnTo>
                  <a:lnTo>
                    <a:pt x="2360" y="916"/>
                  </a:lnTo>
                  <a:lnTo>
                    <a:pt x="2377" y="906"/>
                  </a:lnTo>
                  <a:lnTo>
                    <a:pt x="2404" y="887"/>
                  </a:lnTo>
                  <a:lnTo>
                    <a:pt x="2425" y="871"/>
                  </a:lnTo>
                  <a:lnTo>
                    <a:pt x="2436" y="862"/>
                  </a:lnTo>
                  <a:lnTo>
                    <a:pt x="2445" y="853"/>
                  </a:lnTo>
                  <a:lnTo>
                    <a:pt x="2454" y="845"/>
                  </a:lnTo>
                  <a:lnTo>
                    <a:pt x="2461" y="838"/>
                  </a:lnTo>
                  <a:lnTo>
                    <a:pt x="2468" y="830"/>
                  </a:lnTo>
                  <a:lnTo>
                    <a:pt x="2473" y="823"/>
                  </a:lnTo>
                  <a:lnTo>
                    <a:pt x="2477" y="816"/>
                  </a:lnTo>
                  <a:lnTo>
                    <a:pt x="2481" y="810"/>
                  </a:lnTo>
                  <a:lnTo>
                    <a:pt x="2484" y="803"/>
                  </a:lnTo>
                  <a:lnTo>
                    <a:pt x="2486" y="798"/>
                  </a:lnTo>
                  <a:lnTo>
                    <a:pt x="2487" y="792"/>
                  </a:lnTo>
                  <a:lnTo>
                    <a:pt x="2487" y="786"/>
                  </a:lnTo>
                  <a:lnTo>
                    <a:pt x="2486" y="782"/>
                  </a:lnTo>
                  <a:lnTo>
                    <a:pt x="2484" y="777"/>
                  </a:lnTo>
                  <a:lnTo>
                    <a:pt x="2481" y="773"/>
                  </a:lnTo>
                  <a:lnTo>
                    <a:pt x="2478" y="770"/>
                  </a:lnTo>
                  <a:lnTo>
                    <a:pt x="2475" y="767"/>
                  </a:lnTo>
                  <a:lnTo>
                    <a:pt x="2471" y="764"/>
                  </a:lnTo>
                  <a:lnTo>
                    <a:pt x="2466" y="762"/>
                  </a:lnTo>
                  <a:lnTo>
                    <a:pt x="2461" y="760"/>
                  </a:lnTo>
                  <a:lnTo>
                    <a:pt x="2449" y="758"/>
                  </a:lnTo>
                  <a:lnTo>
                    <a:pt x="2436" y="758"/>
                  </a:lnTo>
                  <a:lnTo>
                    <a:pt x="2422" y="760"/>
                  </a:lnTo>
                  <a:lnTo>
                    <a:pt x="2406" y="764"/>
                  </a:lnTo>
                  <a:lnTo>
                    <a:pt x="2390" y="770"/>
                  </a:lnTo>
                  <a:lnTo>
                    <a:pt x="2374" y="778"/>
                  </a:lnTo>
                  <a:close/>
                  <a:moveTo>
                    <a:pt x="294" y="936"/>
                  </a:moveTo>
                  <a:lnTo>
                    <a:pt x="273" y="934"/>
                  </a:lnTo>
                  <a:lnTo>
                    <a:pt x="254" y="930"/>
                  </a:lnTo>
                  <a:lnTo>
                    <a:pt x="239" y="922"/>
                  </a:lnTo>
                  <a:lnTo>
                    <a:pt x="225" y="913"/>
                  </a:lnTo>
                  <a:lnTo>
                    <a:pt x="214" y="901"/>
                  </a:lnTo>
                  <a:lnTo>
                    <a:pt x="205" y="887"/>
                  </a:lnTo>
                  <a:lnTo>
                    <a:pt x="198" y="872"/>
                  </a:lnTo>
                  <a:lnTo>
                    <a:pt x="193" y="854"/>
                  </a:lnTo>
                  <a:lnTo>
                    <a:pt x="190" y="835"/>
                  </a:lnTo>
                  <a:lnTo>
                    <a:pt x="189" y="814"/>
                  </a:lnTo>
                  <a:lnTo>
                    <a:pt x="189" y="792"/>
                  </a:lnTo>
                  <a:lnTo>
                    <a:pt x="190" y="767"/>
                  </a:lnTo>
                  <a:lnTo>
                    <a:pt x="193" y="743"/>
                  </a:lnTo>
                  <a:lnTo>
                    <a:pt x="197" y="718"/>
                  </a:lnTo>
                  <a:lnTo>
                    <a:pt x="202" y="692"/>
                  </a:lnTo>
                  <a:lnTo>
                    <a:pt x="209" y="666"/>
                  </a:lnTo>
                  <a:lnTo>
                    <a:pt x="216" y="638"/>
                  </a:lnTo>
                  <a:lnTo>
                    <a:pt x="224" y="611"/>
                  </a:lnTo>
                  <a:lnTo>
                    <a:pt x="233" y="584"/>
                  </a:lnTo>
                  <a:lnTo>
                    <a:pt x="243" y="557"/>
                  </a:lnTo>
                  <a:lnTo>
                    <a:pt x="253" y="530"/>
                  </a:lnTo>
                  <a:lnTo>
                    <a:pt x="263" y="503"/>
                  </a:lnTo>
                  <a:lnTo>
                    <a:pt x="275" y="478"/>
                  </a:lnTo>
                  <a:lnTo>
                    <a:pt x="285" y="453"/>
                  </a:lnTo>
                  <a:lnTo>
                    <a:pt x="307" y="406"/>
                  </a:lnTo>
                  <a:lnTo>
                    <a:pt x="328" y="363"/>
                  </a:lnTo>
                  <a:lnTo>
                    <a:pt x="348" y="328"/>
                  </a:lnTo>
                  <a:lnTo>
                    <a:pt x="366" y="300"/>
                  </a:lnTo>
                  <a:lnTo>
                    <a:pt x="393" y="311"/>
                  </a:lnTo>
                  <a:lnTo>
                    <a:pt x="417" y="324"/>
                  </a:lnTo>
                  <a:lnTo>
                    <a:pt x="439" y="340"/>
                  </a:lnTo>
                  <a:lnTo>
                    <a:pt x="459" y="357"/>
                  </a:lnTo>
                  <a:lnTo>
                    <a:pt x="476" y="377"/>
                  </a:lnTo>
                  <a:lnTo>
                    <a:pt x="491" y="398"/>
                  </a:lnTo>
                  <a:lnTo>
                    <a:pt x="505" y="420"/>
                  </a:lnTo>
                  <a:lnTo>
                    <a:pt x="516" y="444"/>
                  </a:lnTo>
                  <a:lnTo>
                    <a:pt x="525" y="468"/>
                  </a:lnTo>
                  <a:lnTo>
                    <a:pt x="532" y="494"/>
                  </a:lnTo>
                  <a:lnTo>
                    <a:pt x="537" y="521"/>
                  </a:lnTo>
                  <a:lnTo>
                    <a:pt x="540" y="548"/>
                  </a:lnTo>
                  <a:lnTo>
                    <a:pt x="541" y="575"/>
                  </a:lnTo>
                  <a:lnTo>
                    <a:pt x="541" y="602"/>
                  </a:lnTo>
                  <a:lnTo>
                    <a:pt x="539" y="630"/>
                  </a:lnTo>
                  <a:lnTo>
                    <a:pt x="535" y="658"/>
                  </a:lnTo>
                  <a:lnTo>
                    <a:pt x="530" y="685"/>
                  </a:lnTo>
                  <a:lnTo>
                    <a:pt x="523" y="711"/>
                  </a:lnTo>
                  <a:lnTo>
                    <a:pt x="514" y="737"/>
                  </a:lnTo>
                  <a:lnTo>
                    <a:pt x="505" y="762"/>
                  </a:lnTo>
                  <a:lnTo>
                    <a:pt x="493" y="786"/>
                  </a:lnTo>
                  <a:lnTo>
                    <a:pt x="480" y="810"/>
                  </a:lnTo>
                  <a:lnTo>
                    <a:pt x="466" y="831"/>
                  </a:lnTo>
                  <a:lnTo>
                    <a:pt x="451" y="851"/>
                  </a:lnTo>
                  <a:lnTo>
                    <a:pt x="435" y="869"/>
                  </a:lnTo>
                  <a:lnTo>
                    <a:pt x="418" y="886"/>
                  </a:lnTo>
                  <a:lnTo>
                    <a:pt x="400" y="900"/>
                  </a:lnTo>
                  <a:lnTo>
                    <a:pt x="380" y="912"/>
                  </a:lnTo>
                  <a:lnTo>
                    <a:pt x="359" y="922"/>
                  </a:lnTo>
                  <a:lnTo>
                    <a:pt x="338" y="930"/>
                  </a:lnTo>
                  <a:lnTo>
                    <a:pt x="317" y="934"/>
                  </a:lnTo>
                  <a:lnTo>
                    <a:pt x="294" y="936"/>
                  </a:lnTo>
                  <a:close/>
                </a:path>
              </a:pathLst>
            </a:custGeom>
            <a:grpFill/>
            <a:ln w="9525">
              <a:noFill/>
              <a:round/>
              <a:headEnd/>
              <a:tailEnd/>
            </a:ln>
          </p:spPr>
          <p:txBody>
            <a:bodyPr/>
            <a:lstStyle/>
            <a:p>
              <a:pPr defTabSz="913305" fontAlgn="base">
                <a:spcBef>
                  <a:spcPct val="0"/>
                </a:spcBef>
                <a:spcAft>
                  <a:spcPct val="0"/>
                </a:spcAft>
                <a:defRPr/>
              </a:pPr>
              <a:endParaRPr lang="en-US" dirty="0">
                <a:solidFill>
                  <a:srgbClr val="000000"/>
                </a:solidFill>
                <a:effectLst>
                  <a:outerShdw blurRad="50800" dist="38100" dir="2700000" algn="tl" rotWithShape="0">
                    <a:prstClr val="black">
                      <a:alpha val="40000"/>
                    </a:prstClr>
                  </a:outerShdw>
                </a:effectLst>
                <a:cs typeface="Arial" charset="0"/>
              </a:endParaRPr>
            </a:p>
          </p:txBody>
        </p:sp>
        <p:sp>
          <p:nvSpPr>
            <p:cNvPr id="27" name="Freeform 24"/>
            <p:cNvSpPr>
              <a:spLocks noEditPoints="1"/>
            </p:cNvSpPr>
            <p:nvPr/>
          </p:nvSpPr>
          <p:spPr bwMode="black">
            <a:xfrm>
              <a:off x="1459757" y="3886803"/>
              <a:ext cx="398626" cy="134629"/>
            </a:xfrm>
            <a:custGeom>
              <a:avLst/>
              <a:gdLst/>
              <a:ahLst/>
              <a:cxnLst>
                <a:cxn ang="0">
                  <a:pos x="3052" y="719"/>
                </a:cxn>
                <a:cxn ang="0">
                  <a:pos x="3154" y="222"/>
                </a:cxn>
                <a:cxn ang="0">
                  <a:pos x="3074" y="131"/>
                </a:cxn>
                <a:cxn ang="0">
                  <a:pos x="2984" y="227"/>
                </a:cxn>
                <a:cxn ang="0">
                  <a:pos x="2774" y="444"/>
                </a:cxn>
                <a:cxn ang="0">
                  <a:pos x="2170" y="414"/>
                </a:cxn>
                <a:cxn ang="0">
                  <a:pos x="2180" y="263"/>
                </a:cxn>
                <a:cxn ang="0">
                  <a:pos x="2384" y="183"/>
                </a:cxn>
                <a:cxn ang="0">
                  <a:pos x="2547" y="254"/>
                </a:cxn>
                <a:cxn ang="0">
                  <a:pos x="2652" y="212"/>
                </a:cxn>
                <a:cxn ang="0">
                  <a:pos x="2580" y="71"/>
                </a:cxn>
                <a:cxn ang="0">
                  <a:pos x="2233" y="47"/>
                </a:cxn>
                <a:cxn ang="0">
                  <a:pos x="1743" y="289"/>
                </a:cxn>
                <a:cxn ang="0">
                  <a:pos x="1305" y="377"/>
                </a:cxn>
                <a:cxn ang="0">
                  <a:pos x="1368" y="166"/>
                </a:cxn>
                <a:cxn ang="0">
                  <a:pos x="1588" y="169"/>
                </a:cxn>
                <a:cxn ang="0">
                  <a:pos x="1679" y="216"/>
                </a:cxn>
                <a:cxn ang="0">
                  <a:pos x="1728" y="122"/>
                </a:cxn>
                <a:cxn ang="0">
                  <a:pos x="1596" y="16"/>
                </a:cxn>
                <a:cxn ang="0">
                  <a:pos x="1327" y="20"/>
                </a:cxn>
                <a:cxn ang="0">
                  <a:pos x="1146" y="156"/>
                </a:cxn>
                <a:cxn ang="0">
                  <a:pos x="1122" y="373"/>
                </a:cxn>
                <a:cxn ang="0">
                  <a:pos x="1254" y="720"/>
                </a:cxn>
                <a:cxn ang="0">
                  <a:pos x="822" y="811"/>
                </a:cxn>
                <a:cxn ang="0">
                  <a:pos x="666" y="437"/>
                </a:cxn>
                <a:cxn ang="0">
                  <a:pos x="340" y="827"/>
                </a:cxn>
                <a:cxn ang="0">
                  <a:pos x="186" y="865"/>
                </a:cxn>
                <a:cxn ang="0">
                  <a:pos x="386" y="466"/>
                </a:cxn>
                <a:cxn ang="0">
                  <a:pos x="608" y="256"/>
                </a:cxn>
                <a:cxn ang="0">
                  <a:pos x="717" y="373"/>
                </a:cxn>
                <a:cxn ang="0">
                  <a:pos x="781" y="289"/>
                </a:cxn>
                <a:cxn ang="0">
                  <a:pos x="700" y="119"/>
                </a:cxn>
                <a:cxn ang="0">
                  <a:pos x="365" y="243"/>
                </a:cxn>
                <a:cxn ang="0">
                  <a:pos x="12" y="831"/>
                </a:cxn>
                <a:cxn ang="0">
                  <a:pos x="180" y="1087"/>
                </a:cxn>
                <a:cxn ang="0">
                  <a:pos x="456" y="859"/>
                </a:cxn>
                <a:cxn ang="0">
                  <a:pos x="780" y="1032"/>
                </a:cxn>
                <a:cxn ang="0">
                  <a:pos x="1070" y="998"/>
                </a:cxn>
                <a:cxn ang="0">
                  <a:pos x="1320" y="1054"/>
                </a:cxn>
                <a:cxn ang="0">
                  <a:pos x="1607" y="931"/>
                </a:cxn>
                <a:cxn ang="0">
                  <a:pos x="1583" y="695"/>
                </a:cxn>
                <a:cxn ang="0">
                  <a:pos x="1866" y="334"/>
                </a:cxn>
                <a:cxn ang="0">
                  <a:pos x="1994" y="426"/>
                </a:cxn>
                <a:cxn ang="0">
                  <a:pos x="2202" y="725"/>
                </a:cxn>
                <a:cxn ang="0">
                  <a:pos x="1984" y="914"/>
                </a:cxn>
                <a:cxn ang="0">
                  <a:pos x="2159" y="1077"/>
                </a:cxn>
                <a:cxn ang="0">
                  <a:pos x="2463" y="952"/>
                </a:cxn>
                <a:cxn ang="0">
                  <a:pos x="2642" y="641"/>
                </a:cxn>
                <a:cxn ang="0">
                  <a:pos x="2878" y="760"/>
                </a:cxn>
                <a:cxn ang="0">
                  <a:pos x="3013" y="1006"/>
                </a:cxn>
                <a:cxn ang="0">
                  <a:pos x="3207" y="934"/>
                </a:cxn>
                <a:cxn ang="0">
                  <a:pos x="3235" y="852"/>
                </a:cxn>
                <a:cxn ang="0">
                  <a:pos x="1342" y="797"/>
                </a:cxn>
                <a:cxn ang="0">
                  <a:pos x="1482" y="864"/>
                </a:cxn>
                <a:cxn ang="0">
                  <a:pos x="1397" y="952"/>
                </a:cxn>
                <a:cxn ang="0">
                  <a:pos x="1300" y="907"/>
                </a:cxn>
                <a:cxn ang="0">
                  <a:pos x="2236" y="827"/>
                </a:cxn>
                <a:cxn ang="0">
                  <a:pos x="2310" y="925"/>
                </a:cxn>
                <a:cxn ang="0">
                  <a:pos x="2200" y="973"/>
                </a:cxn>
              </a:cxnLst>
              <a:rect l="0" t="0" r="r" b="b"/>
              <a:pathLst>
                <a:path w="3245" h="1091">
                  <a:moveTo>
                    <a:pt x="3165" y="850"/>
                  </a:moveTo>
                  <a:lnTo>
                    <a:pt x="3145" y="858"/>
                  </a:lnTo>
                  <a:lnTo>
                    <a:pt x="3129" y="863"/>
                  </a:lnTo>
                  <a:lnTo>
                    <a:pt x="3114" y="865"/>
                  </a:lnTo>
                  <a:lnTo>
                    <a:pt x="3100" y="863"/>
                  </a:lnTo>
                  <a:lnTo>
                    <a:pt x="3089" y="859"/>
                  </a:lnTo>
                  <a:lnTo>
                    <a:pt x="3079" y="852"/>
                  </a:lnTo>
                  <a:lnTo>
                    <a:pt x="3071" y="843"/>
                  </a:lnTo>
                  <a:lnTo>
                    <a:pt x="3065" y="831"/>
                  </a:lnTo>
                  <a:lnTo>
                    <a:pt x="3059" y="817"/>
                  </a:lnTo>
                  <a:lnTo>
                    <a:pt x="3055" y="801"/>
                  </a:lnTo>
                  <a:lnTo>
                    <a:pt x="3053" y="783"/>
                  </a:lnTo>
                  <a:lnTo>
                    <a:pt x="3051" y="763"/>
                  </a:lnTo>
                  <a:lnTo>
                    <a:pt x="3051" y="741"/>
                  </a:lnTo>
                  <a:lnTo>
                    <a:pt x="3052" y="719"/>
                  </a:lnTo>
                  <a:lnTo>
                    <a:pt x="3053" y="695"/>
                  </a:lnTo>
                  <a:lnTo>
                    <a:pt x="3056" y="671"/>
                  </a:lnTo>
                  <a:lnTo>
                    <a:pt x="3059" y="645"/>
                  </a:lnTo>
                  <a:lnTo>
                    <a:pt x="3063" y="618"/>
                  </a:lnTo>
                  <a:lnTo>
                    <a:pt x="3068" y="591"/>
                  </a:lnTo>
                  <a:lnTo>
                    <a:pt x="3073" y="563"/>
                  </a:lnTo>
                  <a:lnTo>
                    <a:pt x="3084" y="508"/>
                  </a:lnTo>
                  <a:lnTo>
                    <a:pt x="3097" y="452"/>
                  </a:lnTo>
                  <a:lnTo>
                    <a:pt x="3110" y="399"/>
                  </a:lnTo>
                  <a:lnTo>
                    <a:pt x="3123" y="348"/>
                  </a:lnTo>
                  <a:lnTo>
                    <a:pt x="3136" y="302"/>
                  </a:lnTo>
                  <a:lnTo>
                    <a:pt x="3147" y="261"/>
                  </a:lnTo>
                  <a:lnTo>
                    <a:pt x="3151" y="248"/>
                  </a:lnTo>
                  <a:lnTo>
                    <a:pt x="3153" y="235"/>
                  </a:lnTo>
                  <a:lnTo>
                    <a:pt x="3154" y="222"/>
                  </a:lnTo>
                  <a:lnTo>
                    <a:pt x="3153" y="210"/>
                  </a:lnTo>
                  <a:lnTo>
                    <a:pt x="3152" y="200"/>
                  </a:lnTo>
                  <a:lnTo>
                    <a:pt x="3150" y="190"/>
                  </a:lnTo>
                  <a:lnTo>
                    <a:pt x="3146" y="181"/>
                  </a:lnTo>
                  <a:lnTo>
                    <a:pt x="3142" y="172"/>
                  </a:lnTo>
                  <a:lnTo>
                    <a:pt x="3137" y="165"/>
                  </a:lnTo>
                  <a:lnTo>
                    <a:pt x="3132" y="158"/>
                  </a:lnTo>
                  <a:lnTo>
                    <a:pt x="3126" y="152"/>
                  </a:lnTo>
                  <a:lnTo>
                    <a:pt x="3119" y="147"/>
                  </a:lnTo>
                  <a:lnTo>
                    <a:pt x="3112" y="142"/>
                  </a:lnTo>
                  <a:lnTo>
                    <a:pt x="3105" y="138"/>
                  </a:lnTo>
                  <a:lnTo>
                    <a:pt x="3098" y="135"/>
                  </a:lnTo>
                  <a:lnTo>
                    <a:pt x="3090" y="133"/>
                  </a:lnTo>
                  <a:lnTo>
                    <a:pt x="3082" y="132"/>
                  </a:lnTo>
                  <a:lnTo>
                    <a:pt x="3074" y="131"/>
                  </a:lnTo>
                  <a:lnTo>
                    <a:pt x="3065" y="131"/>
                  </a:lnTo>
                  <a:lnTo>
                    <a:pt x="3057" y="132"/>
                  </a:lnTo>
                  <a:lnTo>
                    <a:pt x="3049" y="134"/>
                  </a:lnTo>
                  <a:lnTo>
                    <a:pt x="3042" y="137"/>
                  </a:lnTo>
                  <a:lnTo>
                    <a:pt x="3033" y="140"/>
                  </a:lnTo>
                  <a:lnTo>
                    <a:pt x="3026" y="145"/>
                  </a:lnTo>
                  <a:lnTo>
                    <a:pt x="3019" y="150"/>
                  </a:lnTo>
                  <a:lnTo>
                    <a:pt x="3012" y="156"/>
                  </a:lnTo>
                  <a:lnTo>
                    <a:pt x="3007" y="163"/>
                  </a:lnTo>
                  <a:lnTo>
                    <a:pt x="3001" y="170"/>
                  </a:lnTo>
                  <a:lnTo>
                    <a:pt x="2997" y="179"/>
                  </a:lnTo>
                  <a:lnTo>
                    <a:pt x="2993" y="188"/>
                  </a:lnTo>
                  <a:lnTo>
                    <a:pt x="2990" y="199"/>
                  </a:lnTo>
                  <a:lnTo>
                    <a:pt x="2987" y="210"/>
                  </a:lnTo>
                  <a:lnTo>
                    <a:pt x="2984" y="227"/>
                  </a:lnTo>
                  <a:lnTo>
                    <a:pt x="2979" y="243"/>
                  </a:lnTo>
                  <a:lnTo>
                    <a:pt x="2973" y="258"/>
                  </a:lnTo>
                  <a:lnTo>
                    <a:pt x="2965" y="274"/>
                  </a:lnTo>
                  <a:lnTo>
                    <a:pt x="2955" y="289"/>
                  </a:lnTo>
                  <a:lnTo>
                    <a:pt x="2945" y="304"/>
                  </a:lnTo>
                  <a:lnTo>
                    <a:pt x="2933" y="319"/>
                  </a:lnTo>
                  <a:lnTo>
                    <a:pt x="2919" y="333"/>
                  </a:lnTo>
                  <a:lnTo>
                    <a:pt x="2904" y="348"/>
                  </a:lnTo>
                  <a:lnTo>
                    <a:pt x="2889" y="362"/>
                  </a:lnTo>
                  <a:lnTo>
                    <a:pt x="2872" y="377"/>
                  </a:lnTo>
                  <a:lnTo>
                    <a:pt x="2854" y="390"/>
                  </a:lnTo>
                  <a:lnTo>
                    <a:pt x="2836" y="404"/>
                  </a:lnTo>
                  <a:lnTo>
                    <a:pt x="2815" y="417"/>
                  </a:lnTo>
                  <a:lnTo>
                    <a:pt x="2795" y="431"/>
                  </a:lnTo>
                  <a:lnTo>
                    <a:pt x="2774" y="444"/>
                  </a:lnTo>
                  <a:lnTo>
                    <a:pt x="2730" y="470"/>
                  </a:lnTo>
                  <a:lnTo>
                    <a:pt x="2683" y="495"/>
                  </a:lnTo>
                  <a:lnTo>
                    <a:pt x="2634" y="521"/>
                  </a:lnTo>
                  <a:lnTo>
                    <a:pt x="2584" y="545"/>
                  </a:lnTo>
                  <a:lnTo>
                    <a:pt x="2481" y="592"/>
                  </a:lnTo>
                  <a:lnTo>
                    <a:pt x="2380" y="639"/>
                  </a:lnTo>
                  <a:lnTo>
                    <a:pt x="2341" y="600"/>
                  </a:lnTo>
                  <a:lnTo>
                    <a:pt x="2302" y="564"/>
                  </a:lnTo>
                  <a:lnTo>
                    <a:pt x="2264" y="528"/>
                  </a:lnTo>
                  <a:lnTo>
                    <a:pt x="2228" y="492"/>
                  </a:lnTo>
                  <a:lnTo>
                    <a:pt x="2212" y="475"/>
                  </a:lnTo>
                  <a:lnTo>
                    <a:pt x="2198" y="458"/>
                  </a:lnTo>
                  <a:lnTo>
                    <a:pt x="2185" y="440"/>
                  </a:lnTo>
                  <a:lnTo>
                    <a:pt x="2174" y="423"/>
                  </a:lnTo>
                  <a:lnTo>
                    <a:pt x="2170" y="414"/>
                  </a:lnTo>
                  <a:lnTo>
                    <a:pt x="2166" y="405"/>
                  </a:lnTo>
                  <a:lnTo>
                    <a:pt x="2162" y="396"/>
                  </a:lnTo>
                  <a:lnTo>
                    <a:pt x="2160" y="387"/>
                  </a:lnTo>
                  <a:lnTo>
                    <a:pt x="2157" y="378"/>
                  </a:lnTo>
                  <a:lnTo>
                    <a:pt x="2156" y="368"/>
                  </a:lnTo>
                  <a:lnTo>
                    <a:pt x="2155" y="358"/>
                  </a:lnTo>
                  <a:lnTo>
                    <a:pt x="2155" y="348"/>
                  </a:lnTo>
                  <a:lnTo>
                    <a:pt x="2156" y="336"/>
                  </a:lnTo>
                  <a:lnTo>
                    <a:pt x="2158" y="323"/>
                  </a:lnTo>
                  <a:lnTo>
                    <a:pt x="2160" y="312"/>
                  </a:lnTo>
                  <a:lnTo>
                    <a:pt x="2163" y="301"/>
                  </a:lnTo>
                  <a:lnTo>
                    <a:pt x="2166" y="291"/>
                  </a:lnTo>
                  <a:lnTo>
                    <a:pt x="2170" y="281"/>
                  </a:lnTo>
                  <a:lnTo>
                    <a:pt x="2175" y="271"/>
                  </a:lnTo>
                  <a:lnTo>
                    <a:pt x="2180" y="263"/>
                  </a:lnTo>
                  <a:lnTo>
                    <a:pt x="2186" y="254"/>
                  </a:lnTo>
                  <a:lnTo>
                    <a:pt x="2192" y="247"/>
                  </a:lnTo>
                  <a:lnTo>
                    <a:pt x="2199" y="240"/>
                  </a:lnTo>
                  <a:lnTo>
                    <a:pt x="2206" y="233"/>
                  </a:lnTo>
                  <a:lnTo>
                    <a:pt x="2213" y="227"/>
                  </a:lnTo>
                  <a:lnTo>
                    <a:pt x="2221" y="220"/>
                  </a:lnTo>
                  <a:lnTo>
                    <a:pt x="2229" y="215"/>
                  </a:lnTo>
                  <a:lnTo>
                    <a:pt x="2238" y="210"/>
                  </a:lnTo>
                  <a:lnTo>
                    <a:pt x="2256" y="202"/>
                  </a:lnTo>
                  <a:lnTo>
                    <a:pt x="2277" y="195"/>
                  </a:lnTo>
                  <a:lnTo>
                    <a:pt x="2297" y="190"/>
                  </a:lnTo>
                  <a:lnTo>
                    <a:pt x="2318" y="186"/>
                  </a:lnTo>
                  <a:lnTo>
                    <a:pt x="2339" y="184"/>
                  </a:lnTo>
                  <a:lnTo>
                    <a:pt x="2361" y="183"/>
                  </a:lnTo>
                  <a:lnTo>
                    <a:pt x="2384" y="183"/>
                  </a:lnTo>
                  <a:lnTo>
                    <a:pt x="2405" y="184"/>
                  </a:lnTo>
                  <a:lnTo>
                    <a:pt x="2421" y="186"/>
                  </a:lnTo>
                  <a:lnTo>
                    <a:pt x="2435" y="189"/>
                  </a:lnTo>
                  <a:lnTo>
                    <a:pt x="2448" y="192"/>
                  </a:lnTo>
                  <a:lnTo>
                    <a:pt x="2461" y="197"/>
                  </a:lnTo>
                  <a:lnTo>
                    <a:pt x="2472" y="202"/>
                  </a:lnTo>
                  <a:lnTo>
                    <a:pt x="2481" y="207"/>
                  </a:lnTo>
                  <a:lnTo>
                    <a:pt x="2491" y="214"/>
                  </a:lnTo>
                  <a:lnTo>
                    <a:pt x="2498" y="221"/>
                  </a:lnTo>
                  <a:lnTo>
                    <a:pt x="2506" y="229"/>
                  </a:lnTo>
                  <a:lnTo>
                    <a:pt x="2513" y="236"/>
                  </a:lnTo>
                  <a:lnTo>
                    <a:pt x="2521" y="242"/>
                  </a:lnTo>
                  <a:lnTo>
                    <a:pt x="2530" y="247"/>
                  </a:lnTo>
                  <a:lnTo>
                    <a:pt x="2538" y="251"/>
                  </a:lnTo>
                  <a:lnTo>
                    <a:pt x="2547" y="254"/>
                  </a:lnTo>
                  <a:lnTo>
                    <a:pt x="2555" y="256"/>
                  </a:lnTo>
                  <a:lnTo>
                    <a:pt x="2564" y="257"/>
                  </a:lnTo>
                  <a:lnTo>
                    <a:pt x="2572" y="258"/>
                  </a:lnTo>
                  <a:lnTo>
                    <a:pt x="2580" y="257"/>
                  </a:lnTo>
                  <a:lnTo>
                    <a:pt x="2588" y="256"/>
                  </a:lnTo>
                  <a:lnTo>
                    <a:pt x="2597" y="255"/>
                  </a:lnTo>
                  <a:lnTo>
                    <a:pt x="2605" y="252"/>
                  </a:lnTo>
                  <a:lnTo>
                    <a:pt x="2612" y="249"/>
                  </a:lnTo>
                  <a:lnTo>
                    <a:pt x="2619" y="246"/>
                  </a:lnTo>
                  <a:lnTo>
                    <a:pt x="2626" y="242"/>
                  </a:lnTo>
                  <a:lnTo>
                    <a:pt x="2632" y="237"/>
                  </a:lnTo>
                  <a:lnTo>
                    <a:pt x="2638" y="232"/>
                  </a:lnTo>
                  <a:lnTo>
                    <a:pt x="2643" y="226"/>
                  </a:lnTo>
                  <a:lnTo>
                    <a:pt x="2648" y="219"/>
                  </a:lnTo>
                  <a:lnTo>
                    <a:pt x="2652" y="212"/>
                  </a:lnTo>
                  <a:lnTo>
                    <a:pt x="2655" y="205"/>
                  </a:lnTo>
                  <a:lnTo>
                    <a:pt x="2657" y="198"/>
                  </a:lnTo>
                  <a:lnTo>
                    <a:pt x="2659" y="191"/>
                  </a:lnTo>
                  <a:lnTo>
                    <a:pt x="2660" y="183"/>
                  </a:lnTo>
                  <a:lnTo>
                    <a:pt x="2660" y="174"/>
                  </a:lnTo>
                  <a:lnTo>
                    <a:pt x="2659" y="166"/>
                  </a:lnTo>
                  <a:lnTo>
                    <a:pt x="2657" y="157"/>
                  </a:lnTo>
                  <a:lnTo>
                    <a:pt x="2654" y="149"/>
                  </a:lnTo>
                  <a:lnTo>
                    <a:pt x="2650" y="140"/>
                  </a:lnTo>
                  <a:lnTo>
                    <a:pt x="2644" y="131"/>
                  </a:lnTo>
                  <a:lnTo>
                    <a:pt x="2638" y="122"/>
                  </a:lnTo>
                  <a:lnTo>
                    <a:pt x="2626" y="108"/>
                  </a:lnTo>
                  <a:lnTo>
                    <a:pt x="2613" y="95"/>
                  </a:lnTo>
                  <a:lnTo>
                    <a:pt x="2598" y="82"/>
                  </a:lnTo>
                  <a:lnTo>
                    <a:pt x="2580" y="71"/>
                  </a:lnTo>
                  <a:lnTo>
                    <a:pt x="2563" y="62"/>
                  </a:lnTo>
                  <a:lnTo>
                    <a:pt x="2544" y="53"/>
                  </a:lnTo>
                  <a:lnTo>
                    <a:pt x="2525" y="46"/>
                  </a:lnTo>
                  <a:lnTo>
                    <a:pt x="2504" y="40"/>
                  </a:lnTo>
                  <a:lnTo>
                    <a:pt x="2482" y="35"/>
                  </a:lnTo>
                  <a:lnTo>
                    <a:pt x="2460" y="31"/>
                  </a:lnTo>
                  <a:lnTo>
                    <a:pt x="2437" y="28"/>
                  </a:lnTo>
                  <a:lnTo>
                    <a:pt x="2413" y="26"/>
                  </a:lnTo>
                  <a:lnTo>
                    <a:pt x="2390" y="25"/>
                  </a:lnTo>
                  <a:lnTo>
                    <a:pt x="2364" y="26"/>
                  </a:lnTo>
                  <a:lnTo>
                    <a:pt x="2340" y="28"/>
                  </a:lnTo>
                  <a:lnTo>
                    <a:pt x="2315" y="30"/>
                  </a:lnTo>
                  <a:lnTo>
                    <a:pt x="2289" y="35"/>
                  </a:lnTo>
                  <a:lnTo>
                    <a:pt x="2261" y="40"/>
                  </a:lnTo>
                  <a:lnTo>
                    <a:pt x="2233" y="47"/>
                  </a:lnTo>
                  <a:lnTo>
                    <a:pt x="2206" y="54"/>
                  </a:lnTo>
                  <a:lnTo>
                    <a:pt x="2178" y="63"/>
                  </a:lnTo>
                  <a:lnTo>
                    <a:pt x="2149" y="73"/>
                  </a:lnTo>
                  <a:lnTo>
                    <a:pt x="2120" y="83"/>
                  </a:lnTo>
                  <a:lnTo>
                    <a:pt x="2091" y="96"/>
                  </a:lnTo>
                  <a:lnTo>
                    <a:pt x="2063" y="108"/>
                  </a:lnTo>
                  <a:lnTo>
                    <a:pt x="2033" y="121"/>
                  </a:lnTo>
                  <a:lnTo>
                    <a:pt x="2004" y="135"/>
                  </a:lnTo>
                  <a:lnTo>
                    <a:pt x="1975" y="149"/>
                  </a:lnTo>
                  <a:lnTo>
                    <a:pt x="1946" y="165"/>
                  </a:lnTo>
                  <a:lnTo>
                    <a:pt x="1916" y="181"/>
                  </a:lnTo>
                  <a:lnTo>
                    <a:pt x="1887" y="197"/>
                  </a:lnTo>
                  <a:lnTo>
                    <a:pt x="1858" y="214"/>
                  </a:lnTo>
                  <a:lnTo>
                    <a:pt x="1799" y="251"/>
                  </a:lnTo>
                  <a:lnTo>
                    <a:pt x="1743" y="289"/>
                  </a:lnTo>
                  <a:lnTo>
                    <a:pt x="1686" y="328"/>
                  </a:lnTo>
                  <a:lnTo>
                    <a:pt x="1632" y="370"/>
                  </a:lnTo>
                  <a:lnTo>
                    <a:pt x="1578" y="411"/>
                  </a:lnTo>
                  <a:lnTo>
                    <a:pt x="1527" y="453"/>
                  </a:lnTo>
                  <a:lnTo>
                    <a:pt x="1477" y="495"/>
                  </a:lnTo>
                  <a:lnTo>
                    <a:pt x="1431" y="538"/>
                  </a:lnTo>
                  <a:lnTo>
                    <a:pt x="1402" y="510"/>
                  </a:lnTo>
                  <a:lnTo>
                    <a:pt x="1375" y="481"/>
                  </a:lnTo>
                  <a:lnTo>
                    <a:pt x="1362" y="466"/>
                  </a:lnTo>
                  <a:lnTo>
                    <a:pt x="1350" y="452"/>
                  </a:lnTo>
                  <a:lnTo>
                    <a:pt x="1339" y="437"/>
                  </a:lnTo>
                  <a:lnTo>
                    <a:pt x="1329" y="423"/>
                  </a:lnTo>
                  <a:lnTo>
                    <a:pt x="1320" y="408"/>
                  </a:lnTo>
                  <a:lnTo>
                    <a:pt x="1312" y="393"/>
                  </a:lnTo>
                  <a:lnTo>
                    <a:pt x="1305" y="377"/>
                  </a:lnTo>
                  <a:lnTo>
                    <a:pt x="1299" y="361"/>
                  </a:lnTo>
                  <a:lnTo>
                    <a:pt x="1294" y="345"/>
                  </a:lnTo>
                  <a:lnTo>
                    <a:pt x="1291" y="329"/>
                  </a:lnTo>
                  <a:lnTo>
                    <a:pt x="1289" y="312"/>
                  </a:lnTo>
                  <a:lnTo>
                    <a:pt x="1289" y="295"/>
                  </a:lnTo>
                  <a:lnTo>
                    <a:pt x="1291" y="280"/>
                  </a:lnTo>
                  <a:lnTo>
                    <a:pt x="1294" y="265"/>
                  </a:lnTo>
                  <a:lnTo>
                    <a:pt x="1298" y="251"/>
                  </a:lnTo>
                  <a:lnTo>
                    <a:pt x="1304" y="237"/>
                  </a:lnTo>
                  <a:lnTo>
                    <a:pt x="1312" y="222"/>
                  </a:lnTo>
                  <a:lnTo>
                    <a:pt x="1321" y="209"/>
                  </a:lnTo>
                  <a:lnTo>
                    <a:pt x="1331" y="197"/>
                  </a:lnTo>
                  <a:lnTo>
                    <a:pt x="1342" y="186"/>
                  </a:lnTo>
                  <a:lnTo>
                    <a:pt x="1355" y="175"/>
                  </a:lnTo>
                  <a:lnTo>
                    <a:pt x="1368" y="166"/>
                  </a:lnTo>
                  <a:lnTo>
                    <a:pt x="1384" y="157"/>
                  </a:lnTo>
                  <a:lnTo>
                    <a:pt x="1400" y="150"/>
                  </a:lnTo>
                  <a:lnTo>
                    <a:pt x="1416" y="145"/>
                  </a:lnTo>
                  <a:lnTo>
                    <a:pt x="1433" y="141"/>
                  </a:lnTo>
                  <a:lnTo>
                    <a:pt x="1451" y="138"/>
                  </a:lnTo>
                  <a:lnTo>
                    <a:pt x="1469" y="137"/>
                  </a:lnTo>
                  <a:lnTo>
                    <a:pt x="1481" y="138"/>
                  </a:lnTo>
                  <a:lnTo>
                    <a:pt x="1493" y="139"/>
                  </a:lnTo>
                  <a:lnTo>
                    <a:pt x="1505" y="140"/>
                  </a:lnTo>
                  <a:lnTo>
                    <a:pt x="1516" y="142"/>
                  </a:lnTo>
                  <a:lnTo>
                    <a:pt x="1539" y="148"/>
                  </a:lnTo>
                  <a:lnTo>
                    <a:pt x="1560" y="156"/>
                  </a:lnTo>
                  <a:lnTo>
                    <a:pt x="1570" y="160"/>
                  </a:lnTo>
                  <a:lnTo>
                    <a:pt x="1580" y="164"/>
                  </a:lnTo>
                  <a:lnTo>
                    <a:pt x="1588" y="169"/>
                  </a:lnTo>
                  <a:lnTo>
                    <a:pt x="1596" y="174"/>
                  </a:lnTo>
                  <a:lnTo>
                    <a:pt x="1604" y="179"/>
                  </a:lnTo>
                  <a:lnTo>
                    <a:pt x="1610" y="184"/>
                  </a:lnTo>
                  <a:lnTo>
                    <a:pt x="1616" y="190"/>
                  </a:lnTo>
                  <a:lnTo>
                    <a:pt x="1620" y="195"/>
                  </a:lnTo>
                  <a:lnTo>
                    <a:pt x="1624" y="202"/>
                  </a:lnTo>
                  <a:lnTo>
                    <a:pt x="1629" y="207"/>
                  </a:lnTo>
                  <a:lnTo>
                    <a:pt x="1635" y="211"/>
                  </a:lnTo>
                  <a:lnTo>
                    <a:pt x="1641" y="215"/>
                  </a:lnTo>
                  <a:lnTo>
                    <a:pt x="1647" y="217"/>
                  </a:lnTo>
                  <a:lnTo>
                    <a:pt x="1653" y="219"/>
                  </a:lnTo>
                  <a:lnTo>
                    <a:pt x="1659" y="219"/>
                  </a:lnTo>
                  <a:lnTo>
                    <a:pt x="1666" y="219"/>
                  </a:lnTo>
                  <a:lnTo>
                    <a:pt x="1672" y="218"/>
                  </a:lnTo>
                  <a:lnTo>
                    <a:pt x="1679" y="216"/>
                  </a:lnTo>
                  <a:lnTo>
                    <a:pt x="1685" y="213"/>
                  </a:lnTo>
                  <a:lnTo>
                    <a:pt x="1691" y="210"/>
                  </a:lnTo>
                  <a:lnTo>
                    <a:pt x="1697" y="206"/>
                  </a:lnTo>
                  <a:lnTo>
                    <a:pt x="1702" y="202"/>
                  </a:lnTo>
                  <a:lnTo>
                    <a:pt x="1707" y="197"/>
                  </a:lnTo>
                  <a:lnTo>
                    <a:pt x="1713" y="191"/>
                  </a:lnTo>
                  <a:lnTo>
                    <a:pt x="1718" y="185"/>
                  </a:lnTo>
                  <a:lnTo>
                    <a:pt x="1721" y="178"/>
                  </a:lnTo>
                  <a:lnTo>
                    <a:pt x="1724" y="171"/>
                  </a:lnTo>
                  <a:lnTo>
                    <a:pt x="1727" y="164"/>
                  </a:lnTo>
                  <a:lnTo>
                    <a:pt x="1729" y="156"/>
                  </a:lnTo>
                  <a:lnTo>
                    <a:pt x="1730" y="148"/>
                  </a:lnTo>
                  <a:lnTo>
                    <a:pt x="1730" y="140"/>
                  </a:lnTo>
                  <a:lnTo>
                    <a:pt x="1729" y="131"/>
                  </a:lnTo>
                  <a:lnTo>
                    <a:pt x="1728" y="122"/>
                  </a:lnTo>
                  <a:lnTo>
                    <a:pt x="1725" y="113"/>
                  </a:lnTo>
                  <a:lnTo>
                    <a:pt x="1721" y="104"/>
                  </a:lnTo>
                  <a:lnTo>
                    <a:pt x="1716" y="95"/>
                  </a:lnTo>
                  <a:lnTo>
                    <a:pt x="1709" y="85"/>
                  </a:lnTo>
                  <a:lnTo>
                    <a:pt x="1702" y="76"/>
                  </a:lnTo>
                  <a:lnTo>
                    <a:pt x="1693" y="67"/>
                  </a:lnTo>
                  <a:lnTo>
                    <a:pt x="1683" y="58"/>
                  </a:lnTo>
                  <a:lnTo>
                    <a:pt x="1675" y="52"/>
                  </a:lnTo>
                  <a:lnTo>
                    <a:pt x="1666" y="46"/>
                  </a:lnTo>
                  <a:lnTo>
                    <a:pt x="1656" y="40"/>
                  </a:lnTo>
                  <a:lnTo>
                    <a:pt x="1646" y="34"/>
                  </a:lnTo>
                  <a:lnTo>
                    <a:pt x="1634" y="29"/>
                  </a:lnTo>
                  <a:lnTo>
                    <a:pt x="1622" y="25"/>
                  </a:lnTo>
                  <a:lnTo>
                    <a:pt x="1610" y="20"/>
                  </a:lnTo>
                  <a:lnTo>
                    <a:pt x="1596" y="16"/>
                  </a:lnTo>
                  <a:lnTo>
                    <a:pt x="1582" y="13"/>
                  </a:lnTo>
                  <a:lnTo>
                    <a:pt x="1567" y="9"/>
                  </a:lnTo>
                  <a:lnTo>
                    <a:pt x="1552" y="7"/>
                  </a:lnTo>
                  <a:lnTo>
                    <a:pt x="1537" y="4"/>
                  </a:lnTo>
                  <a:lnTo>
                    <a:pt x="1504" y="1"/>
                  </a:lnTo>
                  <a:lnTo>
                    <a:pt x="1467" y="0"/>
                  </a:lnTo>
                  <a:lnTo>
                    <a:pt x="1452" y="0"/>
                  </a:lnTo>
                  <a:lnTo>
                    <a:pt x="1436" y="0"/>
                  </a:lnTo>
                  <a:lnTo>
                    <a:pt x="1420" y="1"/>
                  </a:lnTo>
                  <a:lnTo>
                    <a:pt x="1405" y="3"/>
                  </a:lnTo>
                  <a:lnTo>
                    <a:pt x="1389" y="5"/>
                  </a:lnTo>
                  <a:lnTo>
                    <a:pt x="1373" y="8"/>
                  </a:lnTo>
                  <a:lnTo>
                    <a:pt x="1357" y="11"/>
                  </a:lnTo>
                  <a:lnTo>
                    <a:pt x="1342" y="15"/>
                  </a:lnTo>
                  <a:lnTo>
                    <a:pt x="1327" y="20"/>
                  </a:lnTo>
                  <a:lnTo>
                    <a:pt x="1312" y="25"/>
                  </a:lnTo>
                  <a:lnTo>
                    <a:pt x="1298" y="30"/>
                  </a:lnTo>
                  <a:lnTo>
                    <a:pt x="1283" y="36"/>
                  </a:lnTo>
                  <a:lnTo>
                    <a:pt x="1269" y="43"/>
                  </a:lnTo>
                  <a:lnTo>
                    <a:pt x="1255" y="50"/>
                  </a:lnTo>
                  <a:lnTo>
                    <a:pt x="1242" y="58"/>
                  </a:lnTo>
                  <a:lnTo>
                    <a:pt x="1229" y="66"/>
                  </a:lnTo>
                  <a:lnTo>
                    <a:pt x="1217" y="75"/>
                  </a:lnTo>
                  <a:lnTo>
                    <a:pt x="1205" y="85"/>
                  </a:lnTo>
                  <a:lnTo>
                    <a:pt x="1194" y="96"/>
                  </a:lnTo>
                  <a:lnTo>
                    <a:pt x="1183" y="107"/>
                  </a:lnTo>
                  <a:lnTo>
                    <a:pt x="1173" y="118"/>
                  </a:lnTo>
                  <a:lnTo>
                    <a:pt x="1164" y="130"/>
                  </a:lnTo>
                  <a:lnTo>
                    <a:pt x="1154" y="142"/>
                  </a:lnTo>
                  <a:lnTo>
                    <a:pt x="1146" y="156"/>
                  </a:lnTo>
                  <a:lnTo>
                    <a:pt x="1138" y="169"/>
                  </a:lnTo>
                  <a:lnTo>
                    <a:pt x="1132" y="184"/>
                  </a:lnTo>
                  <a:lnTo>
                    <a:pt x="1126" y="199"/>
                  </a:lnTo>
                  <a:lnTo>
                    <a:pt x="1121" y="214"/>
                  </a:lnTo>
                  <a:lnTo>
                    <a:pt x="1117" y="232"/>
                  </a:lnTo>
                  <a:lnTo>
                    <a:pt x="1114" y="249"/>
                  </a:lnTo>
                  <a:lnTo>
                    <a:pt x="1112" y="266"/>
                  </a:lnTo>
                  <a:lnTo>
                    <a:pt x="1110" y="285"/>
                  </a:lnTo>
                  <a:lnTo>
                    <a:pt x="1110" y="297"/>
                  </a:lnTo>
                  <a:lnTo>
                    <a:pt x="1111" y="310"/>
                  </a:lnTo>
                  <a:lnTo>
                    <a:pt x="1112" y="323"/>
                  </a:lnTo>
                  <a:lnTo>
                    <a:pt x="1113" y="335"/>
                  </a:lnTo>
                  <a:lnTo>
                    <a:pt x="1116" y="348"/>
                  </a:lnTo>
                  <a:lnTo>
                    <a:pt x="1119" y="360"/>
                  </a:lnTo>
                  <a:lnTo>
                    <a:pt x="1122" y="373"/>
                  </a:lnTo>
                  <a:lnTo>
                    <a:pt x="1126" y="385"/>
                  </a:lnTo>
                  <a:lnTo>
                    <a:pt x="1136" y="409"/>
                  </a:lnTo>
                  <a:lnTo>
                    <a:pt x="1147" y="432"/>
                  </a:lnTo>
                  <a:lnTo>
                    <a:pt x="1161" y="455"/>
                  </a:lnTo>
                  <a:lnTo>
                    <a:pt x="1175" y="478"/>
                  </a:lnTo>
                  <a:lnTo>
                    <a:pt x="1191" y="500"/>
                  </a:lnTo>
                  <a:lnTo>
                    <a:pt x="1208" y="522"/>
                  </a:lnTo>
                  <a:lnTo>
                    <a:pt x="1226" y="544"/>
                  </a:lnTo>
                  <a:lnTo>
                    <a:pt x="1244" y="564"/>
                  </a:lnTo>
                  <a:lnTo>
                    <a:pt x="1283" y="605"/>
                  </a:lnTo>
                  <a:lnTo>
                    <a:pt x="1322" y="645"/>
                  </a:lnTo>
                  <a:lnTo>
                    <a:pt x="1303" y="664"/>
                  </a:lnTo>
                  <a:lnTo>
                    <a:pt x="1286" y="683"/>
                  </a:lnTo>
                  <a:lnTo>
                    <a:pt x="1270" y="702"/>
                  </a:lnTo>
                  <a:lnTo>
                    <a:pt x="1254" y="720"/>
                  </a:lnTo>
                  <a:lnTo>
                    <a:pt x="1201" y="769"/>
                  </a:lnTo>
                  <a:lnTo>
                    <a:pt x="1152" y="812"/>
                  </a:lnTo>
                  <a:lnTo>
                    <a:pt x="1108" y="846"/>
                  </a:lnTo>
                  <a:lnTo>
                    <a:pt x="1068" y="872"/>
                  </a:lnTo>
                  <a:lnTo>
                    <a:pt x="1030" y="892"/>
                  </a:lnTo>
                  <a:lnTo>
                    <a:pt x="997" y="905"/>
                  </a:lnTo>
                  <a:lnTo>
                    <a:pt x="968" y="913"/>
                  </a:lnTo>
                  <a:lnTo>
                    <a:pt x="941" y="915"/>
                  </a:lnTo>
                  <a:lnTo>
                    <a:pt x="917" y="912"/>
                  </a:lnTo>
                  <a:lnTo>
                    <a:pt x="896" y="904"/>
                  </a:lnTo>
                  <a:lnTo>
                    <a:pt x="877" y="892"/>
                  </a:lnTo>
                  <a:lnTo>
                    <a:pt x="861" y="876"/>
                  </a:lnTo>
                  <a:lnTo>
                    <a:pt x="846" y="857"/>
                  </a:lnTo>
                  <a:lnTo>
                    <a:pt x="834" y="836"/>
                  </a:lnTo>
                  <a:lnTo>
                    <a:pt x="822" y="811"/>
                  </a:lnTo>
                  <a:lnTo>
                    <a:pt x="812" y="785"/>
                  </a:lnTo>
                  <a:lnTo>
                    <a:pt x="804" y="756"/>
                  </a:lnTo>
                  <a:lnTo>
                    <a:pt x="796" y="727"/>
                  </a:lnTo>
                  <a:lnTo>
                    <a:pt x="790" y="697"/>
                  </a:lnTo>
                  <a:lnTo>
                    <a:pt x="783" y="667"/>
                  </a:lnTo>
                  <a:lnTo>
                    <a:pt x="771" y="606"/>
                  </a:lnTo>
                  <a:lnTo>
                    <a:pt x="759" y="551"/>
                  </a:lnTo>
                  <a:lnTo>
                    <a:pt x="752" y="525"/>
                  </a:lnTo>
                  <a:lnTo>
                    <a:pt x="744" y="502"/>
                  </a:lnTo>
                  <a:lnTo>
                    <a:pt x="735" y="481"/>
                  </a:lnTo>
                  <a:lnTo>
                    <a:pt x="725" y="464"/>
                  </a:lnTo>
                  <a:lnTo>
                    <a:pt x="712" y="451"/>
                  </a:lnTo>
                  <a:lnTo>
                    <a:pt x="699" y="441"/>
                  </a:lnTo>
                  <a:lnTo>
                    <a:pt x="684" y="437"/>
                  </a:lnTo>
                  <a:lnTo>
                    <a:pt x="666" y="437"/>
                  </a:lnTo>
                  <a:lnTo>
                    <a:pt x="654" y="440"/>
                  </a:lnTo>
                  <a:lnTo>
                    <a:pt x="640" y="446"/>
                  </a:lnTo>
                  <a:lnTo>
                    <a:pt x="626" y="455"/>
                  </a:lnTo>
                  <a:lnTo>
                    <a:pt x="612" y="466"/>
                  </a:lnTo>
                  <a:lnTo>
                    <a:pt x="596" y="479"/>
                  </a:lnTo>
                  <a:lnTo>
                    <a:pt x="581" y="494"/>
                  </a:lnTo>
                  <a:lnTo>
                    <a:pt x="566" y="512"/>
                  </a:lnTo>
                  <a:lnTo>
                    <a:pt x="550" y="531"/>
                  </a:lnTo>
                  <a:lnTo>
                    <a:pt x="518" y="572"/>
                  </a:lnTo>
                  <a:lnTo>
                    <a:pt x="485" y="618"/>
                  </a:lnTo>
                  <a:lnTo>
                    <a:pt x="452" y="666"/>
                  </a:lnTo>
                  <a:lnTo>
                    <a:pt x="420" y="714"/>
                  </a:lnTo>
                  <a:lnTo>
                    <a:pt x="388" y="761"/>
                  </a:lnTo>
                  <a:lnTo>
                    <a:pt x="356" y="806"/>
                  </a:lnTo>
                  <a:lnTo>
                    <a:pt x="340" y="827"/>
                  </a:lnTo>
                  <a:lnTo>
                    <a:pt x="326" y="846"/>
                  </a:lnTo>
                  <a:lnTo>
                    <a:pt x="311" y="864"/>
                  </a:lnTo>
                  <a:lnTo>
                    <a:pt x="297" y="880"/>
                  </a:lnTo>
                  <a:lnTo>
                    <a:pt x="284" y="894"/>
                  </a:lnTo>
                  <a:lnTo>
                    <a:pt x="270" y="906"/>
                  </a:lnTo>
                  <a:lnTo>
                    <a:pt x="258" y="916"/>
                  </a:lnTo>
                  <a:lnTo>
                    <a:pt x="246" y="924"/>
                  </a:lnTo>
                  <a:lnTo>
                    <a:pt x="235" y="928"/>
                  </a:lnTo>
                  <a:lnTo>
                    <a:pt x="225" y="929"/>
                  </a:lnTo>
                  <a:lnTo>
                    <a:pt x="215" y="928"/>
                  </a:lnTo>
                  <a:lnTo>
                    <a:pt x="206" y="922"/>
                  </a:lnTo>
                  <a:lnTo>
                    <a:pt x="197" y="911"/>
                  </a:lnTo>
                  <a:lnTo>
                    <a:pt x="190" y="898"/>
                  </a:lnTo>
                  <a:lnTo>
                    <a:pt x="187" y="882"/>
                  </a:lnTo>
                  <a:lnTo>
                    <a:pt x="186" y="865"/>
                  </a:lnTo>
                  <a:lnTo>
                    <a:pt x="187" y="845"/>
                  </a:lnTo>
                  <a:lnTo>
                    <a:pt x="191" y="824"/>
                  </a:lnTo>
                  <a:lnTo>
                    <a:pt x="197" y="801"/>
                  </a:lnTo>
                  <a:lnTo>
                    <a:pt x="206" y="775"/>
                  </a:lnTo>
                  <a:lnTo>
                    <a:pt x="216" y="750"/>
                  </a:lnTo>
                  <a:lnTo>
                    <a:pt x="227" y="723"/>
                  </a:lnTo>
                  <a:lnTo>
                    <a:pt x="241" y="696"/>
                  </a:lnTo>
                  <a:lnTo>
                    <a:pt x="256" y="667"/>
                  </a:lnTo>
                  <a:lnTo>
                    <a:pt x="272" y="638"/>
                  </a:lnTo>
                  <a:lnTo>
                    <a:pt x="290" y="609"/>
                  </a:lnTo>
                  <a:lnTo>
                    <a:pt x="308" y="580"/>
                  </a:lnTo>
                  <a:lnTo>
                    <a:pt x="326" y="551"/>
                  </a:lnTo>
                  <a:lnTo>
                    <a:pt x="346" y="522"/>
                  </a:lnTo>
                  <a:lnTo>
                    <a:pt x="365" y="493"/>
                  </a:lnTo>
                  <a:lnTo>
                    <a:pt x="386" y="466"/>
                  </a:lnTo>
                  <a:lnTo>
                    <a:pt x="406" y="439"/>
                  </a:lnTo>
                  <a:lnTo>
                    <a:pt x="426" y="414"/>
                  </a:lnTo>
                  <a:lnTo>
                    <a:pt x="446" y="389"/>
                  </a:lnTo>
                  <a:lnTo>
                    <a:pt x="465" y="366"/>
                  </a:lnTo>
                  <a:lnTo>
                    <a:pt x="484" y="344"/>
                  </a:lnTo>
                  <a:lnTo>
                    <a:pt x="503" y="325"/>
                  </a:lnTo>
                  <a:lnTo>
                    <a:pt x="520" y="307"/>
                  </a:lnTo>
                  <a:lnTo>
                    <a:pt x="536" y="292"/>
                  </a:lnTo>
                  <a:lnTo>
                    <a:pt x="551" y="279"/>
                  </a:lnTo>
                  <a:lnTo>
                    <a:pt x="565" y="269"/>
                  </a:lnTo>
                  <a:lnTo>
                    <a:pt x="577" y="261"/>
                  </a:lnTo>
                  <a:lnTo>
                    <a:pt x="587" y="256"/>
                  </a:lnTo>
                  <a:lnTo>
                    <a:pt x="595" y="255"/>
                  </a:lnTo>
                  <a:lnTo>
                    <a:pt x="601" y="255"/>
                  </a:lnTo>
                  <a:lnTo>
                    <a:pt x="608" y="256"/>
                  </a:lnTo>
                  <a:lnTo>
                    <a:pt x="613" y="258"/>
                  </a:lnTo>
                  <a:lnTo>
                    <a:pt x="619" y="261"/>
                  </a:lnTo>
                  <a:lnTo>
                    <a:pt x="628" y="268"/>
                  </a:lnTo>
                  <a:lnTo>
                    <a:pt x="637" y="277"/>
                  </a:lnTo>
                  <a:lnTo>
                    <a:pt x="646" y="288"/>
                  </a:lnTo>
                  <a:lnTo>
                    <a:pt x="654" y="299"/>
                  </a:lnTo>
                  <a:lnTo>
                    <a:pt x="661" y="311"/>
                  </a:lnTo>
                  <a:lnTo>
                    <a:pt x="669" y="323"/>
                  </a:lnTo>
                  <a:lnTo>
                    <a:pt x="677" y="335"/>
                  </a:lnTo>
                  <a:lnTo>
                    <a:pt x="684" y="346"/>
                  </a:lnTo>
                  <a:lnTo>
                    <a:pt x="693" y="356"/>
                  </a:lnTo>
                  <a:lnTo>
                    <a:pt x="701" y="365"/>
                  </a:lnTo>
                  <a:lnTo>
                    <a:pt x="706" y="368"/>
                  </a:lnTo>
                  <a:lnTo>
                    <a:pt x="711" y="371"/>
                  </a:lnTo>
                  <a:lnTo>
                    <a:pt x="717" y="373"/>
                  </a:lnTo>
                  <a:lnTo>
                    <a:pt x="722" y="374"/>
                  </a:lnTo>
                  <a:lnTo>
                    <a:pt x="727" y="374"/>
                  </a:lnTo>
                  <a:lnTo>
                    <a:pt x="733" y="374"/>
                  </a:lnTo>
                  <a:lnTo>
                    <a:pt x="739" y="372"/>
                  </a:lnTo>
                  <a:lnTo>
                    <a:pt x="746" y="370"/>
                  </a:lnTo>
                  <a:lnTo>
                    <a:pt x="752" y="367"/>
                  </a:lnTo>
                  <a:lnTo>
                    <a:pt x="758" y="361"/>
                  </a:lnTo>
                  <a:lnTo>
                    <a:pt x="763" y="355"/>
                  </a:lnTo>
                  <a:lnTo>
                    <a:pt x="767" y="348"/>
                  </a:lnTo>
                  <a:lnTo>
                    <a:pt x="771" y="340"/>
                  </a:lnTo>
                  <a:lnTo>
                    <a:pt x="775" y="331"/>
                  </a:lnTo>
                  <a:lnTo>
                    <a:pt x="777" y="322"/>
                  </a:lnTo>
                  <a:lnTo>
                    <a:pt x="779" y="311"/>
                  </a:lnTo>
                  <a:lnTo>
                    <a:pt x="780" y="300"/>
                  </a:lnTo>
                  <a:lnTo>
                    <a:pt x="781" y="289"/>
                  </a:lnTo>
                  <a:lnTo>
                    <a:pt x="781" y="277"/>
                  </a:lnTo>
                  <a:lnTo>
                    <a:pt x="780" y="265"/>
                  </a:lnTo>
                  <a:lnTo>
                    <a:pt x="779" y="252"/>
                  </a:lnTo>
                  <a:lnTo>
                    <a:pt x="777" y="240"/>
                  </a:lnTo>
                  <a:lnTo>
                    <a:pt x="774" y="227"/>
                  </a:lnTo>
                  <a:lnTo>
                    <a:pt x="770" y="214"/>
                  </a:lnTo>
                  <a:lnTo>
                    <a:pt x="765" y="201"/>
                  </a:lnTo>
                  <a:lnTo>
                    <a:pt x="760" y="189"/>
                  </a:lnTo>
                  <a:lnTo>
                    <a:pt x="754" y="177"/>
                  </a:lnTo>
                  <a:lnTo>
                    <a:pt x="747" y="166"/>
                  </a:lnTo>
                  <a:lnTo>
                    <a:pt x="740" y="155"/>
                  </a:lnTo>
                  <a:lnTo>
                    <a:pt x="731" y="145"/>
                  </a:lnTo>
                  <a:lnTo>
                    <a:pt x="722" y="135"/>
                  </a:lnTo>
                  <a:lnTo>
                    <a:pt x="711" y="127"/>
                  </a:lnTo>
                  <a:lnTo>
                    <a:pt x="700" y="119"/>
                  </a:lnTo>
                  <a:lnTo>
                    <a:pt x="688" y="112"/>
                  </a:lnTo>
                  <a:lnTo>
                    <a:pt x="675" y="106"/>
                  </a:lnTo>
                  <a:lnTo>
                    <a:pt x="661" y="102"/>
                  </a:lnTo>
                  <a:lnTo>
                    <a:pt x="647" y="98"/>
                  </a:lnTo>
                  <a:lnTo>
                    <a:pt x="631" y="97"/>
                  </a:lnTo>
                  <a:lnTo>
                    <a:pt x="615" y="96"/>
                  </a:lnTo>
                  <a:lnTo>
                    <a:pt x="597" y="97"/>
                  </a:lnTo>
                  <a:lnTo>
                    <a:pt x="571" y="102"/>
                  </a:lnTo>
                  <a:lnTo>
                    <a:pt x="544" y="111"/>
                  </a:lnTo>
                  <a:lnTo>
                    <a:pt x="516" y="125"/>
                  </a:lnTo>
                  <a:lnTo>
                    <a:pt x="486" y="142"/>
                  </a:lnTo>
                  <a:lnTo>
                    <a:pt x="457" y="162"/>
                  </a:lnTo>
                  <a:lnTo>
                    <a:pt x="427" y="186"/>
                  </a:lnTo>
                  <a:lnTo>
                    <a:pt x="396" y="213"/>
                  </a:lnTo>
                  <a:lnTo>
                    <a:pt x="365" y="243"/>
                  </a:lnTo>
                  <a:lnTo>
                    <a:pt x="334" y="275"/>
                  </a:lnTo>
                  <a:lnTo>
                    <a:pt x="304" y="309"/>
                  </a:lnTo>
                  <a:lnTo>
                    <a:pt x="274" y="345"/>
                  </a:lnTo>
                  <a:lnTo>
                    <a:pt x="243" y="383"/>
                  </a:lnTo>
                  <a:lnTo>
                    <a:pt x="215" y="422"/>
                  </a:lnTo>
                  <a:lnTo>
                    <a:pt x="187" y="462"/>
                  </a:lnTo>
                  <a:lnTo>
                    <a:pt x="160" y="504"/>
                  </a:lnTo>
                  <a:lnTo>
                    <a:pt x="135" y="545"/>
                  </a:lnTo>
                  <a:lnTo>
                    <a:pt x="111" y="587"/>
                  </a:lnTo>
                  <a:lnTo>
                    <a:pt x="90" y="629"/>
                  </a:lnTo>
                  <a:lnTo>
                    <a:pt x="70" y="671"/>
                  </a:lnTo>
                  <a:lnTo>
                    <a:pt x="51" y="712"/>
                  </a:lnTo>
                  <a:lnTo>
                    <a:pt x="36" y="752"/>
                  </a:lnTo>
                  <a:lnTo>
                    <a:pt x="23" y="793"/>
                  </a:lnTo>
                  <a:lnTo>
                    <a:pt x="12" y="831"/>
                  </a:lnTo>
                  <a:lnTo>
                    <a:pt x="5" y="867"/>
                  </a:lnTo>
                  <a:lnTo>
                    <a:pt x="1" y="902"/>
                  </a:lnTo>
                  <a:lnTo>
                    <a:pt x="0" y="935"/>
                  </a:lnTo>
                  <a:lnTo>
                    <a:pt x="2" y="965"/>
                  </a:lnTo>
                  <a:lnTo>
                    <a:pt x="8" y="993"/>
                  </a:lnTo>
                  <a:lnTo>
                    <a:pt x="18" y="1018"/>
                  </a:lnTo>
                  <a:lnTo>
                    <a:pt x="32" y="1039"/>
                  </a:lnTo>
                  <a:lnTo>
                    <a:pt x="50" y="1058"/>
                  </a:lnTo>
                  <a:lnTo>
                    <a:pt x="73" y="1073"/>
                  </a:lnTo>
                  <a:lnTo>
                    <a:pt x="91" y="1081"/>
                  </a:lnTo>
                  <a:lnTo>
                    <a:pt x="108" y="1086"/>
                  </a:lnTo>
                  <a:lnTo>
                    <a:pt x="126" y="1089"/>
                  </a:lnTo>
                  <a:lnTo>
                    <a:pt x="144" y="1091"/>
                  </a:lnTo>
                  <a:lnTo>
                    <a:pt x="163" y="1090"/>
                  </a:lnTo>
                  <a:lnTo>
                    <a:pt x="180" y="1087"/>
                  </a:lnTo>
                  <a:lnTo>
                    <a:pt x="198" y="1083"/>
                  </a:lnTo>
                  <a:lnTo>
                    <a:pt x="216" y="1076"/>
                  </a:lnTo>
                  <a:lnTo>
                    <a:pt x="233" y="1069"/>
                  </a:lnTo>
                  <a:lnTo>
                    <a:pt x="251" y="1059"/>
                  </a:lnTo>
                  <a:lnTo>
                    <a:pt x="269" y="1047"/>
                  </a:lnTo>
                  <a:lnTo>
                    <a:pt x="287" y="1035"/>
                  </a:lnTo>
                  <a:lnTo>
                    <a:pt x="304" y="1022"/>
                  </a:lnTo>
                  <a:lnTo>
                    <a:pt x="322" y="1007"/>
                  </a:lnTo>
                  <a:lnTo>
                    <a:pt x="339" y="991"/>
                  </a:lnTo>
                  <a:lnTo>
                    <a:pt x="356" y="975"/>
                  </a:lnTo>
                  <a:lnTo>
                    <a:pt x="373" y="957"/>
                  </a:lnTo>
                  <a:lnTo>
                    <a:pt x="391" y="939"/>
                  </a:lnTo>
                  <a:lnTo>
                    <a:pt x="407" y="920"/>
                  </a:lnTo>
                  <a:lnTo>
                    <a:pt x="424" y="899"/>
                  </a:lnTo>
                  <a:lnTo>
                    <a:pt x="456" y="859"/>
                  </a:lnTo>
                  <a:lnTo>
                    <a:pt x="487" y="817"/>
                  </a:lnTo>
                  <a:lnTo>
                    <a:pt x="548" y="732"/>
                  </a:lnTo>
                  <a:lnTo>
                    <a:pt x="604" y="652"/>
                  </a:lnTo>
                  <a:lnTo>
                    <a:pt x="615" y="704"/>
                  </a:lnTo>
                  <a:lnTo>
                    <a:pt x="626" y="752"/>
                  </a:lnTo>
                  <a:lnTo>
                    <a:pt x="638" y="796"/>
                  </a:lnTo>
                  <a:lnTo>
                    <a:pt x="651" y="836"/>
                  </a:lnTo>
                  <a:lnTo>
                    <a:pt x="664" y="872"/>
                  </a:lnTo>
                  <a:lnTo>
                    <a:pt x="679" y="904"/>
                  </a:lnTo>
                  <a:lnTo>
                    <a:pt x="694" y="934"/>
                  </a:lnTo>
                  <a:lnTo>
                    <a:pt x="710" y="960"/>
                  </a:lnTo>
                  <a:lnTo>
                    <a:pt x="728" y="982"/>
                  </a:lnTo>
                  <a:lnTo>
                    <a:pt x="745" y="1002"/>
                  </a:lnTo>
                  <a:lnTo>
                    <a:pt x="762" y="1018"/>
                  </a:lnTo>
                  <a:lnTo>
                    <a:pt x="780" y="1032"/>
                  </a:lnTo>
                  <a:lnTo>
                    <a:pt x="799" y="1043"/>
                  </a:lnTo>
                  <a:lnTo>
                    <a:pt x="818" y="1051"/>
                  </a:lnTo>
                  <a:lnTo>
                    <a:pt x="838" y="1058"/>
                  </a:lnTo>
                  <a:lnTo>
                    <a:pt x="857" y="1062"/>
                  </a:lnTo>
                  <a:lnTo>
                    <a:pt x="876" y="1064"/>
                  </a:lnTo>
                  <a:lnTo>
                    <a:pt x="896" y="1064"/>
                  </a:lnTo>
                  <a:lnTo>
                    <a:pt x="916" y="1062"/>
                  </a:lnTo>
                  <a:lnTo>
                    <a:pt x="935" y="1059"/>
                  </a:lnTo>
                  <a:lnTo>
                    <a:pt x="956" y="1053"/>
                  </a:lnTo>
                  <a:lnTo>
                    <a:pt x="975" y="1046"/>
                  </a:lnTo>
                  <a:lnTo>
                    <a:pt x="995" y="1039"/>
                  </a:lnTo>
                  <a:lnTo>
                    <a:pt x="1014" y="1030"/>
                  </a:lnTo>
                  <a:lnTo>
                    <a:pt x="1032" y="1020"/>
                  </a:lnTo>
                  <a:lnTo>
                    <a:pt x="1052" y="1010"/>
                  </a:lnTo>
                  <a:lnTo>
                    <a:pt x="1070" y="998"/>
                  </a:lnTo>
                  <a:lnTo>
                    <a:pt x="1087" y="987"/>
                  </a:lnTo>
                  <a:lnTo>
                    <a:pt x="1121" y="962"/>
                  </a:lnTo>
                  <a:lnTo>
                    <a:pt x="1152" y="937"/>
                  </a:lnTo>
                  <a:lnTo>
                    <a:pt x="1156" y="956"/>
                  </a:lnTo>
                  <a:lnTo>
                    <a:pt x="1164" y="973"/>
                  </a:lnTo>
                  <a:lnTo>
                    <a:pt x="1173" y="988"/>
                  </a:lnTo>
                  <a:lnTo>
                    <a:pt x="1184" y="1002"/>
                  </a:lnTo>
                  <a:lnTo>
                    <a:pt x="1196" y="1014"/>
                  </a:lnTo>
                  <a:lnTo>
                    <a:pt x="1210" y="1024"/>
                  </a:lnTo>
                  <a:lnTo>
                    <a:pt x="1226" y="1033"/>
                  </a:lnTo>
                  <a:lnTo>
                    <a:pt x="1242" y="1040"/>
                  </a:lnTo>
                  <a:lnTo>
                    <a:pt x="1260" y="1046"/>
                  </a:lnTo>
                  <a:lnTo>
                    <a:pt x="1280" y="1050"/>
                  </a:lnTo>
                  <a:lnTo>
                    <a:pt x="1300" y="1053"/>
                  </a:lnTo>
                  <a:lnTo>
                    <a:pt x="1320" y="1054"/>
                  </a:lnTo>
                  <a:lnTo>
                    <a:pt x="1341" y="1054"/>
                  </a:lnTo>
                  <a:lnTo>
                    <a:pt x="1362" y="1053"/>
                  </a:lnTo>
                  <a:lnTo>
                    <a:pt x="1385" y="1050"/>
                  </a:lnTo>
                  <a:lnTo>
                    <a:pt x="1406" y="1046"/>
                  </a:lnTo>
                  <a:lnTo>
                    <a:pt x="1428" y="1041"/>
                  </a:lnTo>
                  <a:lnTo>
                    <a:pt x="1449" y="1035"/>
                  </a:lnTo>
                  <a:lnTo>
                    <a:pt x="1470" y="1028"/>
                  </a:lnTo>
                  <a:lnTo>
                    <a:pt x="1491" y="1019"/>
                  </a:lnTo>
                  <a:lnTo>
                    <a:pt x="1511" y="1010"/>
                  </a:lnTo>
                  <a:lnTo>
                    <a:pt x="1530" y="999"/>
                  </a:lnTo>
                  <a:lnTo>
                    <a:pt x="1547" y="987"/>
                  </a:lnTo>
                  <a:lnTo>
                    <a:pt x="1564" y="975"/>
                  </a:lnTo>
                  <a:lnTo>
                    <a:pt x="1579" y="961"/>
                  </a:lnTo>
                  <a:lnTo>
                    <a:pt x="1593" y="946"/>
                  </a:lnTo>
                  <a:lnTo>
                    <a:pt x="1607" y="931"/>
                  </a:lnTo>
                  <a:lnTo>
                    <a:pt x="1617" y="914"/>
                  </a:lnTo>
                  <a:lnTo>
                    <a:pt x="1626" y="897"/>
                  </a:lnTo>
                  <a:lnTo>
                    <a:pt x="1633" y="879"/>
                  </a:lnTo>
                  <a:lnTo>
                    <a:pt x="1637" y="860"/>
                  </a:lnTo>
                  <a:lnTo>
                    <a:pt x="1639" y="841"/>
                  </a:lnTo>
                  <a:lnTo>
                    <a:pt x="1639" y="826"/>
                  </a:lnTo>
                  <a:lnTo>
                    <a:pt x="1637" y="810"/>
                  </a:lnTo>
                  <a:lnTo>
                    <a:pt x="1635" y="795"/>
                  </a:lnTo>
                  <a:lnTo>
                    <a:pt x="1631" y="780"/>
                  </a:lnTo>
                  <a:lnTo>
                    <a:pt x="1625" y="765"/>
                  </a:lnTo>
                  <a:lnTo>
                    <a:pt x="1619" y="750"/>
                  </a:lnTo>
                  <a:lnTo>
                    <a:pt x="1612" y="736"/>
                  </a:lnTo>
                  <a:lnTo>
                    <a:pt x="1603" y="722"/>
                  </a:lnTo>
                  <a:lnTo>
                    <a:pt x="1593" y="708"/>
                  </a:lnTo>
                  <a:lnTo>
                    <a:pt x="1583" y="695"/>
                  </a:lnTo>
                  <a:lnTo>
                    <a:pt x="1573" y="681"/>
                  </a:lnTo>
                  <a:lnTo>
                    <a:pt x="1561" y="668"/>
                  </a:lnTo>
                  <a:lnTo>
                    <a:pt x="1537" y="641"/>
                  </a:lnTo>
                  <a:lnTo>
                    <a:pt x="1511" y="614"/>
                  </a:lnTo>
                  <a:lnTo>
                    <a:pt x="1541" y="586"/>
                  </a:lnTo>
                  <a:lnTo>
                    <a:pt x="1572" y="559"/>
                  </a:lnTo>
                  <a:lnTo>
                    <a:pt x="1605" y="531"/>
                  </a:lnTo>
                  <a:lnTo>
                    <a:pt x="1638" y="504"/>
                  </a:lnTo>
                  <a:lnTo>
                    <a:pt x="1670" y="476"/>
                  </a:lnTo>
                  <a:lnTo>
                    <a:pt x="1703" y="450"/>
                  </a:lnTo>
                  <a:lnTo>
                    <a:pt x="1737" y="425"/>
                  </a:lnTo>
                  <a:lnTo>
                    <a:pt x="1770" y="401"/>
                  </a:lnTo>
                  <a:lnTo>
                    <a:pt x="1802" y="377"/>
                  </a:lnTo>
                  <a:lnTo>
                    <a:pt x="1835" y="354"/>
                  </a:lnTo>
                  <a:lnTo>
                    <a:pt x="1866" y="334"/>
                  </a:lnTo>
                  <a:lnTo>
                    <a:pt x="1896" y="314"/>
                  </a:lnTo>
                  <a:lnTo>
                    <a:pt x="1924" y="297"/>
                  </a:lnTo>
                  <a:lnTo>
                    <a:pt x="1952" y="281"/>
                  </a:lnTo>
                  <a:lnTo>
                    <a:pt x="1977" y="267"/>
                  </a:lnTo>
                  <a:lnTo>
                    <a:pt x="2001" y="256"/>
                  </a:lnTo>
                  <a:lnTo>
                    <a:pt x="1994" y="274"/>
                  </a:lnTo>
                  <a:lnTo>
                    <a:pt x="1989" y="292"/>
                  </a:lnTo>
                  <a:lnTo>
                    <a:pt x="1986" y="310"/>
                  </a:lnTo>
                  <a:lnTo>
                    <a:pt x="1983" y="327"/>
                  </a:lnTo>
                  <a:lnTo>
                    <a:pt x="1982" y="344"/>
                  </a:lnTo>
                  <a:lnTo>
                    <a:pt x="1982" y="361"/>
                  </a:lnTo>
                  <a:lnTo>
                    <a:pt x="1984" y="378"/>
                  </a:lnTo>
                  <a:lnTo>
                    <a:pt x="1986" y="394"/>
                  </a:lnTo>
                  <a:lnTo>
                    <a:pt x="1990" y="410"/>
                  </a:lnTo>
                  <a:lnTo>
                    <a:pt x="1994" y="426"/>
                  </a:lnTo>
                  <a:lnTo>
                    <a:pt x="2000" y="441"/>
                  </a:lnTo>
                  <a:lnTo>
                    <a:pt x="2006" y="455"/>
                  </a:lnTo>
                  <a:lnTo>
                    <a:pt x="2013" y="470"/>
                  </a:lnTo>
                  <a:lnTo>
                    <a:pt x="2021" y="484"/>
                  </a:lnTo>
                  <a:lnTo>
                    <a:pt x="2030" y="498"/>
                  </a:lnTo>
                  <a:lnTo>
                    <a:pt x="2039" y="513"/>
                  </a:lnTo>
                  <a:lnTo>
                    <a:pt x="2050" y="527"/>
                  </a:lnTo>
                  <a:lnTo>
                    <a:pt x="2060" y="540"/>
                  </a:lnTo>
                  <a:lnTo>
                    <a:pt x="2071" y="554"/>
                  </a:lnTo>
                  <a:lnTo>
                    <a:pt x="2082" y="566"/>
                  </a:lnTo>
                  <a:lnTo>
                    <a:pt x="2105" y="592"/>
                  </a:lnTo>
                  <a:lnTo>
                    <a:pt x="2130" y="617"/>
                  </a:lnTo>
                  <a:lnTo>
                    <a:pt x="2180" y="665"/>
                  </a:lnTo>
                  <a:lnTo>
                    <a:pt x="2227" y="712"/>
                  </a:lnTo>
                  <a:lnTo>
                    <a:pt x="2202" y="725"/>
                  </a:lnTo>
                  <a:lnTo>
                    <a:pt x="2177" y="738"/>
                  </a:lnTo>
                  <a:lnTo>
                    <a:pt x="2154" y="751"/>
                  </a:lnTo>
                  <a:lnTo>
                    <a:pt x="2131" y="764"/>
                  </a:lnTo>
                  <a:lnTo>
                    <a:pt x="2110" y="777"/>
                  </a:lnTo>
                  <a:lnTo>
                    <a:pt x="2090" y="791"/>
                  </a:lnTo>
                  <a:lnTo>
                    <a:pt x="2071" y="805"/>
                  </a:lnTo>
                  <a:lnTo>
                    <a:pt x="2055" y="818"/>
                  </a:lnTo>
                  <a:lnTo>
                    <a:pt x="2038" y="832"/>
                  </a:lnTo>
                  <a:lnTo>
                    <a:pt x="2025" y="845"/>
                  </a:lnTo>
                  <a:lnTo>
                    <a:pt x="2013" y="859"/>
                  </a:lnTo>
                  <a:lnTo>
                    <a:pt x="2003" y="872"/>
                  </a:lnTo>
                  <a:lnTo>
                    <a:pt x="1994" y="886"/>
                  </a:lnTo>
                  <a:lnTo>
                    <a:pt x="1988" y="900"/>
                  </a:lnTo>
                  <a:lnTo>
                    <a:pt x="1986" y="907"/>
                  </a:lnTo>
                  <a:lnTo>
                    <a:pt x="1984" y="914"/>
                  </a:lnTo>
                  <a:lnTo>
                    <a:pt x="1983" y="922"/>
                  </a:lnTo>
                  <a:lnTo>
                    <a:pt x="1983" y="929"/>
                  </a:lnTo>
                  <a:lnTo>
                    <a:pt x="1983" y="951"/>
                  </a:lnTo>
                  <a:lnTo>
                    <a:pt x="1987" y="970"/>
                  </a:lnTo>
                  <a:lnTo>
                    <a:pt x="1993" y="987"/>
                  </a:lnTo>
                  <a:lnTo>
                    <a:pt x="2001" y="1003"/>
                  </a:lnTo>
                  <a:lnTo>
                    <a:pt x="2012" y="1018"/>
                  </a:lnTo>
                  <a:lnTo>
                    <a:pt x="2025" y="1030"/>
                  </a:lnTo>
                  <a:lnTo>
                    <a:pt x="2039" y="1041"/>
                  </a:lnTo>
                  <a:lnTo>
                    <a:pt x="2057" y="1051"/>
                  </a:lnTo>
                  <a:lnTo>
                    <a:pt x="2074" y="1060"/>
                  </a:lnTo>
                  <a:lnTo>
                    <a:pt x="2094" y="1066"/>
                  </a:lnTo>
                  <a:lnTo>
                    <a:pt x="2114" y="1071"/>
                  </a:lnTo>
                  <a:lnTo>
                    <a:pt x="2135" y="1075"/>
                  </a:lnTo>
                  <a:lnTo>
                    <a:pt x="2159" y="1077"/>
                  </a:lnTo>
                  <a:lnTo>
                    <a:pt x="2181" y="1077"/>
                  </a:lnTo>
                  <a:lnTo>
                    <a:pt x="2204" y="1077"/>
                  </a:lnTo>
                  <a:lnTo>
                    <a:pt x="2228" y="1074"/>
                  </a:lnTo>
                  <a:lnTo>
                    <a:pt x="2251" y="1071"/>
                  </a:lnTo>
                  <a:lnTo>
                    <a:pt x="2276" y="1066"/>
                  </a:lnTo>
                  <a:lnTo>
                    <a:pt x="2299" y="1060"/>
                  </a:lnTo>
                  <a:lnTo>
                    <a:pt x="2321" y="1052"/>
                  </a:lnTo>
                  <a:lnTo>
                    <a:pt x="2343" y="1043"/>
                  </a:lnTo>
                  <a:lnTo>
                    <a:pt x="2364" y="1034"/>
                  </a:lnTo>
                  <a:lnTo>
                    <a:pt x="2385" y="1023"/>
                  </a:lnTo>
                  <a:lnTo>
                    <a:pt x="2404" y="1011"/>
                  </a:lnTo>
                  <a:lnTo>
                    <a:pt x="2421" y="998"/>
                  </a:lnTo>
                  <a:lnTo>
                    <a:pt x="2437" y="983"/>
                  </a:lnTo>
                  <a:lnTo>
                    <a:pt x="2451" y="968"/>
                  </a:lnTo>
                  <a:lnTo>
                    <a:pt x="2463" y="952"/>
                  </a:lnTo>
                  <a:lnTo>
                    <a:pt x="2472" y="934"/>
                  </a:lnTo>
                  <a:lnTo>
                    <a:pt x="2480" y="915"/>
                  </a:lnTo>
                  <a:lnTo>
                    <a:pt x="2486" y="896"/>
                  </a:lnTo>
                  <a:lnTo>
                    <a:pt x="2488" y="876"/>
                  </a:lnTo>
                  <a:lnTo>
                    <a:pt x="2488" y="855"/>
                  </a:lnTo>
                  <a:lnTo>
                    <a:pt x="2486" y="835"/>
                  </a:lnTo>
                  <a:lnTo>
                    <a:pt x="2482" y="815"/>
                  </a:lnTo>
                  <a:lnTo>
                    <a:pt x="2477" y="796"/>
                  </a:lnTo>
                  <a:lnTo>
                    <a:pt x="2471" y="777"/>
                  </a:lnTo>
                  <a:lnTo>
                    <a:pt x="2464" y="759"/>
                  </a:lnTo>
                  <a:lnTo>
                    <a:pt x="2455" y="741"/>
                  </a:lnTo>
                  <a:lnTo>
                    <a:pt x="2446" y="724"/>
                  </a:lnTo>
                  <a:lnTo>
                    <a:pt x="2510" y="697"/>
                  </a:lnTo>
                  <a:lnTo>
                    <a:pt x="2576" y="669"/>
                  </a:lnTo>
                  <a:lnTo>
                    <a:pt x="2642" y="641"/>
                  </a:lnTo>
                  <a:lnTo>
                    <a:pt x="2708" y="610"/>
                  </a:lnTo>
                  <a:lnTo>
                    <a:pt x="2739" y="595"/>
                  </a:lnTo>
                  <a:lnTo>
                    <a:pt x="2770" y="580"/>
                  </a:lnTo>
                  <a:lnTo>
                    <a:pt x="2800" y="564"/>
                  </a:lnTo>
                  <a:lnTo>
                    <a:pt x="2829" y="548"/>
                  </a:lnTo>
                  <a:lnTo>
                    <a:pt x="2856" y="532"/>
                  </a:lnTo>
                  <a:lnTo>
                    <a:pt x="2882" y="515"/>
                  </a:lnTo>
                  <a:lnTo>
                    <a:pt x="2907" y="497"/>
                  </a:lnTo>
                  <a:lnTo>
                    <a:pt x="2930" y="479"/>
                  </a:lnTo>
                  <a:lnTo>
                    <a:pt x="2914" y="536"/>
                  </a:lnTo>
                  <a:lnTo>
                    <a:pt x="2902" y="588"/>
                  </a:lnTo>
                  <a:lnTo>
                    <a:pt x="2893" y="636"/>
                  </a:lnTo>
                  <a:lnTo>
                    <a:pt x="2886" y="682"/>
                  </a:lnTo>
                  <a:lnTo>
                    <a:pt x="2881" y="723"/>
                  </a:lnTo>
                  <a:lnTo>
                    <a:pt x="2878" y="760"/>
                  </a:lnTo>
                  <a:lnTo>
                    <a:pt x="2877" y="795"/>
                  </a:lnTo>
                  <a:lnTo>
                    <a:pt x="2878" y="827"/>
                  </a:lnTo>
                  <a:lnTo>
                    <a:pt x="2881" y="855"/>
                  </a:lnTo>
                  <a:lnTo>
                    <a:pt x="2886" y="880"/>
                  </a:lnTo>
                  <a:lnTo>
                    <a:pt x="2892" y="903"/>
                  </a:lnTo>
                  <a:lnTo>
                    <a:pt x="2900" y="923"/>
                  </a:lnTo>
                  <a:lnTo>
                    <a:pt x="2909" y="941"/>
                  </a:lnTo>
                  <a:lnTo>
                    <a:pt x="2919" y="956"/>
                  </a:lnTo>
                  <a:lnTo>
                    <a:pt x="2931" y="969"/>
                  </a:lnTo>
                  <a:lnTo>
                    <a:pt x="2943" y="979"/>
                  </a:lnTo>
                  <a:lnTo>
                    <a:pt x="2956" y="988"/>
                  </a:lnTo>
                  <a:lnTo>
                    <a:pt x="2969" y="995"/>
                  </a:lnTo>
                  <a:lnTo>
                    <a:pt x="2983" y="1000"/>
                  </a:lnTo>
                  <a:lnTo>
                    <a:pt x="2998" y="1004"/>
                  </a:lnTo>
                  <a:lnTo>
                    <a:pt x="3013" y="1006"/>
                  </a:lnTo>
                  <a:lnTo>
                    <a:pt x="3028" y="1006"/>
                  </a:lnTo>
                  <a:lnTo>
                    <a:pt x="3044" y="1006"/>
                  </a:lnTo>
                  <a:lnTo>
                    <a:pt x="3059" y="1004"/>
                  </a:lnTo>
                  <a:lnTo>
                    <a:pt x="3074" y="1001"/>
                  </a:lnTo>
                  <a:lnTo>
                    <a:pt x="3088" y="998"/>
                  </a:lnTo>
                  <a:lnTo>
                    <a:pt x="3102" y="994"/>
                  </a:lnTo>
                  <a:lnTo>
                    <a:pt x="3116" y="989"/>
                  </a:lnTo>
                  <a:lnTo>
                    <a:pt x="3129" y="983"/>
                  </a:lnTo>
                  <a:lnTo>
                    <a:pt x="3141" y="978"/>
                  </a:lnTo>
                  <a:lnTo>
                    <a:pt x="3153" y="972"/>
                  </a:lnTo>
                  <a:lnTo>
                    <a:pt x="3163" y="966"/>
                  </a:lnTo>
                  <a:lnTo>
                    <a:pt x="3176" y="958"/>
                  </a:lnTo>
                  <a:lnTo>
                    <a:pt x="3187" y="950"/>
                  </a:lnTo>
                  <a:lnTo>
                    <a:pt x="3198" y="942"/>
                  </a:lnTo>
                  <a:lnTo>
                    <a:pt x="3207" y="934"/>
                  </a:lnTo>
                  <a:lnTo>
                    <a:pt x="3215" y="927"/>
                  </a:lnTo>
                  <a:lnTo>
                    <a:pt x="3222" y="920"/>
                  </a:lnTo>
                  <a:lnTo>
                    <a:pt x="3228" y="912"/>
                  </a:lnTo>
                  <a:lnTo>
                    <a:pt x="3233" y="905"/>
                  </a:lnTo>
                  <a:lnTo>
                    <a:pt x="3237" y="899"/>
                  </a:lnTo>
                  <a:lnTo>
                    <a:pt x="3240" y="892"/>
                  </a:lnTo>
                  <a:lnTo>
                    <a:pt x="3243" y="887"/>
                  </a:lnTo>
                  <a:lnTo>
                    <a:pt x="3244" y="881"/>
                  </a:lnTo>
                  <a:lnTo>
                    <a:pt x="3245" y="876"/>
                  </a:lnTo>
                  <a:lnTo>
                    <a:pt x="3245" y="871"/>
                  </a:lnTo>
                  <a:lnTo>
                    <a:pt x="3244" y="866"/>
                  </a:lnTo>
                  <a:lnTo>
                    <a:pt x="3243" y="862"/>
                  </a:lnTo>
                  <a:lnTo>
                    <a:pt x="3240" y="858"/>
                  </a:lnTo>
                  <a:lnTo>
                    <a:pt x="3238" y="855"/>
                  </a:lnTo>
                  <a:lnTo>
                    <a:pt x="3235" y="852"/>
                  </a:lnTo>
                  <a:lnTo>
                    <a:pt x="3231" y="849"/>
                  </a:lnTo>
                  <a:lnTo>
                    <a:pt x="3223" y="845"/>
                  </a:lnTo>
                  <a:lnTo>
                    <a:pt x="3213" y="842"/>
                  </a:lnTo>
                  <a:lnTo>
                    <a:pt x="3202" y="841"/>
                  </a:lnTo>
                  <a:lnTo>
                    <a:pt x="3190" y="842"/>
                  </a:lnTo>
                  <a:lnTo>
                    <a:pt x="3178" y="845"/>
                  </a:lnTo>
                  <a:lnTo>
                    <a:pt x="3165" y="850"/>
                  </a:lnTo>
                  <a:close/>
                  <a:moveTo>
                    <a:pt x="1299" y="892"/>
                  </a:moveTo>
                  <a:lnTo>
                    <a:pt x="1299" y="884"/>
                  </a:lnTo>
                  <a:lnTo>
                    <a:pt x="1301" y="876"/>
                  </a:lnTo>
                  <a:lnTo>
                    <a:pt x="1303" y="868"/>
                  </a:lnTo>
                  <a:lnTo>
                    <a:pt x="1307" y="859"/>
                  </a:lnTo>
                  <a:lnTo>
                    <a:pt x="1315" y="840"/>
                  </a:lnTo>
                  <a:lnTo>
                    <a:pt x="1327" y="819"/>
                  </a:lnTo>
                  <a:lnTo>
                    <a:pt x="1342" y="797"/>
                  </a:lnTo>
                  <a:lnTo>
                    <a:pt x="1359" y="773"/>
                  </a:lnTo>
                  <a:lnTo>
                    <a:pt x="1380" y="749"/>
                  </a:lnTo>
                  <a:lnTo>
                    <a:pt x="1401" y="724"/>
                  </a:lnTo>
                  <a:lnTo>
                    <a:pt x="1419" y="743"/>
                  </a:lnTo>
                  <a:lnTo>
                    <a:pt x="1434" y="762"/>
                  </a:lnTo>
                  <a:lnTo>
                    <a:pt x="1448" y="781"/>
                  </a:lnTo>
                  <a:lnTo>
                    <a:pt x="1460" y="798"/>
                  </a:lnTo>
                  <a:lnTo>
                    <a:pt x="1465" y="807"/>
                  </a:lnTo>
                  <a:lnTo>
                    <a:pt x="1470" y="815"/>
                  </a:lnTo>
                  <a:lnTo>
                    <a:pt x="1474" y="824"/>
                  </a:lnTo>
                  <a:lnTo>
                    <a:pt x="1477" y="832"/>
                  </a:lnTo>
                  <a:lnTo>
                    <a:pt x="1479" y="840"/>
                  </a:lnTo>
                  <a:lnTo>
                    <a:pt x="1481" y="848"/>
                  </a:lnTo>
                  <a:lnTo>
                    <a:pt x="1482" y="856"/>
                  </a:lnTo>
                  <a:lnTo>
                    <a:pt x="1482" y="864"/>
                  </a:lnTo>
                  <a:lnTo>
                    <a:pt x="1481" y="874"/>
                  </a:lnTo>
                  <a:lnTo>
                    <a:pt x="1480" y="884"/>
                  </a:lnTo>
                  <a:lnTo>
                    <a:pt x="1477" y="892"/>
                  </a:lnTo>
                  <a:lnTo>
                    <a:pt x="1473" y="900"/>
                  </a:lnTo>
                  <a:lnTo>
                    <a:pt x="1469" y="908"/>
                  </a:lnTo>
                  <a:lnTo>
                    <a:pt x="1464" y="915"/>
                  </a:lnTo>
                  <a:lnTo>
                    <a:pt x="1458" y="922"/>
                  </a:lnTo>
                  <a:lnTo>
                    <a:pt x="1452" y="928"/>
                  </a:lnTo>
                  <a:lnTo>
                    <a:pt x="1445" y="933"/>
                  </a:lnTo>
                  <a:lnTo>
                    <a:pt x="1438" y="938"/>
                  </a:lnTo>
                  <a:lnTo>
                    <a:pt x="1430" y="942"/>
                  </a:lnTo>
                  <a:lnTo>
                    <a:pt x="1422" y="945"/>
                  </a:lnTo>
                  <a:lnTo>
                    <a:pt x="1414" y="948"/>
                  </a:lnTo>
                  <a:lnTo>
                    <a:pt x="1405" y="950"/>
                  </a:lnTo>
                  <a:lnTo>
                    <a:pt x="1397" y="952"/>
                  </a:lnTo>
                  <a:lnTo>
                    <a:pt x="1388" y="953"/>
                  </a:lnTo>
                  <a:lnTo>
                    <a:pt x="1380" y="953"/>
                  </a:lnTo>
                  <a:lnTo>
                    <a:pt x="1370" y="953"/>
                  </a:lnTo>
                  <a:lnTo>
                    <a:pt x="1362" y="953"/>
                  </a:lnTo>
                  <a:lnTo>
                    <a:pt x="1354" y="951"/>
                  </a:lnTo>
                  <a:lnTo>
                    <a:pt x="1346" y="950"/>
                  </a:lnTo>
                  <a:lnTo>
                    <a:pt x="1339" y="947"/>
                  </a:lnTo>
                  <a:lnTo>
                    <a:pt x="1332" y="944"/>
                  </a:lnTo>
                  <a:lnTo>
                    <a:pt x="1325" y="941"/>
                  </a:lnTo>
                  <a:lnTo>
                    <a:pt x="1319" y="937"/>
                  </a:lnTo>
                  <a:lnTo>
                    <a:pt x="1314" y="932"/>
                  </a:lnTo>
                  <a:lnTo>
                    <a:pt x="1309" y="927"/>
                  </a:lnTo>
                  <a:lnTo>
                    <a:pt x="1305" y="921"/>
                  </a:lnTo>
                  <a:lnTo>
                    <a:pt x="1302" y="914"/>
                  </a:lnTo>
                  <a:lnTo>
                    <a:pt x="1300" y="907"/>
                  </a:lnTo>
                  <a:lnTo>
                    <a:pt x="1299" y="900"/>
                  </a:lnTo>
                  <a:lnTo>
                    <a:pt x="1299" y="892"/>
                  </a:lnTo>
                  <a:close/>
                  <a:moveTo>
                    <a:pt x="2147" y="929"/>
                  </a:moveTo>
                  <a:lnTo>
                    <a:pt x="2148" y="920"/>
                  </a:lnTo>
                  <a:lnTo>
                    <a:pt x="2150" y="911"/>
                  </a:lnTo>
                  <a:lnTo>
                    <a:pt x="2155" y="902"/>
                  </a:lnTo>
                  <a:lnTo>
                    <a:pt x="2159" y="894"/>
                  </a:lnTo>
                  <a:lnTo>
                    <a:pt x="2165" y="885"/>
                  </a:lnTo>
                  <a:lnTo>
                    <a:pt x="2172" y="877"/>
                  </a:lnTo>
                  <a:lnTo>
                    <a:pt x="2181" y="869"/>
                  </a:lnTo>
                  <a:lnTo>
                    <a:pt x="2190" y="860"/>
                  </a:lnTo>
                  <a:lnTo>
                    <a:pt x="2200" y="852"/>
                  </a:lnTo>
                  <a:lnTo>
                    <a:pt x="2211" y="844"/>
                  </a:lnTo>
                  <a:lnTo>
                    <a:pt x="2223" y="835"/>
                  </a:lnTo>
                  <a:lnTo>
                    <a:pt x="2236" y="827"/>
                  </a:lnTo>
                  <a:lnTo>
                    <a:pt x="2265" y="810"/>
                  </a:lnTo>
                  <a:lnTo>
                    <a:pt x="2296" y="794"/>
                  </a:lnTo>
                  <a:lnTo>
                    <a:pt x="2302" y="804"/>
                  </a:lnTo>
                  <a:lnTo>
                    <a:pt x="2308" y="814"/>
                  </a:lnTo>
                  <a:lnTo>
                    <a:pt x="2313" y="825"/>
                  </a:lnTo>
                  <a:lnTo>
                    <a:pt x="2317" y="835"/>
                  </a:lnTo>
                  <a:lnTo>
                    <a:pt x="2320" y="846"/>
                  </a:lnTo>
                  <a:lnTo>
                    <a:pt x="2322" y="857"/>
                  </a:lnTo>
                  <a:lnTo>
                    <a:pt x="2323" y="867"/>
                  </a:lnTo>
                  <a:lnTo>
                    <a:pt x="2323" y="878"/>
                  </a:lnTo>
                  <a:lnTo>
                    <a:pt x="2322" y="888"/>
                  </a:lnTo>
                  <a:lnTo>
                    <a:pt x="2320" y="898"/>
                  </a:lnTo>
                  <a:lnTo>
                    <a:pt x="2317" y="907"/>
                  </a:lnTo>
                  <a:lnTo>
                    <a:pt x="2314" y="916"/>
                  </a:lnTo>
                  <a:lnTo>
                    <a:pt x="2310" y="925"/>
                  </a:lnTo>
                  <a:lnTo>
                    <a:pt x="2305" y="932"/>
                  </a:lnTo>
                  <a:lnTo>
                    <a:pt x="2299" y="939"/>
                  </a:lnTo>
                  <a:lnTo>
                    <a:pt x="2293" y="945"/>
                  </a:lnTo>
                  <a:lnTo>
                    <a:pt x="2287" y="950"/>
                  </a:lnTo>
                  <a:lnTo>
                    <a:pt x="2280" y="955"/>
                  </a:lnTo>
                  <a:lnTo>
                    <a:pt x="2273" y="959"/>
                  </a:lnTo>
                  <a:lnTo>
                    <a:pt x="2265" y="963"/>
                  </a:lnTo>
                  <a:lnTo>
                    <a:pt x="2256" y="966"/>
                  </a:lnTo>
                  <a:lnTo>
                    <a:pt x="2248" y="969"/>
                  </a:lnTo>
                  <a:lnTo>
                    <a:pt x="2240" y="971"/>
                  </a:lnTo>
                  <a:lnTo>
                    <a:pt x="2232" y="972"/>
                  </a:lnTo>
                  <a:lnTo>
                    <a:pt x="2224" y="973"/>
                  </a:lnTo>
                  <a:lnTo>
                    <a:pt x="2216" y="973"/>
                  </a:lnTo>
                  <a:lnTo>
                    <a:pt x="2208" y="973"/>
                  </a:lnTo>
                  <a:lnTo>
                    <a:pt x="2200" y="973"/>
                  </a:lnTo>
                  <a:lnTo>
                    <a:pt x="2193" y="972"/>
                  </a:lnTo>
                  <a:lnTo>
                    <a:pt x="2186" y="970"/>
                  </a:lnTo>
                  <a:lnTo>
                    <a:pt x="2179" y="968"/>
                  </a:lnTo>
                  <a:lnTo>
                    <a:pt x="2173" y="965"/>
                  </a:lnTo>
                  <a:lnTo>
                    <a:pt x="2167" y="963"/>
                  </a:lnTo>
                  <a:lnTo>
                    <a:pt x="2162" y="959"/>
                  </a:lnTo>
                  <a:lnTo>
                    <a:pt x="2158" y="955"/>
                  </a:lnTo>
                  <a:lnTo>
                    <a:pt x="2154" y="951"/>
                  </a:lnTo>
                  <a:lnTo>
                    <a:pt x="2150" y="946"/>
                  </a:lnTo>
                  <a:lnTo>
                    <a:pt x="2148" y="941"/>
                  </a:lnTo>
                  <a:lnTo>
                    <a:pt x="2147" y="935"/>
                  </a:lnTo>
                  <a:lnTo>
                    <a:pt x="2147" y="929"/>
                  </a:lnTo>
                  <a:close/>
                </a:path>
              </a:pathLst>
            </a:custGeom>
            <a:grpFill/>
            <a:ln w="9525">
              <a:noFill/>
              <a:round/>
              <a:headEnd/>
              <a:tailEnd/>
            </a:ln>
          </p:spPr>
          <p:txBody>
            <a:bodyPr/>
            <a:lstStyle/>
            <a:p>
              <a:pPr defTabSz="913305" fontAlgn="base">
                <a:spcBef>
                  <a:spcPct val="0"/>
                </a:spcBef>
                <a:spcAft>
                  <a:spcPct val="0"/>
                </a:spcAft>
                <a:defRPr/>
              </a:pPr>
              <a:endParaRPr lang="en-US" dirty="0">
                <a:solidFill>
                  <a:srgbClr val="000000"/>
                </a:solidFill>
                <a:effectLst>
                  <a:outerShdw blurRad="50800" dist="38100" dir="2700000" algn="tl" rotWithShape="0">
                    <a:prstClr val="black">
                      <a:alpha val="40000"/>
                    </a:prstClr>
                  </a:outerShdw>
                </a:effectLst>
                <a:cs typeface="Arial" charset="0"/>
              </a:endParaRPr>
            </a:p>
          </p:txBody>
        </p:sp>
      </p:grpSp>
      <p:sp>
        <p:nvSpPr>
          <p:cNvPr id="28" name="Rectangle 118"/>
          <p:cNvSpPr>
            <a:spLocks noGrp="1" noChangeArrowheads="1"/>
          </p:cNvSpPr>
          <p:nvPr>
            <p:ph type="ctrTitle" sz="quarter"/>
          </p:nvPr>
        </p:nvSpPr>
        <p:spPr>
          <a:xfrm>
            <a:off x="1" y="2321158"/>
            <a:ext cx="5182939" cy="905777"/>
          </a:xfrm>
          <a:effectLst/>
        </p:spPr>
        <p:txBody>
          <a:bodyPr lIns="331379" bIns="114156" anchor="b"/>
          <a:lstStyle>
            <a:lvl1pPr>
              <a:tabLst/>
              <a:defRPr sz="2400" b="1" baseline="0">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29" name="Rectangle 119"/>
          <p:cNvSpPr>
            <a:spLocks noGrp="1" noChangeArrowheads="1"/>
          </p:cNvSpPr>
          <p:nvPr>
            <p:ph type="subTitle" sz="quarter" idx="1"/>
          </p:nvPr>
        </p:nvSpPr>
        <p:spPr>
          <a:xfrm>
            <a:off x="1" y="3302110"/>
            <a:ext cx="5182939" cy="585116"/>
          </a:xfrm>
          <a:effectLst/>
        </p:spPr>
        <p:txBody>
          <a:bodyPr lIns="331379" bIns="251143" anchor="b">
            <a:noAutofit/>
          </a:bodyPr>
          <a:lstStyle>
            <a:lvl1pPr eaLnBrk="0" hangingPunct="0">
              <a:spcBef>
                <a:spcPct val="0"/>
              </a:spcBef>
              <a:spcAft>
                <a:spcPts val="0"/>
              </a:spcAft>
              <a:defRPr sz="1800" b="1" baseline="0">
                <a:solidFill>
                  <a:schemeClr val="tx1"/>
                </a:solidFill>
                <a:latin typeface="Arial" pitchFamily="34" charset="0"/>
                <a:cs typeface="Arial" pitchFamily="34" charset="0"/>
              </a:defRPr>
            </a:lvl1pPr>
            <a:lvl2pPr marL="0" lvl="1" eaLnBrk="0" hangingPunct="0">
              <a:spcBef>
                <a:spcPct val="0"/>
              </a:spcBef>
              <a:defRPr sz="1600">
                <a:solidFill>
                  <a:schemeClr val="tx2"/>
                </a:solidFill>
              </a:defRPr>
            </a:lvl2pPr>
          </a:lstStyle>
          <a:p>
            <a:r>
              <a:rPr lang="en-US" dirty="0" smtClean="0"/>
              <a:t>Click to edit Master subtitle style</a:t>
            </a:r>
            <a:endParaRPr lang="en-US" dirty="0"/>
          </a:p>
        </p:txBody>
      </p:sp>
      <p:sp>
        <p:nvSpPr>
          <p:cNvPr id="30" name="TextBox 29"/>
          <p:cNvSpPr txBox="1"/>
          <p:nvPr userDrawn="1"/>
        </p:nvSpPr>
        <p:spPr bwMode="ltGray">
          <a:xfrm>
            <a:off x="258610" y="402041"/>
            <a:ext cx="4980531" cy="169277"/>
          </a:xfrm>
          <a:prstGeom prst="rect">
            <a:avLst/>
          </a:prstGeom>
          <a:noFill/>
          <a:ln w="6350">
            <a:noFill/>
            <a:miter lim="800000"/>
            <a:headEnd/>
            <a:tailEnd/>
          </a:ln>
          <a:effectLst/>
        </p:spPr>
        <p:txBody>
          <a:bodyPr wrap="none" lIns="0" tIns="0" rIns="0" bIns="0" rtlCol="0" anchor="ctr">
            <a:spAutoFit/>
          </a:bodyPr>
          <a:lstStyle/>
          <a:p>
            <a:pPr defTabSz="913305" eaLnBrk="0" fontAlgn="base" hangingPunct="0">
              <a:spcBef>
                <a:spcPct val="0"/>
              </a:spcBef>
              <a:spcAft>
                <a:spcPct val="0"/>
              </a:spcAft>
            </a:pPr>
            <a:r>
              <a:rPr lang="en-US" sz="1100" dirty="0" smtClean="0">
                <a:solidFill>
                  <a:srgbClr val="000000"/>
                </a:solidFill>
                <a:latin typeface="Arial Black" pitchFamily="34" charset="0"/>
                <a:cs typeface="Arial" pitchFamily="34" charset="0"/>
              </a:rPr>
              <a:t>LEGAL / COMPLIANCE / GOVERNMENT &amp; REGULATORY AFFAIRS</a:t>
            </a:r>
          </a:p>
        </p:txBody>
      </p:sp>
      <p:sp>
        <p:nvSpPr>
          <p:cNvPr id="33" name="Freeform 4"/>
          <p:cNvSpPr>
            <a:spLocks noEditPoints="1"/>
          </p:cNvSpPr>
          <p:nvPr userDrawn="1"/>
        </p:nvSpPr>
        <p:spPr bwMode="black">
          <a:xfrm>
            <a:off x="8165933" y="242622"/>
            <a:ext cx="489754" cy="488114"/>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lIns="82845" tIns="41422" rIns="82845" bIns="41422"/>
          <a:lstStyle/>
          <a:p>
            <a:pPr defTabSz="913305" fontAlgn="base">
              <a:spcBef>
                <a:spcPct val="0"/>
              </a:spcBef>
              <a:spcAft>
                <a:spcPct val="0"/>
              </a:spcAft>
              <a:defRPr/>
            </a:pPr>
            <a:endParaRPr lang="en-US" dirty="0">
              <a:solidFill>
                <a:srgbClr val="000000"/>
              </a:solidFill>
              <a:effectLst>
                <a:outerShdw blurRad="50800" dist="38100" dir="2700000" algn="tl" rotWithShape="0">
                  <a:prstClr val="black">
                    <a:alpha val="40000"/>
                  </a:prstClr>
                </a:outerShdw>
              </a:effectLst>
              <a:cs typeface="Arial" charset="0"/>
            </a:endParaRPr>
          </a:p>
        </p:txBody>
      </p:sp>
    </p:spTree>
    <p:extLst>
      <p:ext uri="{BB962C8B-B14F-4D97-AF65-F5344CB8AC3E}">
        <p14:creationId xmlns:p14="http://schemas.microsoft.com/office/powerpoint/2010/main" val="1081079961"/>
      </p:ext>
    </p:extLst>
  </p:cSld>
  <p:clrMapOvr>
    <a:overrideClrMapping bg1="dk2" tx1="lt1" bg2="dk1" tx2="lt2" accent1="accent1" accent2="accent2" accent3="accent3" accent4="accent4" accent5="accent5" accent6="accent6" hlink="hlink" folHlink="folHlink"/>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One Content - content area only">
    <p:spTree>
      <p:nvGrpSpPr>
        <p:cNvPr id="1" name=""/>
        <p:cNvGrpSpPr/>
        <p:nvPr/>
      </p:nvGrpSpPr>
      <p:grpSpPr>
        <a:xfrm>
          <a:off x="0" y="0"/>
          <a:ext cx="0" cy="0"/>
          <a:chOff x="0" y="0"/>
          <a:chExt cx="0" cy="0"/>
        </a:xfrm>
      </p:grpSpPr>
      <p:sp>
        <p:nvSpPr>
          <p:cNvPr id="4" name="Freeform 4"/>
          <p:cNvSpPr>
            <a:spLocks noEditPoints="1"/>
          </p:cNvSpPr>
          <p:nvPr userDrawn="1"/>
        </p:nvSpPr>
        <p:spPr bwMode="black">
          <a:xfrm>
            <a:off x="8165933" y="242622"/>
            <a:ext cx="489754" cy="488114"/>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w="9525">
            <a:noFill/>
            <a:round/>
            <a:headEnd/>
            <a:tailEnd/>
          </a:ln>
        </p:spPr>
        <p:txBody>
          <a:bodyPr lIns="82845" tIns="41422" rIns="82845" bIns="41422"/>
          <a:lstStyle/>
          <a:p>
            <a:pPr defTabSz="913305" fontAlgn="base">
              <a:spcBef>
                <a:spcPct val="0"/>
              </a:spcBef>
              <a:spcAft>
                <a:spcPct val="0"/>
              </a:spcAft>
              <a:defRPr/>
            </a:pPr>
            <a:endParaRPr lang="en-US" dirty="0">
              <a:solidFill>
                <a:srgbClr val="000000"/>
              </a:solidFill>
              <a:cs typeface="Arial" charset="0"/>
            </a:endParaRPr>
          </a:p>
        </p:txBody>
      </p:sp>
      <p:sp>
        <p:nvSpPr>
          <p:cNvPr id="13" name="Content Placeholder 12"/>
          <p:cNvSpPr>
            <a:spLocks noGrp="1"/>
          </p:cNvSpPr>
          <p:nvPr>
            <p:ph sz="quarter" idx="17"/>
          </p:nvPr>
        </p:nvSpPr>
        <p:spPr>
          <a:xfrm>
            <a:off x="489980" y="1564835"/>
            <a:ext cx="8166352" cy="4287625"/>
          </a:xfrm>
        </p:spPr>
        <p:txBody>
          <a:bodyPr/>
          <a:lstStyle>
            <a:lvl1pPr marL="0" indent="0">
              <a:defRPr baseline="0">
                <a:solidFill>
                  <a:srgbClr val="0092D0"/>
                </a:solidFill>
              </a:defRPr>
            </a:lvl1pPr>
            <a:lvl2pPr>
              <a:defRPr baseline="0"/>
            </a:lvl2pPr>
            <a:lvl3pPr>
              <a:defRPr baseline="0"/>
            </a:lvl3pPr>
            <a:lvl4pPr marL="621335" indent="-211427">
              <a:buFont typeface="Arial" pitchFamily="34" charset="0"/>
              <a:buChar char="–"/>
              <a:defRPr baseline="0"/>
            </a:lvl4pPr>
            <a:lvl5pPr marL="1035558" indent="-224371">
              <a:defRPr baseline="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9" name="Rectangle 2"/>
          <p:cNvSpPr>
            <a:spLocks noGrp="1" noChangeArrowheads="1"/>
          </p:cNvSpPr>
          <p:nvPr>
            <p:ph type="title"/>
          </p:nvPr>
        </p:nvSpPr>
        <p:spPr bwMode="auto">
          <a:xfrm>
            <a:off x="488315" y="245493"/>
            <a:ext cx="7677618" cy="894396"/>
          </a:xfrm>
          <a:prstGeom prst="rect">
            <a:avLst/>
          </a:prstGeom>
          <a:noFill/>
          <a:ln w="9525" algn="ctr">
            <a:noFill/>
            <a:miter lim="800000"/>
            <a:headEnd/>
            <a:tailEnd/>
          </a:ln>
        </p:spPr>
        <p:txBody>
          <a:bodyPr>
            <a:noAutofit/>
          </a:bodyPr>
          <a:lstStyle>
            <a:lvl1pPr>
              <a:tabLst>
                <a:tab pos="665922" algn="l"/>
              </a:tabLst>
              <a:defRPr lang="en-GB" sz="2400" kern="1200" baseline="0" dirty="0" smtClean="0">
                <a:solidFill>
                  <a:schemeClr val="tx1"/>
                </a:solidFill>
                <a:latin typeface="+mn-lt"/>
                <a:ea typeface="ＭＳ Ｐゴシック" pitchFamily="34" charset="-128"/>
                <a:cs typeface="+mj-cs"/>
              </a:defRPr>
            </a:lvl1pPr>
          </a:lstStyle>
          <a:p>
            <a:pPr lvl="0"/>
            <a:r>
              <a:rPr lang="en-US" noProof="0" smtClean="0"/>
              <a:t>Click to edit Master title style</a:t>
            </a:r>
          </a:p>
        </p:txBody>
      </p:sp>
      <p:sp>
        <p:nvSpPr>
          <p:cNvPr id="5" name="Slide Number Placeholder 7"/>
          <p:cNvSpPr>
            <a:spLocks noGrp="1"/>
          </p:cNvSpPr>
          <p:nvPr>
            <p:ph type="sldNum" sz="quarter" idx="18"/>
          </p:nvPr>
        </p:nvSpPr>
        <p:spPr/>
        <p:txBody>
          <a:bodyPr/>
          <a:lstStyle>
            <a:lvl1pPr>
              <a:defRPr/>
            </a:lvl1pPr>
          </a:lstStyle>
          <a:p>
            <a:pPr>
              <a:defRPr/>
            </a:pPr>
            <a:fld id="{129387DA-CAD5-4578-AC8D-AFB45A072F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3814610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Click to edit Master title style</a:t>
            </a:r>
            <a:endParaRPr lang="en-GB" noProof="0" dirty="0"/>
          </a:p>
        </p:txBody>
      </p:sp>
      <p:sp>
        <p:nvSpPr>
          <p:cNvPr id="4" name="Subtitle 2"/>
          <p:cNvSpPr>
            <a:spLocks noGrp="1"/>
          </p:cNvSpPr>
          <p:nvPr>
            <p:ph type="subTitle" idx="1"/>
          </p:nvPr>
        </p:nvSpPr>
        <p:spPr>
          <a:xfrm>
            <a:off x="309600" y="2109600"/>
            <a:ext cx="8492400" cy="1319400"/>
          </a:xfrm>
        </p:spPr>
        <p:txBody>
          <a:bodyPr lIns="360000">
            <a:normAutofit/>
          </a:bodyPr>
          <a:lstStyle>
            <a:lvl1pPr marL="0" indent="0" algn="l">
              <a:lnSpc>
                <a:spcPct val="100000"/>
              </a:lnSpc>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Master subtitle style</a:t>
            </a:r>
            <a:endParaRPr lang="en-GB" noProof="0" dirty="0"/>
          </a:p>
        </p:txBody>
      </p:sp>
    </p:spTree>
    <p:extLst>
      <p:ext uri="{BB962C8B-B14F-4D97-AF65-F5344CB8AC3E}">
        <p14:creationId xmlns:p14="http://schemas.microsoft.com/office/powerpoint/2010/main" val="115291393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ne Content - content title and area">
    <p:spTree>
      <p:nvGrpSpPr>
        <p:cNvPr id="1" name=""/>
        <p:cNvGrpSpPr/>
        <p:nvPr/>
      </p:nvGrpSpPr>
      <p:grpSpPr>
        <a:xfrm>
          <a:off x="0" y="0"/>
          <a:ext cx="0" cy="0"/>
          <a:chOff x="0" y="0"/>
          <a:chExt cx="0" cy="0"/>
        </a:xfrm>
      </p:grpSpPr>
      <p:cxnSp>
        <p:nvCxnSpPr>
          <p:cNvPr id="5" name="Straight Connector 15"/>
          <p:cNvCxnSpPr>
            <a:cxnSpLocks noChangeShapeType="1"/>
          </p:cNvCxnSpPr>
          <p:nvPr userDrawn="1"/>
        </p:nvCxnSpPr>
        <p:spPr bwMode="auto">
          <a:xfrm>
            <a:off x="489754" y="1943842"/>
            <a:ext cx="8165932" cy="0"/>
          </a:xfrm>
          <a:prstGeom prst="line">
            <a:avLst/>
          </a:prstGeom>
          <a:noFill/>
          <a:ln w="12700">
            <a:solidFill>
              <a:schemeClr val="tx2"/>
            </a:solidFill>
            <a:round/>
            <a:headEnd/>
            <a:tailEnd/>
          </a:ln>
        </p:spPr>
      </p:cxnSp>
      <p:sp>
        <p:nvSpPr>
          <p:cNvPr id="6" name="Freeform 4"/>
          <p:cNvSpPr>
            <a:spLocks noEditPoints="1"/>
          </p:cNvSpPr>
          <p:nvPr userDrawn="1"/>
        </p:nvSpPr>
        <p:spPr bwMode="black">
          <a:xfrm>
            <a:off x="8165933" y="242622"/>
            <a:ext cx="489754" cy="488114"/>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w="9525">
            <a:noFill/>
            <a:round/>
            <a:headEnd/>
            <a:tailEnd/>
          </a:ln>
        </p:spPr>
        <p:txBody>
          <a:bodyPr lIns="82845" tIns="41422" rIns="82845" bIns="41422"/>
          <a:lstStyle/>
          <a:p>
            <a:pPr defTabSz="913305" fontAlgn="base">
              <a:spcBef>
                <a:spcPct val="0"/>
              </a:spcBef>
              <a:spcAft>
                <a:spcPct val="0"/>
              </a:spcAft>
              <a:defRPr/>
            </a:pPr>
            <a:endParaRPr lang="en-US" dirty="0">
              <a:solidFill>
                <a:srgbClr val="000000"/>
              </a:solidFill>
              <a:cs typeface="Arial" charset="0"/>
            </a:endParaRPr>
          </a:p>
        </p:txBody>
      </p:sp>
      <p:sp>
        <p:nvSpPr>
          <p:cNvPr id="13" name="Content Placeholder 12"/>
          <p:cNvSpPr>
            <a:spLocks noGrp="1"/>
          </p:cNvSpPr>
          <p:nvPr>
            <p:ph sz="quarter" idx="17"/>
          </p:nvPr>
        </p:nvSpPr>
        <p:spPr>
          <a:xfrm>
            <a:off x="488314" y="1943593"/>
            <a:ext cx="8166352" cy="3906719"/>
          </a:xfrm>
        </p:spPr>
        <p:txBody>
          <a:bodyPr/>
          <a:lstStyle>
            <a:lvl1pPr>
              <a:defRPr>
                <a:solidFill>
                  <a:srgbClr val="0092D0"/>
                </a:solidFill>
              </a:defRPr>
            </a:lvl1pPr>
            <a:lvl4pPr marL="621335" indent="-211427">
              <a:buFont typeface="Arial" pitchFamily="34" charset="0"/>
              <a:buChar char="–"/>
              <a:defRPr/>
            </a:lvl4pPr>
            <a:lvl5pPr marL="1035558" indent="-224371">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19" name="Rectangle 2"/>
          <p:cNvSpPr>
            <a:spLocks noGrp="1" noChangeArrowheads="1"/>
          </p:cNvSpPr>
          <p:nvPr>
            <p:ph type="title"/>
          </p:nvPr>
        </p:nvSpPr>
        <p:spPr bwMode="auto">
          <a:xfrm>
            <a:off x="488314" y="245493"/>
            <a:ext cx="7676371" cy="894396"/>
          </a:xfrm>
          <a:prstGeom prst="rect">
            <a:avLst/>
          </a:prstGeom>
          <a:noFill/>
          <a:ln w="9525" algn="ctr">
            <a:noFill/>
            <a:miter lim="800000"/>
            <a:headEnd/>
            <a:tailEnd/>
          </a:ln>
        </p:spPr>
        <p:txBody>
          <a:bodyPr>
            <a:noAutofit/>
          </a:bodyPr>
          <a:lstStyle>
            <a:lvl1pPr>
              <a:defRPr lang="en-GB" sz="2400" kern="1200" baseline="0" dirty="0" smtClean="0">
                <a:solidFill>
                  <a:schemeClr val="tx1"/>
                </a:solidFill>
                <a:latin typeface="+mn-lt"/>
                <a:ea typeface="ＭＳ Ｐゴシック" pitchFamily="34" charset="-128"/>
                <a:cs typeface="+mj-cs"/>
              </a:defRPr>
            </a:lvl1pPr>
          </a:lstStyle>
          <a:p>
            <a:pPr lvl="0"/>
            <a:r>
              <a:rPr lang="en-US" noProof="0" smtClean="0"/>
              <a:t>Click to edit Master title style</a:t>
            </a:r>
          </a:p>
        </p:txBody>
      </p:sp>
      <p:sp>
        <p:nvSpPr>
          <p:cNvPr id="54" name="Text Placeholder 53"/>
          <p:cNvSpPr>
            <a:spLocks noGrp="1"/>
          </p:cNvSpPr>
          <p:nvPr>
            <p:ph type="body" sz="quarter" idx="18"/>
          </p:nvPr>
        </p:nvSpPr>
        <p:spPr>
          <a:xfrm>
            <a:off x="489527" y="1564836"/>
            <a:ext cx="8166352" cy="379006"/>
          </a:xfrm>
        </p:spPr>
        <p:txBody>
          <a:bodyPr bIns="48924" anchor="b"/>
          <a:lstStyle>
            <a:lvl1pPr marL="0" indent="0">
              <a:defRPr baseline="0">
                <a:solidFill>
                  <a:schemeClr val="tx1"/>
                </a:solidFill>
              </a:defRPr>
            </a:lvl1pPr>
            <a:lvl2pPr>
              <a:defRPr>
                <a:solidFill>
                  <a:schemeClr val="tx1"/>
                </a:solidFill>
              </a:defRPr>
            </a:lvl2pPr>
          </a:lstStyle>
          <a:p>
            <a:pPr lvl="0"/>
            <a:r>
              <a:rPr lang="en-US" noProof="0" smtClean="0"/>
              <a:t>Click to edit Master text styles</a:t>
            </a:r>
            <a:endParaRPr lang="en-US" noProof="0"/>
          </a:p>
        </p:txBody>
      </p:sp>
      <p:sp>
        <p:nvSpPr>
          <p:cNvPr id="7" name="Slide Number Placeholder 7"/>
          <p:cNvSpPr>
            <a:spLocks noGrp="1"/>
          </p:cNvSpPr>
          <p:nvPr>
            <p:ph type="sldNum" sz="quarter" idx="19"/>
          </p:nvPr>
        </p:nvSpPr>
        <p:spPr/>
        <p:txBody>
          <a:bodyPr/>
          <a:lstStyle>
            <a:lvl1pPr>
              <a:defRPr/>
            </a:lvl1pPr>
          </a:lstStyle>
          <a:p>
            <a:pPr>
              <a:defRPr/>
            </a:pPr>
            <a:fld id="{95027EBF-7E46-42E5-8283-8301AC8B459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18840332"/>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ne Content - content title only">
    <p:spTree>
      <p:nvGrpSpPr>
        <p:cNvPr id="1" name=""/>
        <p:cNvGrpSpPr/>
        <p:nvPr/>
      </p:nvGrpSpPr>
      <p:grpSpPr>
        <a:xfrm>
          <a:off x="0" y="0"/>
          <a:ext cx="0" cy="0"/>
          <a:chOff x="0" y="0"/>
          <a:chExt cx="0" cy="0"/>
        </a:xfrm>
      </p:grpSpPr>
      <p:cxnSp>
        <p:nvCxnSpPr>
          <p:cNvPr id="4" name="Straight Connector 15"/>
          <p:cNvCxnSpPr>
            <a:cxnSpLocks noChangeShapeType="1"/>
          </p:cNvCxnSpPr>
          <p:nvPr userDrawn="1"/>
        </p:nvCxnSpPr>
        <p:spPr bwMode="auto">
          <a:xfrm>
            <a:off x="489754" y="1943842"/>
            <a:ext cx="8165932" cy="0"/>
          </a:xfrm>
          <a:prstGeom prst="line">
            <a:avLst/>
          </a:prstGeom>
          <a:noFill/>
          <a:ln w="12700">
            <a:solidFill>
              <a:schemeClr val="tx2"/>
            </a:solidFill>
            <a:round/>
            <a:headEnd/>
            <a:tailEnd/>
          </a:ln>
        </p:spPr>
      </p:cxnSp>
      <p:sp>
        <p:nvSpPr>
          <p:cNvPr id="5" name="Freeform 4"/>
          <p:cNvSpPr>
            <a:spLocks noEditPoints="1"/>
          </p:cNvSpPr>
          <p:nvPr userDrawn="1"/>
        </p:nvSpPr>
        <p:spPr bwMode="black">
          <a:xfrm>
            <a:off x="8165933" y="242622"/>
            <a:ext cx="489754" cy="488114"/>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w="9525">
            <a:noFill/>
            <a:round/>
            <a:headEnd/>
            <a:tailEnd/>
          </a:ln>
        </p:spPr>
        <p:txBody>
          <a:bodyPr lIns="82845" tIns="41422" rIns="82845" bIns="41422"/>
          <a:lstStyle/>
          <a:p>
            <a:pPr defTabSz="913305" fontAlgn="base">
              <a:spcBef>
                <a:spcPct val="0"/>
              </a:spcBef>
              <a:spcAft>
                <a:spcPct val="0"/>
              </a:spcAft>
              <a:defRPr/>
            </a:pPr>
            <a:endParaRPr lang="en-US" dirty="0">
              <a:solidFill>
                <a:srgbClr val="000000"/>
              </a:solidFill>
              <a:cs typeface="Arial" charset="0"/>
            </a:endParaRPr>
          </a:p>
        </p:txBody>
      </p:sp>
      <p:sp>
        <p:nvSpPr>
          <p:cNvPr id="2" name="Title 1"/>
          <p:cNvSpPr>
            <a:spLocks noGrp="1"/>
          </p:cNvSpPr>
          <p:nvPr>
            <p:ph type="title"/>
          </p:nvPr>
        </p:nvSpPr>
        <p:spPr>
          <a:noFill/>
          <a:ln w="9525" algn="ctr">
            <a:noFill/>
            <a:miter lim="800000"/>
            <a:headEnd/>
            <a:tailEnd/>
          </a:ln>
        </p:spPr>
        <p:txBody>
          <a:bodyPr>
            <a:noAutofit/>
          </a:bodyPr>
          <a:lstStyle>
            <a:lvl1pPr>
              <a:defRPr lang="en-GB" sz="2400" kern="1200" baseline="0" dirty="0">
                <a:solidFill>
                  <a:schemeClr val="tx1"/>
                </a:solidFill>
                <a:latin typeface="+mn-lt"/>
                <a:ea typeface="ＭＳ Ｐゴシック" pitchFamily="34" charset="-128"/>
                <a:cs typeface="+mj-cs"/>
              </a:defRPr>
            </a:lvl1pPr>
          </a:lstStyle>
          <a:p>
            <a:pPr lvl="0"/>
            <a:r>
              <a:rPr lang="en-US" noProof="0" smtClean="0"/>
              <a:t>Click to edit Master title style</a:t>
            </a:r>
            <a:endParaRPr lang="en-US" noProof="0"/>
          </a:p>
        </p:txBody>
      </p:sp>
      <p:sp>
        <p:nvSpPr>
          <p:cNvPr id="6" name="Text Placeholder 53"/>
          <p:cNvSpPr>
            <a:spLocks noGrp="1"/>
          </p:cNvSpPr>
          <p:nvPr>
            <p:ph type="body" sz="quarter" idx="18"/>
          </p:nvPr>
        </p:nvSpPr>
        <p:spPr>
          <a:xfrm>
            <a:off x="489527" y="1564836"/>
            <a:ext cx="8166352" cy="379006"/>
          </a:xfrm>
        </p:spPr>
        <p:txBody>
          <a:bodyPr bIns="48924" anchor="b"/>
          <a:lstStyle>
            <a:lvl1pPr marL="0" indent="0">
              <a:defRPr baseline="0">
                <a:solidFill>
                  <a:schemeClr val="tx1"/>
                </a:solidFill>
              </a:defRPr>
            </a:lvl1pPr>
            <a:lvl2pPr>
              <a:defRPr>
                <a:solidFill>
                  <a:schemeClr val="tx1"/>
                </a:solidFill>
              </a:defRPr>
            </a:lvl2pPr>
          </a:lstStyle>
          <a:p>
            <a:pPr lvl="0"/>
            <a:r>
              <a:rPr lang="en-US" noProof="0" smtClean="0"/>
              <a:t>Click to edit Master text styles</a:t>
            </a:r>
            <a:endParaRPr lang="en-US" noProof="0"/>
          </a:p>
        </p:txBody>
      </p:sp>
      <p:sp>
        <p:nvSpPr>
          <p:cNvPr id="7" name="Slide Number Placeholder 7"/>
          <p:cNvSpPr>
            <a:spLocks noGrp="1"/>
          </p:cNvSpPr>
          <p:nvPr>
            <p:ph type="sldNum" sz="quarter" idx="19"/>
          </p:nvPr>
        </p:nvSpPr>
        <p:spPr/>
        <p:txBody>
          <a:bodyPr/>
          <a:lstStyle>
            <a:lvl1pPr>
              <a:defRPr/>
            </a:lvl1pPr>
          </a:lstStyle>
          <a:p>
            <a:pPr>
              <a:defRPr/>
            </a:pPr>
            <a:fld id="{1661C386-9582-4C0D-988C-620EB8ABAB0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34939940"/>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 content areas only">
    <p:spTree>
      <p:nvGrpSpPr>
        <p:cNvPr id="1" name=""/>
        <p:cNvGrpSpPr/>
        <p:nvPr/>
      </p:nvGrpSpPr>
      <p:grpSpPr>
        <a:xfrm>
          <a:off x="0" y="0"/>
          <a:ext cx="0" cy="0"/>
          <a:chOff x="0" y="0"/>
          <a:chExt cx="0" cy="0"/>
        </a:xfrm>
      </p:grpSpPr>
      <p:sp>
        <p:nvSpPr>
          <p:cNvPr id="5" name="Freeform 4"/>
          <p:cNvSpPr>
            <a:spLocks noEditPoints="1"/>
          </p:cNvSpPr>
          <p:nvPr userDrawn="1"/>
        </p:nvSpPr>
        <p:spPr bwMode="black">
          <a:xfrm>
            <a:off x="8165933" y="242622"/>
            <a:ext cx="489754" cy="488114"/>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w="9525">
            <a:noFill/>
            <a:round/>
            <a:headEnd/>
            <a:tailEnd/>
          </a:ln>
        </p:spPr>
        <p:txBody>
          <a:bodyPr lIns="82845" tIns="41422" rIns="82845" bIns="41422"/>
          <a:lstStyle/>
          <a:p>
            <a:pPr defTabSz="913305" fontAlgn="base">
              <a:spcBef>
                <a:spcPct val="0"/>
              </a:spcBef>
              <a:spcAft>
                <a:spcPct val="0"/>
              </a:spcAft>
              <a:defRPr/>
            </a:pPr>
            <a:endParaRPr lang="en-US" dirty="0">
              <a:solidFill>
                <a:srgbClr val="000000"/>
              </a:solidFill>
              <a:cs typeface="Arial" charset="0"/>
            </a:endParaRPr>
          </a:p>
        </p:txBody>
      </p:sp>
      <p:sp>
        <p:nvSpPr>
          <p:cNvPr id="2" name="Title 1"/>
          <p:cNvSpPr>
            <a:spLocks noGrp="1"/>
          </p:cNvSpPr>
          <p:nvPr>
            <p:ph type="title"/>
          </p:nvPr>
        </p:nvSpPr>
        <p:spPr>
          <a:xfrm>
            <a:off x="488313" y="245493"/>
            <a:ext cx="7676371" cy="894396"/>
          </a:xfrm>
          <a:noFill/>
          <a:ln w="9525" algn="ctr">
            <a:noFill/>
            <a:miter lim="800000"/>
            <a:headEnd/>
            <a:tailEnd/>
          </a:ln>
        </p:spPr>
        <p:txBody>
          <a:bodyPr>
            <a:noAutofit/>
          </a:bodyPr>
          <a:lstStyle>
            <a:lvl1pPr>
              <a:defRPr lang="en-US" sz="2400" kern="1200" baseline="0" dirty="0">
                <a:solidFill>
                  <a:schemeClr val="tx1"/>
                </a:solidFill>
                <a:latin typeface="+mn-lt"/>
                <a:ea typeface="ＭＳ Ｐゴシック" pitchFamily="34" charset="-128"/>
                <a:cs typeface="+mj-cs"/>
              </a:defRPr>
            </a:lvl1pPr>
          </a:lstStyle>
          <a:p>
            <a:pPr lvl="0"/>
            <a:r>
              <a:rPr lang="en-US" noProof="0" smtClean="0"/>
              <a:t>Click to edit Master title style</a:t>
            </a:r>
            <a:endParaRPr lang="en-US" noProof="0"/>
          </a:p>
        </p:txBody>
      </p:sp>
      <p:sp>
        <p:nvSpPr>
          <p:cNvPr id="3" name="Content Placeholder 2"/>
          <p:cNvSpPr>
            <a:spLocks noGrp="1"/>
          </p:cNvSpPr>
          <p:nvPr>
            <p:ph sz="half" idx="1"/>
          </p:nvPr>
        </p:nvSpPr>
        <p:spPr>
          <a:xfrm>
            <a:off x="488824" y="1563999"/>
            <a:ext cx="3919849" cy="4287625"/>
          </a:xfrm>
          <a:noFill/>
          <a:ln w="9525" algn="ctr">
            <a:noFill/>
            <a:miter lim="800000"/>
            <a:headEnd/>
            <a:tailEnd/>
          </a:ln>
          <a:effectLst/>
        </p:spPr>
        <p:txBody>
          <a:bodyPr/>
          <a:lstStyle>
            <a:lvl1pPr marL="0" indent="0" algn="l" rtl="0" fontAlgn="base">
              <a:defRPr lang="en-US" sz="1800" b="0" baseline="0" smtClean="0">
                <a:solidFill>
                  <a:srgbClr val="0092D0"/>
                </a:solidFill>
                <a:latin typeface="+mn-lt"/>
                <a:ea typeface="+mn-ea"/>
                <a:cs typeface="+mn-cs"/>
              </a:defRPr>
            </a:lvl1pPr>
            <a:lvl2pPr algn="l" rtl="0" fontAlgn="base">
              <a:defRPr lang="en-US" sz="1800" b="0" baseline="0" smtClean="0">
                <a:solidFill>
                  <a:schemeClr val="tx1"/>
                </a:solidFill>
                <a:latin typeface="+mn-lt"/>
                <a:ea typeface="+mn-ea"/>
                <a:cs typeface="+mn-cs"/>
              </a:defRPr>
            </a:lvl2pPr>
            <a:lvl3pPr algn="l" rtl="0" fontAlgn="base">
              <a:defRPr lang="en-US" sz="1800" b="0" baseline="0" smtClean="0">
                <a:solidFill>
                  <a:schemeClr val="tx1"/>
                </a:solidFill>
                <a:latin typeface="+mn-lt"/>
                <a:ea typeface="+mn-ea"/>
                <a:cs typeface="+mn-cs"/>
              </a:defRPr>
            </a:lvl3pPr>
            <a:lvl4pPr marL="621335" indent="-211427" algn="l" rtl="0" fontAlgn="base">
              <a:buFont typeface="Arial" pitchFamily="34" charset="0"/>
              <a:buChar char="–"/>
              <a:defRPr lang="en-US" sz="1400" b="0" baseline="0" smtClean="0">
                <a:solidFill>
                  <a:schemeClr val="tx1"/>
                </a:solidFill>
                <a:latin typeface="+mn-lt"/>
                <a:ea typeface="+mn-ea"/>
                <a:cs typeface="+mn-cs"/>
              </a:defRPr>
            </a:lvl4pPr>
            <a:lvl5pPr marL="1035558" indent="-224371" algn="l" rtl="0" fontAlgn="base">
              <a:defRPr lang="en-US" sz="1400" b="0" baseline="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Content Placeholder 3"/>
          <p:cNvSpPr>
            <a:spLocks noGrp="1"/>
          </p:cNvSpPr>
          <p:nvPr>
            <p:ph sz="half" idx="2"/>
          </p:nvPr>
        </p:nvSpPr>
        <p:spPr>
          <a:xfrm>
            <a:off x="4736484" y="1562688"/>
            <a:ext cx="3919849" cy="4287625"/>
          </a:xfrm>
          <a:noFill/>
          <a:ln w="9525" algn="ctr">
            <a:noFill/>
            <a:miter lim="800000"/>
            <a:headEnd/>
            <a:tailEnd/>
          </a:ln>
          <a:effectLst/>
        </p:spPr>
        <p:txBody>
          <a:bodyPr/>
          <a:lstStyle>
            <a:lvl1pPr marL="0" indent="0" algn="l" rtl="0" fontAlgn="base">
              <a:defRPr lang="en-US" sz="1800" b="0" baseline="0" smtClean="0">
                <a:solidFill>
                  <a:srgbClr val="0092D0"/>
                </a:solidFill>
                <a:latin typeface="+mn-lt"/>
                <a:ea typeface="+mn-ea"/>
                <a:cs typeface="+mn-cs"/>
              </a:defRPr>
            </a:lvl1pPr>
            <a:lvl2pPr algn="l" rtl="0" fontAlgn="base">
              <a:defRPr lang="en-US" sz="1800" b="0" baseline="0" smtClean="0">
                <a:solidFill>
                  <a:schemeClr val="tx1"/>
                </a:solidFill>
                <a:latin typeface="+mn-lt"/>
                <a:ea typeface="+mn-ea"/>
                <a:cs typeface="+mn-cs"/>
              </a:defRPr>
            </a:lvl2pPr>
            <a:lvl3pPr algn="l" rtl="0" fontAlgn="base">
              <a:defRPr lang="en-US" sz="1800" b="0" baseline="0" smtClean="0">
                <a:solidFill>
                  <a:schemeClr val="tx1"/>
                </a:solidFill>
                <a:latin typeface="+mn-lt"/>
                <a:ea typeface="+mn-ea"/>
                <a:cs typeface="+mn-cs"/>
              </a:defRPr>
            </a:lvl3pPr>
            <a:lvl4pPr marL="621335" indent="-211427" algn="l" rtl="0" fontAlgn="base">
              <a:buFont typeface="Arial" pitchFamily="34" charset="0"/>
              <a:buChar char="–"/>
              <a:defRPr lang="en-US" sz="1400" b="0" baseline="0" smtClean="0">
                <a:solidFill>
                  <a:schemeClr val="tx1"/>
                </a:solidFill>
                <a:latin typeface="+mn-lt"/>
                <a:ea typeface="+mn-ea"/>
                <a:cs typeface="+mn-cs"/>
              </a:defRPr>
            </a:lvl4pPr>
            <a:lvl5pPr marL="1035558" indent="-224371" algn="l" rtl="0" fontAlgn="base">
              <a:defRPr lang="en-US" sz="1400" b="0" baseline="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Slide Number Placeholder 7"/>
          <p:cNvSpPr>
            <a:spLocks noGrp="1"/>
          </p:cNvSpPr>
          <p:nvPr>
            <p:ph type="sldNum" sz="quarter" idx="10"/>
          </p:nvPr>
        </p:nvSpPr>
        <p:spPr/>
        <p:txBody>
          <a:bodyPr/>
          <a:lstStyle>
            <a:lvl1pPr>
              <a:defRPr/>
            </a:lvl1pPr>
          </a:lstStyle>
          <a:p>
            <a:pPr>
              <a:defRPr/>
            </a:pPr>
            <a:fld id="{E296E129-2FD4-46A6-8E1F-AAE1246BF9E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30931045"/>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 content titles and areas">
    <p:spTree>
      <p:nvGrpSpPr>
        <p:cNvPr id="1" name=""/>
        <p:cNvGrpSpPr/>
        <p:nvPr/>
      </p:nvGrpSpPr>
      <p:grpSpPr>
        <a:xfrm>
          <a:off x="0" y="0"/>
          <a:ext cx="0" cy="0"/>
          <a:chOff x="0" y="0"/>
          <a:chExt cx="0" cy="0"/>
        </a:xfrm>
      </p:grpSpPr>
      <p:cxnSp>
        <p:nvCxnSpPr>
          <p:cNvPr id="7" name="Straight Connector 15"/>
          <p:cNvCxnSpPr>
            <a:cxnSpLocks noChangeShapeType="1"/>
          </p:cNvCxnSpPr>
          <p:nvPr userDrawn="1"/>
        </p:nvCxnSpPr>
        <p:spPr bwMode="auto">
          <a:xfrm>
            <a:off x="489754" y="1943842"/>
            <a:ext cx="3919475" cy="0"/>
          </a:xfrm>
          <a:prstGeom prst="line">
            <a:avLst/>
          </a:prstGeom>
          <a:noFill/>
          <a:ln w="12700">
            <a:solidFill>
              <a:schemeClr val="tx2"/>
            </a:solidFill>
            <a:round/>
            <a:headEnd/>
            <a:tailEnd/>
          </a:ln>
        </p:spPr>
      </p:cxnSp>
      <p:cxnSp>
        <p:nvCxnSpPr>
          <p:cNvPr id="8" name="Straight Connector 15"/>
          <p:cNvCxnSpPr>
            <a:cxnSpLocks noChangeShapeType="1"/>
          </p:cNvCxnSpPr>
          <p:nvPr userDrawn="1"/>
        </p:nvCxnSpPr>
        <p:spPr bwMode="auto">
          <a:xfrm>
            <a:off x="4736212" y="1943842"/>
            <a:ext cx="3919475" cy="0"/>
          </a:xfrm>
          <a:prstGeom prst="line">
            <a:avLst/>
          </a:prstGeom>
          <a:noFill/>
          <a:ln w="12700">
            <a:solidFill>
              <a:schemeClr val="tx2"/>
            </a:solidFill>
            <a:round/>
            <a:headEnd/>
            <a:tailEnd/>
          </a:ln>
        </p:spPr>
      </p:cxnSp>
      <p:sp>
        <p:nvSpPr>
          <p:cNvPr id="9" name="Freeform 4"/>
          <p:cNvSpPr>
            <a:spLocks noEditPoints="1"/>
          </p:cNvSpPr>
          <p:nvPr userDrawn="1"/>
        </p:nvSpPr>
        <p:spPr bwMode="black">
          <a:xfrm>
            <a:off x="8165933" y="242622"/>
            <a:ext cx="489754" cy="488114"/>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w="9525">
            <a:noFill/>
            <a:round/>
            <a:headEnd/>
            <a:tailEnd/>
          </a:ln>
        </p:spPr>
        <p:txBody>
          <a:bodyPr lIns="82845" tIns="41422" rIns="82845" bIns="41422"/>
          <a:lstStyle/>
          <a:p>
            <a:pPr defTabSz="913305" fontAlgn="base">
              <a:spcBef>
                <a:spcPct val="0"/>
              </a:spcBef>
              <a:spcAft>
                <a:spcPct val="0"/>
              </a:spcAft>
              <a:defRPr/>
            </a:pPr>
            <a:endParaRPr lang="en-US" dirty="0">
              <a:solidFill>
                <a:srgbClr val="000000"/>
              </a:solidFill>
              <a:cs typeface="Arial" charset="0"/>
            </a:endParaRPr>
          </a:p>
        </p:txBody>
      </p:sp>
      <p:grpSp>
        <p:nvGrpSpPr>
          <p:cNvPr id="10" name="Group 13"/>
          <p:cNvGrpSpPr>
            <a:grpSpLocks/>
          </p:cNvGrpSpPr>
          <p:nvPr userDrawn="1"/>
        </p:nvGrpSpPr>
        <p:grpSpPr bwMode="auto">
          <a:xfrm>
            <a:off x="0" y="6368451"/>
            <a:ext cx="1242151" cy="490985"/>
            <a:chOff x="1" y="7040563"/>
            <a:chExt cx="1368017" cy="542925"/>
          </a:xfrm>
        </p:grpSpPr>
        <p:sp>
          <p:nvSpPr>
            <p:cNvPr id="11" name="TextBox 10"/>
            <p:cNvSpPr txBox="1"/>
            <p:nvPr userDrawn="1"/>
          </p:nvSpPr>
          <p:spPr>
            <a:xfrm>
              <a:off x="1" y="7190092"/>
              <a:ext cx="815436" cy="393396"/>
            </a:xfrm>
            <a:prstGeom prst="rect">
              <a:avLst/>
            </a:prstGeom>
            <a:noFill/>
          </p:spPr>
          <p:txBody>
            <a:bodyPr wrap="none" lIns="536400" tIns="0" rIns="0" bIns="230400" anchor="b">
              <a:spAutoFit/>
            </a:bodyPr>
            <a:lstStyle/>
            <a:p>
              <a:pPr defTabSz="913305" fontAlgn="base">
                <a:spcBef>
                  <a:spcPct val="0"/>
                </a:spcBef>
                <a:spcAft>
                  <a:spcPct val="0"/>
                </a:spcAft>
                <a:defRPr/>
              </a:pPr>
              <a:r>
                <a:rPr lang="en-US" sz="800" dirty="0">
                  <a:solidFill>
                    <a:srgbClr val="FFA005"/>
                  </a:solidFill>
                  <a:cs typeface="Arial" charset="0"/>
                </a:rPr>
                <a:t>Risk</a:t>
              </a:r>
            </a:p>
          </p:txBody>
        </p:sp>
        <p:sp>
          <p:nvSpPr>
            <p:cNvPr id="12" name="TextBox 11"/>
            <p:cNvSpPr txBox="1"/>
            <p:nvPr userDrawn="1"/>
          </p:nvSpPr>
          <p:spPr>
            <a:xfrm>
              <a:off x="1" y="7040563"/>
              <a:ext cx="1368017" cy="180351"/>
            </a:xfrm>
            <a:prstGeom prst="rect">
              <a:avLst/>
            </a:prstGeom>
            <a:noFill/>
          </p:spPr>
          <p:txBody>
            <a:bodyPr wrap="none" lIns="536400" tIns="39600" rIns="0" bIns="0">
              <a:spAutoFit/>
            </a:bodyPr>
            <a:lstStyle/>
            <a:p>
              <a:pPr defTabSz="913305" fontAlgn="base">
                <a:spcBef>
                  <a:spcPct val="0"/>
                </a:spcBef>
                <a:spcAft>
                  <a:spcPct val="0"/>
                </a:spcAft>
                <a:defRPr/>
              </a:pPr>
              <a:r>
                <a:rPr lang="en-US" sz="800" dirty="0">
                  <a:solidFill>
                    <a:srgbClr val="0018A8"/>
                  </a:solidFill>
                  <a:cs typeface="Arial" pitchFamily="34" charset="0"/>
                </a:rPr>
                <a:t>Deutsche Bank</a:t>
              </a:r>
            </a:p>
          </p:txBody>
        </p:sp>
      </p:grpSp>
      <p:sp>
        <p:nvSpPr>
          <p:cNvPr id="2" name="Title 1"/>
          <p:cNvSpPr>
            <a:spLocks noGrp="1"/>
          </p:cNvSpPr>
          <p:nvPr>
            <p:ph type="title"/>
          </p:nvPr>
        </p:nvSpPr>
        <p:spPr>
          <a:xfrm>
            <a:off x="488313" y="245493"/>
            <a:ext cx="7676371" cy="894396"/>
          </a:xfrm>
          <a:noFill/>
          <a:ln w="9525" algn="ctr">
            <a:noFill/>
            <a:miter lim="800000"/>
            <a:headEnd/>
            <a:tailEnd/>
          </a:ln>
        </p:spPr>
        <p:txBody>
          <a:bodyPr>
            <a:noAutofit/>
          </a:bodyPr>
          <a:lstStyle>
            <a:lvl1pPr>
              <a:defRPr lang="en-US" sz="2400" kern="1200" baseline="0" dirty="0">
                <a:solidFill>
                  <a:schemeClr val="tx1"/>
                </a:solidFill>
                <a:latin typeface="+mn-lt"/>
                <a:ea typeface="ＭＳ Ｐゴシック" pitchFamily="34" charset="-128"/>
                <a:cs typeface="+mj-cs"/>
              </a:defRPr>
            </a:lvl1pPr>
          </a:lstStyle>
          <a:p>
            <a:pPr lvl="0"/>
            <a:r>
              <a:rPr lang="en-US" noProof="0" smtClean="0"/>
              <a:t>Click to edit Master title style</a:t>
            </a:r>
            <a:endParaRPr lang="en-US" noProof="0"/>
          </a:p>
        </p:txBody>
      </p:sp>
      <p:sp>
        <p:nvSpPr>
          <p:cNvPr id="3" name="Content Placeholder 2"/>
          <p:cNvSpPr>
            <a:spLocks noGrp="1"/>
          </p:cNvSpPr>
          <p:nvPr>
            <p:ph sz="half" idx="1"/>
          </p:nvPr>
        </p:nvSpPr>
        <p:spPr>
          <a:xfrm>
            <a:off x="489981" y="1943593"/>
            <a:ext cx="3919849" cy="3906719"/>
          </a:xfrm>
          <a:noFill/>
          <a:ln w="9525" algn="ctr">
            <a:noFill/>
            <a:miter lim="800000"/>
            <a:headEnd/>
            <a:tailEnd/>
          </a:ln>
          <a:effectLst/>
        </p:spPr>
        <p:txBody>
          <a:bodyPr/>
          <a:lstStyle>
            <a:lvl1pPr marL="0" indent="0" algn="l" rtl="0" fontAlgn="base">
              <a:defRPr lang="en-US" sz="1800" b="0" baseline="0" smtClean="0">
                <a:solidFill>
                  <a:srgbClr val="0092D0"/>
                </a:solidFill>
                <a:latin typeface="+mn-lt"/>
                <a:ea typeface="+mn-ea"/>
                <a:cs typeface="+mn-cs"/>
              </a:defRPr>
            </a:lvl1pPr>
            <a:lvl2pPr algn="l" rtl="0" fontAlgn="base">
              <a:defRPr lang="en-US" sz="1800" b="0" baseline="0" smtClean="0">
                <a:solidFill>
                  <a:schemeClr val="tx1"/>
                </a:solidFill>
                <a:latin typeface="+mn-lt"/>
                <a:ea typeface="+mn-ea"/>
                <a:cs typeface="+mn-cs"/>
              </a:defRPr>
            </a:lvl2pPr>
            <a:lvl3pPr algn="l" rtl="0" fontAlgn="base">
              <a:defRPr lang="en-US" sz="1800" b="0" baseline="0" smtClean="0">
                <a:solidFill>
                  <a:schemeClr val="tx1"/>
                </a:solidFill>
                <a:latin typeface="+mn-lt"/>
                <a:ea typeface="+mn-ea"/>
                <a:cs typeface="+mn-cs"/>
              </a:defRPr>
            </a:lvl3pPr>
            <a:lvl4pPr marL="621335" indent="-211427" algn="l" rtl="0" fontAlgn="base">
              <a:buFont typeface="Arial" pitchFamily="34" charset="0"/>
              <a:buChar char="–"/>
              <a:defRPr lang="en-US" sz="1400" b="0" baseline="0" smtClean="0">
                <a:solidFill>
                  <a:schemeClr val="tx1"/>
                </a:solidFill>
                <a:latin typeface="+mn-lt"/>
                <a:ea typeface="+mn-ea"/>
                <a:cs typeface="+mn-cs"/>
              </a:defRPr>
            </a:lvl4pPr>
            <a:lvl5pPr marL="1035558" indent="-224371" algn="l" rtl="0" fontAlgn="base">
              <a:defRPr lang="en-US" sz="1400" b="0" baseline="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Content Placeholder 3"/>
          <p:cNvSpPr>
            <a:spLocks noGrp="1"/>
          </p:cNvSpPr>
          <p:nvPr>
            <p:ph sz="half" idx="2"/>
          </p:nvPr>
        </p:nvSpPr>
        <p:spPr>
          <a:xfrm>
            <a:off x="4736484" y="1943593"/>
            <a:ext cx="3919849" cy="3906719"/>
          </a:xfrm>
          <a:noFill/>
          <a:ln w="9525" algn="ctr">
            <a:noFill/>
            <a:miter lim="800000"/>
            <a:headEnd/>
            <a:tailEnd/>
          </a:ln>
          <a:effectLst/>
        </p:spPr>
        <p:txBody>
          <a:bodyPr/>
          <a:lstStyle>
            <a:lvl1pPr marL="0" indent="0" algn="l" rtl="0" fontAlgn="base">
              <a:defRPr lang="en-US" sz="1800" b="0" baseline="0" smtClean="0">
                <a:solidFill>
                  <a:srgbClr val="0092D0"/>
                </a:solidFill>
                <a:latin typeface="+mn-lt"/>
                <a:ea typeface="+mn-ea"/>
                <a:cs typeface="+mn-cs"/>
              </a:defRPr>
            </a:lvl1pPr>
            <a:lvl2pPr algn="l" rtl="0" fontAlgn="base">
              <a:defRPr lang="en-US" sz="1800" b="0" baseline="0" smtClean="0">
                <a:solidFill>
                  <a:schemeClr val="tx1"/>
                </a:solidFill>
                <a:latin typeface="+mn-lt"/>
                <a:ea typeface="+mn-ea"/>
                <a:cs typeface="+mn-cs"/>
              </a:defRPr>
            </a:lvl2pPr>
            <a:lvl3pPr algn="l" rtl="0" fontAlgn="base">
              <a:defRPr lang="en-US" sz="1800" b="0" baseline="0" smtClean="0">
                <a:solidFill>
                  <a:schemeClr val="tx1"/>
                </a:solidFill>
                <a:latin typeface="+mn-lt"/>
                <a:ea typeface="+mn-ea"/>
                <a:cs typeface="+mn-cs"/>
              </a:defRPr>
            </a:lvl3pPr>
            <a:lvl4pPr marL="621335" indent="-211427" algn="l" rtl="0" fontAlgn="base">
              <a:buFont typeface="Arial" pitchFamily="34" charset="0"/>
              <a:buChar char="–"/>
              <a:defRPr lang="en-US" sz="1400" b="0" baseline="0" smtClean="0">
                <a:solidFill>
                  <a:schemeClr val="tx1"/>
                </a:solidFill>
                <a:latin typeface="+mn-lt"/>
                <a:ea typeface="+mn-ea"/>
                <a:cs typeface="+mn-cs"/>
              </a:defRPr>
            </a:lvl4pPr>
            <a:lvl5pPr marL="1035558" indent="-224371" algn="l" rtl="0" fontAlgn="base">
              <a:defRPr lang="en-US" sz="1400" b="0" baseline="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6" name="Text Placeholder 53"/>
          <p:cNvSpPr>
            <a:spLocks noGrp="1"/>
          </p:cNvSpPr>
          <p:nvPr>
            <p:ph type="body" sz="quarter" idx="18"/>
          </p:nvPr>
        </p:nvSpPr>
        <p:spPr>
          <a:xfrm>
            <a:off x="489981" y="1564836"/>
            <a:ext cx="3919849" cy="379006"/>
          </a:xfrm>
        </p:spPr>
        <p:txBody>
          <a:bodyPr bIns="48924" anchor="b"/>
          <a:lstStyle>
            <a:lvl1pPr marL="0" indent="0">
              <a:defRPr baseline="0">
                <a:solidFill>
                  <a:schemeClr val="tx1"/>
                </a:solidFill>
              </a:defRPr>
            </a:lvl1pPr>
            <a:lvl2pPr>
              <a:defRPr>
                <a:solidFill>
                  <a:schemeClr val="tx1"/>
                </a:solidFill>
              </a:defRPr>
            </a:lvl2pPr>
          </a:lstStyle>
          <a:p>
            <a:pPr lvl="0"/>
            <a:r>
              <a:rPr lang="en-US" noProof="0" smtClean="0"/>
              <a:t>Click to edit Master text styles</a:t>
            </a:r>
            <a:endParaRPr lang="en-US" noProof="0"/>
          </a:p>
        </p:txBody>
      </p:sp>
      <p:sp>
        <p:nvSpPr>
          <p:cNvPr id="68" name="Text Placeholder 53"/>
          <p:cNvSpPr>
            <a:spLocks noGrp="1"/>
          </p:cNvSpPr>
          <p:nvPr>
            <p:ph type="body" sz="quarter" idx="19"/>
          </p:nvPr>
        </p:nvSpPr>
        <p:spPr>
          <a:xfrm>
            <a:off x="4736484" y="1564836"/>
            <a:ext cx="3919849" cy="379006"/>
          </a:xfrm>
        </p:spPr>
        <p:txBody>
          <a:bodyPr bIns="48924" anchor="b"/>
          <a:lstStyle>
            <a:lvl1pPr marL="0" indent="0">
              <a:defRPr baseline="0">
                <a:solidFill>
                  <a:schemeClr val="tx1"/>
                </a:solidFill>
              </a:defRPr>
            </a:lvl1pPr>
            <a:lvl2pPr>
              <a:defRPr>
                <a:solidFill>
                  <a:schemeClr val="tx1"/>
                </a:solidFill>
              </a:defRPr>
            </a:lvl2pPr>
          </a:lstStyle>
          <a:p>
            <a:pPr lvl="0"/>
            <a:r>
              <a:rPr lang="en-US" noProof="0" smtClean="0"/>
              <a:t>Click to edit Master text styles</a:t>
            </a:r>
            <a:endParaRPr lang="en-US" noProof="0"/>
          </a:p>
        </p:txBody>
      </p:sp>
      <p:sp>
        <p:nvSpPr>
          <p:cNvPr id="13" name="Slide Number Placeholder 7"/>
          <p:cNvSpPr>
            <a:spLocks noGrp="1"/>
          </p:cNvSpPr>
          <p:nvPr>
            <p:ph type="sldNum" sz="quarter" idx="20"/>
          </p:nvPr>
        </p:nvSpPr>
        <p:spPr/>
        <p:txBody>
          <a:bodyPr/>
          <a:lstStyle>
            <a:lvl1pPr>
              <a:defRPr/>
            </a:lvl1pPr>
          </a:lstStyle>
          <a:p>
            <a:pPr>
              <a:defRPr/>
            </a:pPr>
            <a:fld id="{4F8B5D86-A756-4CC0-BEA6-5A6605B988A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95441882"/>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 content titles only">
    <p:spTree>
      <p:nvGrpSpPr>
        <p:cNvPr id="1" name=""/>
        <p:cNvGrpSpPr/>
        <p:nvPr/>
      </p:nvGrpSpPr>
      <p:grpSpPr>
        <a:xfrm>
          <a:off x="0" y="0"/>
          <a:ext cx="0" cy="0"/>
          <a:chOff x="0" y="0"/>
          <a:chExt cx="0" cy="0"/>
        </a:xfrm>
      </p:grpSpPr>
      <p:cxnSp>
        <p:nvCxnSpPr>
          <p:cNvPr id="5" name="Straight Connector 15"/>
          <p:cNvCxnSpPr>
            <a:cxnSpLocks noChangeShapeType="1"/>
          </p:cNvCxnSpPr>
          <p:nvPr userDrawn="1"/>
        </p:nvCxnSpPr>
        <p:spPr bwMode="auto">
          <a:xfrm>
            <a:off x="489754" y="1943842"/>
            <a:ext cx="3919475" cy="0"/>
          </a:xfrm>
          <a:prstGeom prst="line">
            <a:avLst/>
          </a:prstGeom>
          <a:noFill/>
          <a:ln w="12700">
            <a:solidFill>
              <a:schemeClr val="tx2"/>
            </a:solidFill>
            <a:round/>
            <a:headEnd/>
            <a:tailEnd/>
          </a:ln>
        </p:spPr>
      </p:cxnSp>
      <p:cxnSp>
        <p:nvCxnSpPr>
          <p:cNvPr id="6" name="Straight Connector 15"/>
          <p:cNvCxnSpPr>
            <a:cxnSpLocks noChangeShapeType="1"/>
          </p:cNvCxnSpPr>
          <p:nvPr userDrawn="1"/>
        </p:nvCxnSpPr>
        <p:spPr bwMode="auto">
          <a:xfrm>
            <a:off x="4736212" y="1943842"/>
            <a:ext cx="3919475" cy="0"/>
          </a:xfrm>
          <a:prstGeom prst="line">
            <a:avLst/>
          </a:prstGeom>
          <a:noFill/>
          <a:ln w="12700">
            <a:solidFill>
              <a:schemeClr val="tx2"/>
            </a:solidFill>
            <a:round/>
            <a:headEnd/>
            <a:tailEnd/>
          </a:ln>
        </p:spPr>
      </p:cxnSp>
      <p:sp>
        <p:nvSpPr>
          <p:cNvPr id="7" name="Freeform 4"/>
          <p:cNvSpPr>
            <a:spLocks noEditPoints="1"/>
          </p:cNvSpPr>
          <p:nvPr userDrawn="1"/>
        </p:nvSpPr>
        <p:spPr bwMode="black">
          <a:xfrm>
            <a:off x="8165933" y="242622"/>
            <a:ext cx="489754" cy="488114"/>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w="9525">
            <a:noFill/>
            <a:round/>
            <a:headEnd/>
            <a:tailEnd/>
          </a:ln>
        </p:spPr>
        <p:txBody>
          <a:bodyPr lIns="82845" tIns="41422" rIns="82845" bIns="41422"/>
          <a:lstStyle/>
          <a:p>
            <a:pPr defTabSz="913305" fontAlgn="base">
              <a:spcBef>
                <a:spcPct val="0"/>
              </a:spcBef>
              <a:spcAft>
                <a:spcPct val="0"/>
              </a:spcAft>
              <a:defRPr/>
            </a:pPr>
            <a:endParaRPr lang="en-US" dirty="0">
              <a:solidFill>
                <a:srgbClr val="000000"/>
              </a:solidFill>
              <a:cs typeface="Arial" charset="0"/>
            </a:endParaRPr>
          </a:p>
        </p:txBody>
      </p:sp>
      <p:grpSp>
        <p:nvGrpSpPr>
          <p:cNvPr id="8" name="Group 13"/>
          <p:cNvGrpSpPr>
            <a:grpSpLocks/>
          </p:cNvGrpSpPr>
          <p:nvPr userDrawn="1"/>
        </p:nvGrpSpPr>
        <p:grpSpPr bwMode="auto">
          <a:xfrm>
            <a:off x="0" y="6368451"/>
            <a:ext cx="1242151" cy="490985"/>
            <a:chOff x="1" y="7040563"/>
            <a:chExt cx="1368017" cy="542925"/>
          </a:xfrm>
        </p:grpSpPr>
        <p:sp>
          <p:nvSpPr>
            <p:cNvPr id="10" name="TextBox 9"/>
            <p:cNvSpPr txBox="1"/>
            <p:nvPr userDrawn="1"/>
          </p:nvSpPr>
          <p:spPr>
            <a:xfrm>
              <a:off x="1" y="7190092"/>
              <a:ext cx="815436" cy="393396"/>
            </a:xfrm>
            <a:prstGeom prst="rect">
              <a:avLst/>
            </a:prstGeom>
            <a:noFill/>
          </p:spPr>
          <p:txBody>
            <a:bodyPr wrap="none" lIns="536400" tIns="0" rIns="0" bIns="230400" anchor="b">
              <a:spAutoFit/>
            </a:bodyPr>
            <a:lstStyle/>
            <a:p>
              <a:pPr defTabSz="913305" fontAlgn="base">
                <a:spcBef>
                  <a:spcPct val="0"/>
                </a:spcBef>
                <a:spcAft>
                  <a:spcPct val="0"/>
                </a:spcAft>
                <a:defRPr/>
              </a:pPr>
              <a:r>
                <a:rPr lang="en-US" sz="800" dirty="0">
                  <a:solidFill>
                    <a:srgbClr val="FFA005"/>
                  </a:solidFill>
                  <a:cs typeface="Arial" charset="0"/>
                </a:rPr>
                <a:t>Risk</a:t>
              </a:r>
            </a:p>
          </p:txBody>
        </p:sp>
        <p:sp>
          <p:nvSpPr>
            <p:cNvPr id="12" name="TextBox 11"/>
            <p:cNvSpPr txBox="1"/>
            <p:nvPr userDrawn="1"/>
          </p:nvSpPr>
          <p:spPr>
            <a:xfrm>
              <a:off x="1" y="7040563"/>
              <a:ext cx="1368017" cy="180351"/>
            </a:xfrm>
            <a:prstGeom prst="rect">
              <a:avLst/>
            </a:prstGeom>
            <a:noFill/>
          </p:spPr>
          <p:txBody>
            <a:bodyPr wrap="none" lIns="536400" tIns="39600" rIns="0" bIns="0">
              <a:spAutoFit/>
            </a:bodyPr>
            <a:lstStyle/>
            <a:p>
              <a:pPr defTabSz="913305" fontAlgn="base">
                <a:spcBef>
                  <a:spcPct val="0"/>
                </a:spcBef>
                <a:spcAft>
                  <a:spcPct val="0"/>
                </a:spcAft>
                <a:defRPr/>
              </a:pPr>
              <a:r>
                <a:rPr lang="en-US" sz="800" dirty="0">
                  <a:solidFill>
                    <a:srgbClr val="0018A8"/>
                  </a:solidFill>
                  <a:cs typeface="Arial" pitchFamily="34" charset="0"/>
                </a:rPr>
                <a:t>Deutsche Bank</a:t>
              </a:r>
            </a:p>
          </p:txBody>
        </p:sp>
      </p:grpSp>
      <p:sp>
        <p:nvSpPr>
          <p:cNvPr id="2" name="Title 1"/>
          <p:cNvSpPr>
            <a:spLocks noGrp="1"/>
          </p:cNvSpPr>
          <p:nvPr>
            <p:ph type="title"/>
          </p:nvPr>
        </p:nvSpPr>
        <p:spPr>
          <a:noFill/>
          <a:ln w="9525" algn="ctr">
            <a:noFill/>
            <a:miter lim="800000"/>
            <a:headEnd/>
            <a:tailEnd/>
          </a:ln>
        </p:spPr>
        <p:txBody>
          <a:bodyPr>
            <a:noAutofit/>
          </a:bodyPr>
          <a:lstStyle>
            <a:lvl1pPr>
              <a:defRPr lang="en-GB" sz="2400" kern="1200" baseline="0" dirty="0">
                <a:solidFill>
                  <a:schemeClr val="tx1"/>
                </a:solidFill>
                <a:latin typeface="+mn-lt"/>
                <a:ea typeface="ＭＳ Ｐゴシック" pitchFamily="34" charset="-128"/>
                <a:cs typeface="+mj-cs"/>
              </a:defRPr>
            </a:lvl1pPr>
          </a:lstStyle>
          <a:p>
            <a:pPr lvl="0"/>
            <a:r>
              <a:rPr lang="en-US" noProof="0" smtClean="0"/>
              <a:t>Click to edit Master title style</a:t>
            </a:r>
            <a:endParaRPr lang="en-US" noProof="0"/>
          </a:p>
        </p:txBody>
      </p:sp>
      <p:sp>
        <p:nvSpPr>
          <p:cNvPr id="9" name="Text Placeholder 53"/>
          <p:cNvSpPr>
            <a:spLocks noGrp="1"/>
          </p:cNvSpPr>
          <p:nvPr>
            <p:ph type="body" sz="quarter" idx="18"/>
          </p:nvPr>
        </p:nvSpPr>
        <p:spPr>
          <a:xfrm>
            <a:off x="489981" y="1564836"/>
            <a:ext cx="3919849" cy="379006"/>
          </a:xfrm>
        </p:spPr>
        <p:txBody>
          <a:bodyPr bIns="48924" anchor="b"/>
          <a:lstStyle>
            <a:lvl1pPr marL="0" indent="0">
              <a:defRPr baseline="0">
                <a:solidFill>
                  <a:schemeClr val="tx1"/>
                </a:solidFill>
              </a:defRPr>
            </a:lvl1pPr>
            <a:lvl2pPr>
              <a:defRPr>
                <a:solidFill>
                  <a:schemeClr val="tx1"/>
                </a:solidFill>
              </a:defRPr>
            </a:lvl2pPr>
          </a:lstStyle>
          <a:p>
            <a:pPr lvl="0"/>
            <a:r>
              <a:rPr lang="en-US" noProof="0" smtClean="0"/>
              <a:t>Click to edit Master text styles</a:t>
            </a:r>
            <a:endParaRPr lang="en-US" noProof="0"/>
          </a:p>
        </p:txBody>
      </p:sp>
      <p:sp>
        <p:nvSpPr>
          <p:cNvPr id="11" name="Text Placeholder 53"/>
          <p:cNvSpPr>
            <a:spLocks noGrp="1"/>
          </p:cNvSpPr>
          <p:nvPr>
            <p:ph type="body" sz="quarter" idx="19"/>
          </p:nvPr>
        </p:nvSpPr>
        <p:spPr>
          <a:xfrm>
            <a:off x="4736484" y="1564836"/>
            <a:ext cx="3919849" cy="379006"/>
          </a:xfrm>
        </p:spPr>
        <p:txBody>
          <a:bodyPr bIns="48924" anchor="b"/>
          <a:lstStyle>
            <a:lvl1pPr marL="0" indent="0">
              <a:defRPr baseline="0">
                <a:solidFill>
                  <a:schemeClr val="tx1"/>
                </a:solidFill>
              </a:defRPr>
            </a:lvl1pPr>
            <a:lvl2pPr>
              <a:defRPr>
                <a:solidFill>
                  <a:schemeClr val="tx1"/>
                </a:solidFill>
              </a:defRPr>
            </a:lvl2pPr>
          </a:lstStyle>
          <a:p>
            <a:pPr lvl="0"/>
            <a:r>
              <a:rPr lang="en-US" noProof="0" smtClean="0"/>
              <a:t>Click to edit Master text styles</a:t>
            </a:r>
            <a:endParaRPr lang="en-US" noProof="0"/>
          </a:p>
        </p:txBody>
      </p:sp>
      <p:sp>
        <p:nvSpPr>
          <p:cNvPr id="13" name="Slide Number Placeholder 7"/>
          <p:cNvSpPr>
            <a:spLocks noGrp="1"/>
          </p:cNvSpPr>
          <p:nvPr>
            <p:ph type="sldNum" sz="quarter" idx="20"/>
          </p:nvPr>
        </p:nvSpPr>
        <p:spPr/>
        <p:txBody>
          <a:bodyPr/>
          <a:lstStyle>
            <a:lvl1pPr>
              <a:defRPr/>
            </a:lvl1pPr>
          </a:lstStyle>
          <a:p>
            <a:pPr>
              <a:defRPr/>
            </a:pPr>
            <a:fld id="{7D2F49F1-68AD-4459-BEC2-F76D3900BBA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7289446"/>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Slide title only">
    <p:spTree>
      <p:nvGrpSpPr>
        <p:cNvPr id="1" name=""/>
        <p:cNvGrpSpPr/>
        <p:nvPr/>
      </p:nvGrpSpPr>
      <p:grpSpPr>
        <a:xfrm>
          <a:off x="0" y="0"/>
          <a:ext cx="0" cy="0"/>
          <a:chOff x="0" y="0"/>
          <a:chExt cx="0" cy="0"/>
        </a:xfrm>
      </p:grpSpPr>
      <p:sp>
        <p:nvSpPr>
          <p:cNvPr id="3" name="Freeform 4"/>
          <p:cNvSpPr>
            <a:spLocks noEditPoints="1"/>
          </p:cNvSpPr>
          <p:nvPr userDrawn="1"/>
        </p:nvSpPr>
        <p:spPr bwMode="black">
          <a:xfrm>
            <a:off x="8165933" y="242622"/>
            <a:ext cx="489754" cy="488114"/>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w="9525">
            <a:noFill/>
            <a:round/>
            <a:headEnd/>
            <a:tailEnd/>
          </a:ln>
        </p:spPr>
        <p:txBody>
          <a:bodyPr lIns="82845" tIns="41422" rIns="82845" bIns="41422"/>
          <a:lstStyle/>
          <a:p>
            <a:pPr defTabSz="913305" fontAlgn="base">
              <a:spcBef>
                <a:spcPct val="0"/>
              </a:spcBef>
              <a:spcAft>
                <a:spcPct val="0"/>
              </a:spcAft>
              <a:defRPr/>
            </a:pPr>
            <a:endParaRPr lang="en-US" dirty="0">
              <a:solidFill>
                <a:srgbClr val="000000"/>
              </a:solidFill>
              <a:cs typeface="Arial" charset="0"/>
            </a:endParaRPr>
          </a:p>
        </p:txBody>
      </p:sp>
      <p:sp>
        <p:nvSpPr>
          <p:cNvPr id="17" name="Rectangle 2"/>
          <p:cNvSpPr>
            <a:spLocks noGrp="1" noChangeArrowheads="1"/>
          </p:cNvSpPr>
          <p:nvPr>
            <p:ph type="title"/>
          </p:nvPr>
        </p:nvSpPr>
        <p:spPr bwMode="auto">
          <a:xfrm>
            <a:off x="488313" y="245493"/>
            <a:ext cx="7676371" cy="894396"/>
          </a:xfrm>
          <a:prstGeom prst="rect">
            <a:avLst/>
          </a:prstGeom>
          <a:noFill/>
          <a:ln w="9525" algn="ctr">
            <a:noFill/>
            <a:miter lim="800000"/>
            <a:headEnd/>
            <a:tailEnd/>
          </a:ln>
        </p:spPr>
        <p:txBody>
          <a:bodyPr>
            <a:noAutofit/>
          </a:bodyPr>
          <a:lstStyle>
            <a:lvl1pPr>
              <a:defRPr lang="en-GB" sz="2400" kern="1200" baseline="0" dirty="0" smtClean="0">
                <a:solidFill>
                  <a:schemeClr val="tx1"/>
                </a:solidFill>
                <a:latin typeface="+mn-lt"/>
                <a:ea typeface="ＭＳ Ｐゴシック" pitchFamily="34" charset="-128"/>
                <a:cs typeface="+mj-cs"/>
              </a:defRPr>
            </a:lvl1pPr>
          </a:lstStyle>
          <a:p>
            <a:pPr lvl="0"/>
            <a:r>
              <a:rPr lang="en-US" noProof="0" smtClean="0"/>
              <a:t>Click to edit Master title style</a:t>
            </a:r>
          </a:p>
        </p:txBody>
      </p:sp>
      <p:sp>
        <p:nvSpPr>
          <p:cNvPr id="4" name="Slide Number Placeholder 7"/>
          <p:cNvSpPr>
            <a:spLocks noGrp="1"/>
          </p:cNvSpPr>
          <p:nvPr>
            <p:ph type="sldNum" sz="quarter" idx="10"/>
          </p:nvPr>
        </p:nvSpPr>
        <p:spPr/>
        <p:txBody>
          <a:bodyPr/>
          <a:lstStyle>
            <a:lvl1pPr>
              <a:defRPr/>
            </a:lvl1pPr>
          </a:lstStyle>
          <a:p>
            <a:pPr>
              <a:defRPr/>
            </a:pPr>
            <a:fld id="{4834C18E-C1EB-4852-B03F-1DD811E30B6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49000159"/>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4"/>
          <p:cNvSpPr>
            <a:spLocks noEditPoints="1"/>
          </p:cNvSpPr>
          <p:nvPr userDrawn="1"/>
        </p:nvSpPr>
        <p:spPr bwMode="black">
          <a:xfrm>
            <a:off x="8165933" y="242622"/>
            <a:ext cx="489754" cy="488114"/>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w="9525">
            <a:noFill/>
            <a:round/>
            <a:headEnd/>
            <a:tailEnd/>
          </a:ln>
        </p:spPr>
        <p:txBody>
          <a:bodyPr lIns="82845" tIns="41422" rIns="82845" bIns="41422"/>
          <a:lstStyle/>
          <a:p>
            <a:pPr defTabSz="913305" fontAlgn="base">
              <a:spcBef>
                <a:spcPct val="0"/>
              </a:spcBef>
              <a:spcAft>
                <a:spcPct val="0"/>
              </a:spcAft>
              <a:defRPr/>
            </a:pPr>
            <a:endParaRPr lang="en-US" dirty="0">
              <a:solidFill>
                <a:srgbClr val="000000"/>
              </a:solidFill>
              <a:cs typeface="Arial" charset="0"/>
            </a:endParaRPr>
          </a:p>
        </p:txBody>
      </p:sp>
      <p:sp>
        <p:nvSpPr>
          <p:cNvPr id="3" name="Slide Number Placeholder 7"/>
          <p:cNvSpPr>
            <a:spLocks noGrp="1"/>
          </p:cNvSpPr>
          <p:nvPr>
            <p:ph type="sldNum" sz="quarter" idx="10"/>
          </p:nvPr>
        </p:nvSpPr>
        <p:spPr/>
        <p:txBody>
          <a:bodyPr/>
          <a:lstStyle>
            <a:lvl1pPr>
              <a:defRPr/>
            </a:lvl1pPr>
          </a:lstStyle>
          <a:p>
            <a:pPr>
              <a:defRPr/>
            </a:pPr>
            <a:fld id="{0C43946F-59CD-48C6-A7D2-F5B0454489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36350587"/>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uide positions">
    <p:spTree>
      <p:nvGrpSpPr>
        <p:cNvPr id="1" name=""/>
        <p:cNvGrpSpPr/>
        <p:nvPr/>
      </p:nvGrpSpPr>
      <p:grpSpPr>
        <a:xfrm>
          <a:off x="0" y="0"/>
          <a:ext cx="0" cy="0"/>
          <a:chOff x="0" y="0"/>
          <a:chExt cx="0" cy="0"/>
        </a:xfrm>
      </p:grpSpPr>
      <p:sp>
        <p:nvSpPr>
          <p:cNvPr id="3" name="TextBox 54"/>
          <p:cNvSpPr txBox="1">
            <a:spLocks noChangeArrowheads="1"/>
          </p:cNvSpPr>
          <p:nvPr userDrawn="1"/>
        </p:nvSpPr>
        <p:spPr bwMode="auto">
          <a:xfrm rot="16200000">
            <a:off x="-53282" y="-545773"/>
            <a:ext cx="865685" cy="139724"/>
          </a:xfrm>
          <a:prstGeom prst="rect">
            <a:avLst/>
          </a:prstGeom>
          <a:noFill/>
          <a:ln w="9525">
            <a:noFill/>
            <a:miter lim="800000"/>
            <a:headEnd/>
            <a:tailEnd/>
          </a:ln>
        </p:spPr>
        <p:txBody>
          <a:bodyPr wrap="none" lIns="0" tIns="0" rIns="0" bIns="0" anchor="ctr">
            <a:spAutoFit/>
          </a:bodyPr>
          <a:lstStyle/>
          <a:p>
            <a:pPr defTabSz="913305" fontAlgn="base">
              <a:spcBef>
                <a:spcPct val="0"/>
              </a:spcBef>
              <a:spcAft>
                <a:spcPct val="0"/>
              </a:spcAft>
              <a:defRPr/>
            </a:pPr>
            <a:r>
              <a:rPr lang="en-US" sz="900" dirty="0">
                <a:solidFill>
                  <a:srgbClr val="FFFFFF"/>
                </a:solidFill>
                <a:cs typeface="Arial" charset="0"/>
              </a:rPr>
              <a:t>12.5 cm (4.92 in)</a:t>
            </a:r>
          </a:p>
        </p:txBody>
      </p:sp>
      <p:sp>
        <p:nvSpPr>
          <p:cNvPr id="4" name="TextBox 54"/>
          <p:cNvSpPr txBox="1">
            <a:spLocks noChangeArrowheads="1"/>
          </p:cNvSpPr>
          <p:nvPr userDrawn="1"/>
        </p:nvSpPr>
        <p:spPr bwMode="auto">
          <a:xfrm rot="16200000">
            <a:off x="3897054" y="-513471"/>
            <a:ext cx="801081" cy="139724"/>
          </a:xfrm>
          <a:prstGeom prst="rect">
            <a:avLst/>
          </a:prstGeom>
          <a:noFill/>
          <a:ln w="9525">
            <a:noFill/>
            <a:miter lim="800000"/>
            <a:headEnd/>
            <a:tailEnd/>
          </a:ln>
        </p:spPr>
        <p:txBody>
          <a:bodyPr wrap="none" lIns="0" tIns="0" rIns="0" bIns="0" anchor="ctr">
            <a:spAutoFit/>
          </a:bodyPr>
          <a:lstStyle/>
          <a:p>
            <a:pPr defTabSz="913305" fontAlgn="base">
              <a:spcBef>
                <a:spcPct val="0"/>
              </a:spcBef>
              <a:spcAft>
                <a:spcPct val="0"/>
              </a:spcAft>
              <a:defRPr/>
            </a:pPr>
            <a:r>
              <a:rPr lang="en-US" sz="900" dirty="0">
                <a:solidFill>
                  <a:srgbClr val="FFFFFF"/>
                </a:solidFill>
                <a:cs typeface="Arial" charset="0"/>
              </a:rPr>
              <a:t>0.5 cm (0.20 in)</a:t>
            </a:r>
          </a:p>
        </p:txBody>
      </p:sp>
      <p:sp>
        <p:nvSpPr>
          <p:cNvPr id="5" name="TextBox 54"/>
          <p:cNvSpPr txBox="1">
            <a:spLocks noChangeArrowheads="1"/>
          </p:cNvSpPr>
          <p:nvPr userDrawn="1"/>
        </p:nvSpPr>
        <p:spPr bwMode="auto">
          <a:xfrm rot="16200000">
            <a:off x="4442985" y="-513471"/>
            <a:ext cx="801081" cy="139724"/>
          </a:xfrm>
          <a:prstGeom prst="rect">
            <a:avLst/>
          </a:prstGeom>
          <a:noFill/>
          <a:ln w="9525">
            <a:noFill/>
            <a:miter lim="800000"/>
            <a:headEnd/>
            <a:tailEnd/>
          </a:ln>
        </p:spPr>
        <p:txBody>
          <a:bodyPr wrap="none" lIns="0" tIns="0" rIns="0" bIns="0" anchor="ctr">
            <a:spAutoFit/>
          </a:bodyPr>
          <a:lstStyle/>
          <a:p>
            <a:pPr defTabSz="913305" fontAlgn="base">
              <a:spcBef>
                <a:spcPct val="0"/>
              </a:spcBef>
              <a:spcAft>
                <a:spcPct val="0"/>
              </a:spcAft>
              <a:defRPr/>
            </a:pPr>
            <a:r>
              <a:rPr lang="en-US" sz="900" dirty="0">
                <a:solidFill>
                  <a:srgbClr val="FFFFFF"/>
                </a:solidFill>
                <a:cs typeface="Arial" charset="0"/>
              </a:rPr>
              <a:t>0.5 cm (0.20 in)</a:t>
            </a:r>
          </a:p>
        </p:txBody>
      </p:sp>
      <p:sp>
        <p:nvSpPr>
          <p:cNvPr id="6" name="TextBox 54"/>
          <p:cNvSpPr txBox="1">
            <a:spLocks noChangeArrowheads="1"/>
          </p:cNvSpPr>
          <p:nvPr userDrawn="1"/>
        </p:nvSpPr>
        <p:spPr bwMode="auto">
          <a:xfrm rot="16200000">
            <a:off x="8330158" y="-545773"/>
            <a:ext cx="865685" cy="139724"/>
          </a:xfrm>
          <a:prstGeom prst="rect">
            <a:avLst/>
          </a:prstGeom>
          <a:noFill/>
          <a:ln w="9525">
            <a:noFill/>
            <a:miter lim="800000"/>
            <a:headEnd/>
            <a:tailEnd/>
          </a:ln>
        </p:spPr>
        <p:txBody>
          <a:bodyPr wrap="none" lIns="0" tIns="0" rIns="0" bIns="0" anchor="ctr">
            <a:spAutoFit/>
          </a:bodyPr>
          <a:lstStyle/>
          <a:p>
            <a:pPr defTabSz="913305" fontAlgn="base">
              <a:spcBef>
                <a:spcPct val="0"/>
              </a:spcBef>
              <a:spcAft>
                <a:spcPct val="0"/>
              </a:spcAft>
              <a:defRPr/>
            </a:pPr>
            <a:r>
              <a:rPr lang="en-US" sz="900" dirty="0">
                <a:solidFill>
                  <a:srgbClr val="FFFFFF"/>
                </a:solidFill>
                <a:cs typeface="Arial" charset="0"/>
              </a:rPr>
              <a:t>12.5 cm (4.92 in)</a:t>
            </a:r>
          </a:p>
        </p:txBody>
      </p:sp>
      <p:sp>
        <p:nvSpPr>
          <p:cNvPr id="7" name="TextBox 54"/>
          <p:cNvSpPr txBox="1">
            <a:spLocks noChangeArrowheads="1"/>
          </p:cNvSpPr>
          <p:nvPr userDrawn="1"/>
        </p:nvSpPr>
        <p:spPr bwMode="auto">
          <a:xfrm>
            <a:off x="-1418848" y="64604"/>
            <a:ext cx="1348265" cy="139256"/>
          </a:xfrm>
          <a:prstGeom prst="rect">
            <a:avLst/>
          </a:prstGeom>
          <a:noFill/>
          <a:ln w="9525">
            <a:noFill/>
            <a:miter lim="800000"/>
            <a:headEnd/>
            <a:tailEnd/>
          </a:ln>
        </p:spPr>
        <p:txBody>
          <a:bodyPr wrap="none" lIns="0" tIns="0" rIns="0" bIns="0" anchor="ctr">
            <a:spAutoFit/>
          </a:bodyPr>
          <a:lstStyle/>
          <a:p>
            <a:pPr algn="r" defTabSz="913305" fontAlgn="base">
              <a:spcBef>
                <a:spcPct val="0"/>
              </a:spcBef>
              <a:spcAft>
                <a:spcPct val="0"/>
              </a:spcAft>
              <a:defRPr/>
            </a:pPr>
            <a:r>
              <a:rPr lang="en-US" sz="900" dirty="0">
                <a:solidFill>
                  <a:srgbClr val="FFFFFF"/>
                </a:solidFill>
                <a:cs typeface="Arial" charset="0"/>
              </a:rPr>
              <a:t>Logo top 9.78 cm (3.85 in)</a:t>
            </a:r>
          </a:p>
        </p:txBody>
      </p:sp>
      <p:sp>
        <p:nvSpPr>
          <p:cNvPr id="8" name="TextBox 54"/>
          <p:cNvSpPr txBox="1">
            <a:spLocks noChangeArrowheads="1"/>
          </p:cNvSpPr>
          <p:nvPr userDrawn="1"/>
        </p:nvSpPr>
        <p:spPr bwMode="auto">
          <a:xfrm rot="16200000">
            <a:off x="-620487" y="-859458"/>
            <a:ext cx="1493054" cy="139724"/>
          </a:xfrm>
          <a:prstGeom prst="rect">
            <a:avLst/>
          </a:prstGeom>
          <a:noFill/>
          <a:ln w="9525">
            <a:noFill/>
            <a:miter lim="800000"/>
            <a:headEnd/>
            <a:tailEnd/>
          </a:ln>
        </p:spPr>
        <p:txBody>
          <a:bodyPr wrap="none" lIns="0" tIns="0" rIns="0" bIns="0" anchor="ctr">
            <a:spAutoFit/>
          </a:bodyPr>
          <a:lstStyle/>
          <a:p>
            <a:pPr defTabSz="913305" fontAlgn="base">
              <a:spcBef>
                <a:spcPct val="0"/>
              </a:spcBef>
              <a:spcAft>
                <a:spcPct val="0"/>
              </a:spcAft>
              <a:defRPr/>
            </a:pPr>
            <a:r>
              <a:rPr lang="en-US" sz="900" dirty="0">
                <a:solidFill>
                  <a:srgbClr val="FFFFFF"/>
                </a:solidFill>
                <a:cs typeface="Arial" charset="0"/>
              </a:rPr>
              <a:t>13.25 cm – identifier (5.51 in)</a:t>
            </a:r>
          </a:p>
        </p:txBody>
      </p:sp>
      <p:sp>
        <p:nvSpPr>
          <p:cNvPr id="9" name="TextBox 54"/>
          <p:cNvSpPr txBox="1">
            <a:spLocks noChangeArrowheads="1"/>
          </p:cNvSpPr>
          <p:nvPr userDrawn="1"/>
        </p:nvSpPr>
        <p:spPr bwMode="auto">
          <a:xfrm>
            <a:off x="-2627388" y="1402610"/>
            <a:ext cx="2556805" cy="139256"/>
          </a:xfrm>
          <a:prstGeom prst="rect">
            <a:avLst/>
          </a:prstGeom>
          <a:noFill/>
          <a:ln w="9525">
            <a:noFill/>
            <a:miter lim="800000"/>
            <a:headEnd/>
            <a:tailEnd/>
          </a:ln>
        </p:spPr>
        <p:txBody>
          <a:bodyPr wrap="none" lIns="0" tIns="0" rIns="0" bIns="0" anchor="ctr">
            <a:spAutoFit/>
          </a:bodyPr>
          <a:lstStyle/>
          <a:p>
            <a:pPr algn="r" defTabSz="913305" fontAlgn="base">
              <a:spcBef>
                <a:spcPct val="0"/>
              </a:spcBef>
              <a:spcAft>
                <a:spcPct val="0"/>
              </a:spcAft>
              <a:defRPr/>
            </a:pPr>
            <a:r>
              <a:rPr lang="en-US" sz="900" dirty="0">
                <a:solidFill>
                  <a:srgbClr val="FFFFFF"/>
                </a:solidFill>
                <a:cs typeface="Arial" charset="0"/>
              </a:rPr>
              <a:t>Top text box without title content 5.72 cm (2.25 in)</a:t>
            </a:r>
          </a:p>
        </p:txBody>
      </p:sp>
      <p:sp>
        <p:nvSpPr>
          <p:cNvPr id="10" name="TextBox 54"/>
          <p:cNvSpPr txBox="1">
            <a:spLocks noChangeArrowheads="1"/>
          </p:cNvSpPr>
          <p:nvPr userDrawn="1"/>
        </p:nvSpPr>
        <p:spPr bwMode="auto">
          <a:xfrm>
            <a:off x="-1156684" y="6186126"/>
            <a:ext cx="1086102" cy="139256"/>
          </a:xfrm>
          <a:prstGeom prst="rect">
            <a:avLst/>
          </a:prstGeom>
          <a:noFill/>
          <a:ln w="9525">
            <a:noFill/>
            <a:miter lim="800000"/>
            <a:headEnd/>
            <a:tailEnd/>
          </a:ln>
        </p:spPr>
        <p:txBody>
          <a:bodyPr wrap="none" lIns="0" tIns="0" rIns="0" bIns="0" anchor="ctr">
            <a:spAutoFit/>
          </a:bodyPr>
          <a:lstStyle/>
          <a:p>
            <a:pPr algn="r" defTabSz="913305" fontAlgn="base">
              <a:spcBef>
                <a:spcPct val="0"/>
              </a:spcBef>
              <a:spcAft>
                <a:spcPct val="0"/>
              </a:spcAft>
              <a:defRPr/>
            </a:pPr>
            <a:r>
              <a:rPr lang="en-US" sz="900" dirty="0">
                <a:solidFill>
                  <a:srgbClr val="FFFFFF"/>
                </a:solidFill>
                <a:cs typeface="Arial" charset="0"/>
              </a:rPr>
              <a:t>Line 9.03cm (3.55 in)</a:t>
            </a:r>
          </a:p>
        </p:txBody>
      </p:sp>
      <p:sp>
        <p:nvSpPr>
          <p:cNvPr id="11" name="TextBox 54"/>
          <p:cNvSpPr txBox="1">
            <a:spLocks noChangeArrowheads="1"/>
          </p:cNvSpPr>
          <p:nvPr userDrawn="1"/>
        </p:nvSpPr>
        <p:spPr bwMode="auto">
          <a:xfrm>
            <a:off x="-2467498" y="1762953"/>
            <a:ext cx="2396915" cy="139256"/>
          </a:xfrm>
          <a:prstGeom prst="rect">
            <a:avLst/>
          </a:prstGeom>
          <a:noFill/>
          <a:ln w="9525">
            <a:noFill/>
            <a:miter lim="800000"/>
            <a:headEnd/>
            <a:tailEnd/>
          </a:ln>
        </p:spPr>
        <p:txBody>
          <a:bodyPr wrap="none" lIns="0" tIns="0" rIns="0" bIns="0" anchor="ctr">
            <a:spAutoFit/>
          </a:bodyPr>
          <a:lstStyle/>
          <a:p>
            <a:pPr algn="r" defTabSz="913305" fontAlgn="base">
              <a:spcBef>
                <a:spcPct val="0"/>
              </a:spcBef>
              <a:spcAft>
                <a:spcPct val="0"/>
              </a:spcAft>
              <a:defRPr/>
            </a:pPr>
            <a:r>
              <a:rPr lang="en-US" sz="900" dirty="0">
                <a:solidFill>
                  <a:srgbClr val="FFFFFF"/>
                </a:solidFill>
                <a:cs typeface="Arial" charset="0"/>
              </a:rPr>
              <a:t>Top text box with title content 4.56 cm (1.80 in)</a:t>
            </a:r>
          </a:p>
        </p:txBody>
      </p:sp>
      <p:sp>
        <p:nvSpPr>
          <p:cNvPr id="12" name="TextBox 54"/>
          <p:cNvSpPr txBox="1">
            <a:spLocks noChangeArrowheads="1"/>
          </p:cNvSpPr>
          <p:nvPr userDrawn="1"/>
        </p:nvSpPr>
        <p:spPr bwMode="auto">
          <a:xfrm>
            <a:off x="-1794805" y="959000"/>
            <a:ext cx="1724223" cy="139256"/>
          </a:xfrm>
          <a:prstGeom prst="rect">
            <a:avLst/>
          </a:prstGeom>
          <a:noFill/>
          <a:ln w="9525">
            <a:noFill/>
            <a:miter lim="800000"/>
            <a:headEnd/>
            <a:tailEnd/>
          </a:ln>
        </p:spPr>
        <p:txBody>
          <a:bodyPr wrap="none" lIns="0" tIns="0" rIns="0" bIns="0" anchor="ctr">
            <a:spAutoFit/>
          </a:bodyPr>
          <a:lstStyle/>
          <a:p>
            <a:pPr algn="r" defTabSz="913305" fontAlgn="base">
              <a:spcBef>
                <a:spcPct val="0"/>
              </a:spcBef>
              <a:spcAft>
                <a:spcPct val="0"/>
              </a:spcAft>
              <a:defRPr/>
            </a:pPr>
            <a:r>
              <a:rPr lang="en-US" sz="900" dirty="0">
                <a:solidFill>
                  <a:srgbClr val="FFFFFF"/>
                </a:solidFill>
                <a:cs typeface="Arial" charset="0"/>
              </a:rPr>
              <a:t>Title box bottom 7.03 cm (2.77 in)</a:t>
            </a:r>
          </a:p>
        </p:txBody>
      </p:sp>
      <p:sp>
        <p:nvSpPr>
          <p:cNvPr id="13" name="TextBox 54"/>
          <p:cNvSpPr txBox="1">
            <a:spLocks noChangeArrowheads="1"/>
          </p:cNvSpPr>
          <p:nvPr userDrawn="1"/>
        </p:nvSpPr>
        <p:spPr bwMode="auto">
          <a:xfrm>
            <a:off x="-1773198" y="5669299"/>
            <a:ext cx="1702616" cy="139256"/>
          </a:xfrm>
          <a:prstGeom prst="rect">
            <a:avLst/>
          </a:prstGeom>
          <a:noFill/>
          <a:ln w="9525">
            <a:noFill/>
            <a:miter lim="800000"/>
            <a:headEnd/>
            <a:tailEnd/>
          </a:ln>
        </p:spPr>
        <p:txBody>
          <a:bodyPr wrap="none" lIns="0" tIns="0" rIns="0" bIns="0" anchor="ctr">
            <a:spAutoFit/>
          </a:bodyPr>
          <a:lstStyle/>
          <a:p>
            <a:pPr algn="r" defTabSz="913305" fontAlgn="base">
              <a:spcBef>
                <a:spcPct val="0"/>
              </a:spcBef>
              <a:spcAft>
                <a:spcPct val="0"/>
              </a:spcAft>
              <a:defRPr/>
            </a:pPr>
            <a:r>
              <a:rPr lang="en-US" sz="900" dirty="0">
                <a:solidFill>
                  <a:srgbClr val="FFFFFF"/>
                </a:solidFill>
                <a:cs typeface="Arial" charset="0"/>
              </a:rPr>
              <a:t>Bottom text box 7.44 cm (2.93 in)</a:t>
            </a:r>
          </a:p>
        </p:txBody>
      </p:sp>
      <p:sp>
        <p:nvSpPr>
          <p:cNvPr id="14" name="Freeform 4"/>
          <p:cNvSpPr>
            <a:spLocks noEditPoints="1"/>
          </p:cNvSpPr>
          <p:nvPr userDrawn="1"/>
        </p:nvSpPr>
        <p:spPr bwMode="black">
          <a:xfrm>
            <a:off x="8165933" y="242622"/>
            <a:ext cx="489754" cy="488114"/>
          </a:xfrm>
          <a:custGeom>
            <a:avLst/>
            <a:gdLst/>
            <a:ahLst/>
            <a:cxnLst>
              <a:cxn ang="0">
                <a:pos x="2286" y="2285"/>
              </a:cxn>
              <a:cxn ang="0">
                <a:pos x="2286" y="14035"/>
              </a:cxn>
              <a:cxn ang="0">
                <a:pos x="14035" y="14035"/>
              </a:cxn>
              <a:cxn ang="0">
                <a:pos x="14035" y="2285"/>
              </a:cxn>
              <a:cxn ang="0">
                <a:pos x="2286" y="2285"/>
              </a:cxn>
              <a:cxn ang="0">
                <a:pos x="3590" y="12404"/>
              </a:cxn>
              <a:cxn ang="0">
                <a:pos x="6527" y="12404"/>
              </a:cxn>
              <a:cxn ang="0">
                <a:pos x="12730" y="3917"/>
              </a:cxn>
              <a:cxn ang="0">
                <a:pos x="9792" y="3917"/>
              </a:cxn>
              <a:cxn ang="0">
                <a:pos x="3590" y="12404"/>
              </a:cxn>
              <a:cxn ang="0">
                <a:pos x="0" y="0"/>
              </a:cxn>
              <a:cxn ang="0">
                <a:pos x="16320" y="0"/>
              </a:cxn>
              <a:cxn ang="0">
                <a:pos x="16320" y="16320"/>
              </a:cxn>
              <a:cxn ang="0">
                <a:pos x="0" y="16320"/>
              </a:cxn>
              <a:cxn ang="0">
                <a:pos x="0" y="0"/>
              </a:cxn>
            </a:cxnLst>
            <a:rect l="0" t="0" r="r" b="b"/>
            <a:pathLst>
              <a:path w="16320" h="16320">
                <a:moveTo>
                  <a:pt x="2286" y="2285"/>
                </a:moveTo>
                <a:lnTo>
                  <a:pt x="2286" y="14035"/>
                </a:lnTo>
                <a:lnTo>
                  <a:pt x="14035" y="14035"/>
                </a:lnTo>
                <a:lnTo>
                  <a:pt x="14035" y="2285"/>
                </a:lnTo>
                <a:lnTo>
                  <a:pt x="2286" y="2285"/>
                </a:lnTo>
                <a:close/>
                <a:moveTo>
                  <a:pt x="3590" y="12404"/>
                </a:moveTo>
                <a:lnTo>
                  <a:pt x="6527" y="12404"/>
                </a:lnTo>
                <a:lnTo>
                  <a:pt x="12730" y="3917"/>
                </a:lnTo>
                <a:lnTo>
                  <a:pt x="9792" y="3917"/>
                </a:lnTo>
                <a:lnTo>
                  <a:pt x="3590" y="12404"/>
                </a:lnTo>
                <a:close/>
                <a:moveTo>
                  <a:pt x="0" y="0"/>
                </a:moveTo>
                <a:lnTo>
                  <a:pt x="16320" y="0"/>
                </a:lnTo>
                <a:lnTo>
                  <a:pt x="16320" y="16320"/>
                </a:lnTo>
                <a:lnTo>
                  <a:pt x="0" y="16320"/>
                </a:lnTo>
                <a:lnTo>
                  <a:pt x="0" y="0"/>
                </a:lnTo>
                <a:close/>
              </a:path>
            </a:pathLst>
          </a:custGeom>
          <a:solidFill>
            <a:srgbClr val="0018A8"/>
          </a:solidFill>
          <a:ln w="9525">
            <a:noFill/>
            <a:round/>
            <a:headEnd/>
            <a:tailEnd/>
          </a:ln>
        </p:spPr>
        <p:txBody>
          <a:bodyPr lIns="82845" tIns="41422" rIns="82845" bIns="41422"/>
          <a:lstStyle/>
          <a:p>
            <a:pPr defTabSz="913305" fontAlgn="base">
              <a:spcBef>
                <a:spcPct val="0"/>
              </a:spcBef>
              <a:spcAft>
                <a:spcPct val="0"/>
              </a:spcAft>
              <a:defRPr/>
            </a:pPr>
            <a:endParaRPr lang="en-US" dirty="0">
              <a:solidFill>
                <a:srgbClr val="000000"/>
              </a:solidFill>
              <a:cs typeface="Arial" charset="0"/>
            </a:endParaRPr>
          </a:p>
        </p:txBody>
      </p:sp>
      <p:sp>
        <p:nvSpPr>
          <p:cNvPr id="179" name="Title 178"/>
          <p:cNvSpPr>
            <a:spLocks noGrp="1"/>
          </p:cNvSpPr>
          <p:nvPr>
            <p:ph type="title"/>
          </p:nvPr>
        </p:nvSpPr>
        <p:spPr>
          <a:noFill/>
          <a:ln w="9525" algn="ctr">
            <a:noFill/>
            <a:miter lim="800000"/>
            <a:headEnd/>
            <a:tailEnd/>
          </a:ln>
        </p:spPr>
        <p:txBody>
          <a:bodyPr>
            <a:noAutofit/>
          </a:bodyPr>
          <a:lstStyle>
            <a:lvl1pPr>
              <a:tabLst/>
              <a:defRPr lang="en-GB" sz="2400" kern="1200" baseline="0" dirty="0">
                <a:solidFill>
                  <a:schemeClr val="tx1"/>
                </a:solidFill>
                <a:latin typeface="+mn-lt"/>
                <a:ea typeface="ＭＳ Ｐゴシック" pitchFamily="34" charset="-128"/>
                <a:cs typeface="+mj-cs"/>
              </a:defRPr>
            </a:lvl1pPr>
          </a:lstStyle>
          <a:p>
            <a:pPr lvl="0"/>
            <a:r>
              <a:rPr lang="en-US" noProof="0" smtClean="0"/>
              <a:t>Click to edit Master title style</a:t>
            </a:r>
            <a:endParaRPr lang="en-US" noProof="0"/>
          </a:p>
        </p:txBody>
      </p:sp>
      <p:sp>
        <p:nvSpPr>
          <p:cNvPr id="15" name="Slide Number Placeholder 7"/>
          <p:cNvSpPr>
            <a:spLocks noGrp="1"/>
          </p:cNvSpPr>
          <p:nvPr>
            <p:ph type="sldNum" sz="quarter" idx="10"/>
          </p:nvPr>
        </p:nvSpPr>
        <p:spPr/>
        <p:txBody>
          <a:bodyPr/>
          <a:lstStyle>
            <a:lvl1pPr>
              <a:defRPr/>
            </a:lvl1pPr>
          </a:lstStyle>
          <a:p>
            <a:pPr>
              <a:defRPr/>
            </a:pPr>
            <a:fld id="{39D20955-53CD-4187-B91E-EA9A8CC751E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5496740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12" name="Freeform 9"/>
          <p:cNvSpPr>
            <a:spLocks noChangeAspect="1"/>
          </p:cNvSpPr>
          <p:nvPr userDrawn="1"/>
        </p:nvSpPr>
        <p:spPr bwMode="white">
          <a:xfrm>
            <a:off x="0" y="0"/>
            <a:ext cx="4816720" cy="5399088"/>
          </a:xfrm>
          <a:custGeom>
            <a:avLst/>
            <a:gdLst/>
            <a:ahLst/>
            <a:cxnLst>
              <a:cxn ang="0">
                <a:pos x="0" y="0"/>
              </a:cxn>
              <a:cxn ang="0">
                <a:pos x="0" y="5505"/>
              </a:cxn>
              <a:cxn ang="0">
                <a:pos x="3691" y="5505"/>
              </a:cxn>
              <a:cxn ang="0">
                <a:pos x="5321" y="0"/>
              </a:cxn>
              <a:cxn ang="0">
                <a:pos x="0" y="0"/>
              </a:cxn>
            </a:cxnLst>
            <a:rect l="0" t="0" r="r" b="b"/>
            <a:pathLst>
              <a:path w="5321" h="5505">
                <a:moveTo>
                  <a:pt x="0" y="0"/>
                </a:moveTo>
                <a:lnTo>
                  <a:pt x="0" y="5505"/>
                </a:lnTo>
                <a:lnTo>
                  <a:pt x="3691" y="5505"/>
                </a:lnTo>
                <a:lnTo>
                  <a:pt x="5321"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a:spcBef>
                <a:spcPct val="50000"/>
              </a:spcBef>
              <a:defRPr/>
            </a:pPr>
            <a:endParaRPr lang="en-GB" dirty="0">
              <a:solidFill>
                <a:srgbClr val="000000"/>
              </a:solidFill>
            </a:endParaRPr>
          </a:p>
        </p:txBody>
      </p:sp>
      <p:sp>
        <p:nvSpPr>
          <p:cNvPr id="10" name="Title 9"/>
          <p:cNvSpPr>
            <a:spLocks noGrp="1"/>
          </p:cNvSpPr>
          <p:nvPr>
            <p:ph type="title"/>
          </p:nvPr>
        </p:nvSpPr>
        <p:spPr>
          <a:xfrm>
            <a:off x="317994" y="1412776"/>
            <a:ext cx="3522853" cy="2160240"/>
          </a:xfr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kern="1200" noProof="0" dirty="0">
                <a:solidFill>
                  <a:schemeClr val="bg1"/>
                </a:solidFill>
                <a:latin typeface="+mj-lt"/>
                <a:ea typeface="+mj-ea"/>
                <a:cs typeface="+mj-cs"/>
              </a:defRPr>
            </a:lvl2pPr>
            <a:lvl3pPr>
              <a:defRPr lang="en-GB" sz="3000" b="1" kern="1200" noProof="0" dirty="0">
                <a:solidFill>
                  <a:schemeClr val="bg1"/>
                </a:solidFill>
                <a:latin typeface="+mj-lt"/>
                <a:ea typeface="+mj-ea"/>
                <a:cs typeface="+mj-cs"/>
              </a:defRPr>
            </a:lvl3pPr>
            <a:lvl4pPr>
              <a:defRPr lang="en-GB" sz="3000" b="1" kern="1200" noProof="0" dirty="0">
                <a:solidFill>
                  <a:schemeClr val="bg1"/>
                </a:solidFill>
                <a:latin typeface="+mj-lt"/>
                <a:ea typeface="+mj-ea"/>
                <a:cs typeface="+mj-cs"/>
              </a:defRPr>
            </a:lvl4pPr>
            <a:lvl5pPr>
              <a:defRPr lang="en-GB" sz="3000" b="1" kern="1200" noProof="0" dirty="0">
                <a:solidFill>
                  <a:schemeClr val="bg1"/>
                </a:solidFill>
                <a:latin typeface="+mj-lt"/>
                <a:ea typeface="+mj-ea"/>
                <a:cs typeface="+mj-cs"/>
              </a:defRPr>
            </a:lvl5pPr>
            <a:lvl6pPr>
              <a:defRPr lang="en-GB" sz="3000" b="1" kern="1200" noProof="0" dirty="0">
                <a:solidFill>
                  <a:schemeClr val="bg1"/>
                </a:solidFill>
                <a:latin typeface="+mj-lt"/>
                <a:ea typeface="+mj-ea"/>
                <a:cs typeface="+mj-cs"/>
              </a:defRPr>
            </a:lvl6pPr>
            <a:lvl7pPr>
              <a:defRPr lang="en-GB" sz="3000" b="1" kern="1200" noProof="0" dirty="0">
                <a:solidFill>
                  <a:schemeClr val="bg1"/>
                </a:solidFill>
                <a:latin typeface="+mj-lt"/>
                <a:ea typeface="+mj-ea"/>
                <a:cs typeface="+mj-cs"/>
              </a:defRPr>
            </a:lvl7pPr>
            <a:lvl8pPr>
              <a:defRPr lang="en-GB" sz="3000" b="1" kern="1200" noProof="0" dirty="0">
                <a:solidFill>
                  <a:schemeClr val="bg1"/>
                </a:solidFill>
                <a:latin typeface="+mj-lt"/>
                <a:ea typeface="+mj-ea"/>
                <a:cs typeface="+mj-cs"/>
              </a:defRPr>
            </a:lvl8pPr>
            <a:lvl9pPr>
              <a:defRPr lang="en-GB" sz="3000" b="1" kern="1200" noProof="0" dirty="0">
                <a:solidFill>
                  <a:schemeClr val="bg1"/>
                </a:solidFill>
                <a:latin typeface="+mj-lt"/>
                <a:ea typeface="+mj-ea"/>
                <a:cs typeface="+mj-cs"/>
              </a:defRPr>
            </a:lvl9pPr>
          </a:lstStyle>
          <a:p>
            <a:pPr lvl="0"/>
            <a:r>
              <a:rPr lang="en-US" dirty="0" smtClean="0"/>
              <a:t>Click to edit Master title style</a:t>
            </a:r>
            <a:endParaRPr lang="en-GB" dirty="0"/>
          </a:p>
        </p:txBody>
      </p:sp>
      <p:sp>
        <p:nvSpPr>
          <p:cNvPr id="17" name="Text Placeholder 16"/>
          <p:cNvSpPr>
            <a:spLocks noGrp="1"/>
          </p:cNvSpPr>
          <p:nvPr>
            <p:ph type="body" sz="quarter" idx="10"/>
          </p:nvPr>
        </p:nvSpPr>
        <p:spPr>
          <a:xfrm>
            <a:off x="317989" y="3789363"/>
            <a:ext cx="3124200" cy="1079500"/>
          </a:xfrm>
          <a:noFill/>
          <a:ln w="9525">
            <a:noFill/>
            <a:miter lim="800000"/>
            <a:headEnd/>
            <a:tailEnd/>
          </a:ln>
        </p:spPr>
        <p:txBody>
          <a:bodyPr vert="horz" wrap="square" lIns="0" tIns="0" rIns="0" bIns="0" numCol="1" anchor="t" anchorCtr="0" compatLnSpc="1">
            <a:prstTxWarp prst="textNoShape">
              <a:avLst/>
            </a:prstTxWarp>
            <a:no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dirty="0" smtClean="0"/>
              <a:t>Click to edit Master text styles</a:t>
            </a:r>
          </a:p>
        </p:txBody>
      </p:sp>
      <p:grpSp>
        <p:nvGrpSpPr>
          <p:cNvPr id="2" name="Group 19"/>
          <p:cNvGrpSpPr>
            <a:grpSpLocks/>
          </p:cNvGrpSpPr>
          <p:nvPr userDrawn="1"/>
        </p:nvGrpSpPr>
        <p:grpSpPr bwMode="black">
          <a:xfrm>
            <a:off x="118585" y="0"/>
            <a:ext cx="2524858" cy="1530350"/>
            <a:chOff x="68" y="0"/>
            <a:chExt cx="1723" cy="964"/>
          </a:xfrm>
        </p:grpSpPr>
        <p:sp>
          <p:nvSpPr>
            <p:cNvPr id="9" name="Freeform 8"/>
            <p:cNvSpPr>
              <a:spLocks noEditPoints="1"/>
            </p:cNvSpPr>
            <p:nvPr userDrawn="1"/>
          </p:nvSpPr>
          <p:spPr bwMode="black">
            <a:xfrm>
              <a:off x="199" y="248"/>
              <a:ext cx="1423" cy="489"/>
            </a:xfrm>
            <a:custGeom>
              <a:avLst/>
              <a:gdLst>
                <a:gd name="T0" fmla="*/ 1974 w 4103"/>
                <a:gd name="T1" fmla="*/ 485 h 1409"/>
                <a:gd name="T2" fmla="*/ 2267 w 4103"/>
                <a:gd name="T3" fmla="*/ 697 h 1409"/>
                <a:gd name="T4" fmla="*/ 1655 w 4103"/>
                <a:gd name="T5" fmla="*/ 656 h 1409"/>
                <a:gd name="T6" fmla="*/ 1718 w 4103"/>
                <a:gd name="T7" fmla="*/ 424 h 1409"/>
                <a:gd name="T8" fmla="*/ 970 w 4103"/>
                <a:gd name="T9" fmla="*/ 697 h 1409"/>
                <a:gd name="T10" fmla="*/ 1169 w 4103"/>
                <a:gd name="T11" fmla="*/ 416 h 1409"/>
                <a:gd name="T12" fmla="*/ 719 w 4103"/>
                <a:gd name="T13" fmla="*/ 631 h 1409"/>
                <a:gd name="T14" fmla="*/ 751 w 4103"/>
                <a:gd name="T15" fmla="*/ 630 h 1409"/>
                <a:gd name="T16" fmla="*/ 202 w 4103"/>
                <a:gd name="T17" fmla="*/ 618 h 1409"/>
                <a:gd name="T18" fmla="*/ 180 w 4103"/>
                <a:gd name="T19" fmla="*/ 697 h 1409"/>
                <a:gd name="T20" fmla="*/ 1187 w 4103"/>
                <a:gd name="T21" fmla="*/ 416 h 1409"/>
                <a:gd name="T22" fmla="*/ 115 w 4103"/>
                <a:gd name="T23" fmla="*/ 906 h 1409"/>
                <a:gd name="T24" fmla="*/ 661 w 4103"/>
                <a:gd name="T25" fmla="*/ 715 h 1409"/>
                <a:gd name="T26" fmla="*/ 1145 w 4103"/>
                <a:gd name="T27" fmla="*/ 715 h 1409"/>
                <a:gd name="T28" fmla="*/ 1697 w 4103"/>
                <a:gd name="T29" fmla="*/ 863 h 1409"/>
                <a:gd name="T30" fmla="*/ 203 w 4103"/>
                <a:gd name="T31" fmla="*/ 1286 h 1409"/>
                <a:gd name="T32" fmla="*/ 250 w 4103"/>
                <a:gd name="T33" fmla="*/ 1328 h 1409"/>
                <a:gd name="T34" fmla="*/ 556 w 4103"/>
                <a:gd name="T35" fmla="*/ 1196 h 1409"/>
                <a:gd name="T36" fmla="*/ 340 w 4103"/>
                <a:gd name="T37" fmla="*/ 1196 h 1409"/>
                <a:gd name="T38" fmla="*/ 408 w 4103"/>
                <a:gd name="T39" fmla="*/ 1225 h 1409"/>
                <a:gd name="T40" fmla="*/ 514 w 4103"/>
                <a:gd name="T41" fmla="*/ 1225 h 1409"/>
                <a:gd name="T42" fmla="*/ 631 w 4103"/>
                <a:gd name="T43" fmla="*/ 1168 h 1409"/>
                <a:gd name="T44" fmla="*/ 794 w 4103"/>
                <a:gd name="T45" fmla="*/ 1220 h 1409"/>
                <a:gd name="T46" fmla="*/ 672 w 4103"/>
                <a:gd name="T47" fmla="*/ 1348 h 1409"/>
                <a:gd name="T48" fmla="*/ 847 w 4103"/>
                <a:gd name="T49" fmla="*/ 1359 h 1409"/>
                <a:gd name="T50" fmla="*/ 943 w 4103"/>
                <a:gd name="T51" fmla="*/ 1196 h 1409"/>
                <a:gd name="T52" fmla="*/ 1129 w 4103"/>
                <a:gd name="T53" fmla="*/ 1351 h 1409"/>
                <a:gd name="T54" fmla="*/ 1198 w 4103"/>
                <a:gd name="T55" fmla="*/ 1196 h 1409"/>
                <a:gd name="T56" fmla="*/ 1280 w 4103"/>
                <a:gd name="T57" fmla="*/ 1129 h 1409"/>
                <a:gd name="T58" fmla="*/ 1253 w 4103"/>
                <a:gd name="T59" fmla="*/ 1254 h 1409"/>
                <a:gd name="T60" fmla="*/ 1489 w 4103"/>
                <a:gd name="T61" fmla="*/ 1194 h 1409"/>
                <a:gd name="T62" fmla="*/ 1546 w 4103"/>
                <a:gd name="T63" fmla="*/ 1353 h 1409"/>
                <a:gd name="T64" fmla="*/ 1714 w 4103"/>
                <a:gd name="T65" fmla="*/ 1286 h 1409"/>
                <a:gd name="T66" fmla="*/ 1761 w 4103"/>
                <a:gd name="T67" fmla="*/ 1328 h 1409"/>
                <a:gd name="T68" fmla="*/ 1976 w 4103"/>
                <a:gd name="T69" fmla="*/ 1346 h 1409"/>
                <a:gd name="T70" fmla="*/ 1842 w 4103"/>
                <a:gd name="T71" fmla="*/ 1270 h 1409"/>
                <a:gd name="T72" fmla="*/ 1887 w 4103"/>
                <a:gd name="T73" fmla="*/ 1270 h 1409"/>
                <a:gd name="T74" fmla="*/ 2110 w 4103"/>
                <a:gd name="T75" fmla="*/ 1348 h 1409"/>
                <a:gd name="T76" fmla="*/ 87 w 4103"/>
                <a:gd name="T77" fmla="*/ 1221 h 1409"/>
                <a:gd name="T78" fmla="*/ 5 w 4103"/>
                <a:gd name="T79" fmla="*/ 1271 h 1409"/>
                <a:gd name="T80" fmla="*/ 2343 w 4103"/>
                <a:gd name="T81" fmla="*/ 1322 h 1409"/>
                <a:gd name="T82" fmla="*/ 2378 w 4103"/>
                <a:gd name="T83" fmla="*/ 1249 h 1409"/>
                <a:gd name="T84" fmla="*/ 2528 w 4103"/>
                <a:gd name="T85" fmla="*/ 1221 h 1409"/>
                <a:gd name="T86" fmla="*/ 2832 w 4103"/>
                <a:gd name="T87" fmla="*/ 1192 h 1409"/>
                <a:gd name="T88" fmla="*/ 2709 w 4103"/>
                <a:gd name="T89" fmla="*/ 1348 h 1409"/>
                <a:gd name="T90" fmla="*/ 2963 w 4103"/>
                <a:gd name="T91" fmla="*/ 1216 h 1409"/>
                <a:gd name="T92" fmla="*/ 2966 w 4103"/>
                <a:gd name="T93" fmla="*/ 1195 h 1409"/>
                <a:gd name="T94" fmla="*/ 3072 w 4103"/>
                <a:gd name="T95" fmla="*/ 1348 h 1409"/>
                <a:gd name="T96" fmla="*/ 3168 w 4103"/>
                <a:gd name="T97" fmla="*/ 1335 h 1409"/>
                <a:gd name="T98" fmla="*/ 3246 w 4103"/>
                <a:gd name="T99" fmla="*/ 1220 h 1409"/>
                <a:gd name="T100" fmla="*/ 3457 w 4103"/>
                <a:gd name="T101" fmla="*/ 1348 h 1409"/>
                <a:gd name="T102" fmla="*/ 3509 w 4103"/>
                <a:gd name="T103" fmla="*/ 1194 h 1409"/>
                <a:gd name="T104" fmla="*/ 3513 w 4103"/>
                <a:gd name="T105" fmla="*/ 1168 h 1409"/>
                <a:gd name="T106" fmla="*/ 3601 w 4103"/>
                <a:gd name="T107" fmla="*/ 1196 h 1409"/>
                <a:gd name="T108" fmla="*/ 3656 w 4103"/>
                <a:gd name="T109" fmla="*/ 1317 h 1409"/>
                <a:gd name="T110" fmla="*/ 3687 w 4103"/>
                <a:gd name="T111" fmla="*/ 1406 h 1409"/>
                <a:gd name="T112" fmla="*/ 3987 w 4103"/>
                <a:gd name="T113" fmla="*/ 1145 h 1409"/>
                <a:gd name="T114" fmla="*/ 4072 w 4103"/>
                <a:gd name="T115" fmla="*/ 1129 h 1409"/>
                <a:gd name="T116" fmla="*/ 3978 w 4103"/>
                <a:gd name="T117" fmla="*/ 1225 h 14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103"/>
                <a:gd name="T178" fmla="*/ 0 h 1409"/>
                <a:gd name="T179" fmla="*/ 4103 w 4103"/>
                <a:gd name="T180" fmla="*/ 1409 h 14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103" h="1409">
                  <a:moveTo>
                    <a:pt x="2267" y="697"/>
                  </a:moveTo>
                  <a:cubicBezTo>
                    <a:pt x="2149" y="697"/>
                    <a:pt x="2149" y="697"/>
                    <a:pt x="2149" y="697"/>
                  </a:cubicBezTo>
                  <a:cubicBezTo>
                    <a:pt x="2168" y="619"/>
                    <a:pt x="2168" y="619"/>
                    <a:pt x="2168" y="619"/>
                  </a:cubicBezTo>
                  <a:cubicBezTo>
                    <a:pt x="1930" y="619"/>
                    <a:pt x="1930" y="619"/>
                    <a:pt x="1930" y="619"/>
                  </a:cubicBezTo>
                  <a:cubicBezTo>
                    <a:pt x="1911" y="697"/>
                    <a:pt x="1911" y="697"/>
                    <a:pt x="1911" y="697"/>
                  </a:cubicBezTo>
                  <a:cubicBezTo>
                    <a:pt x="1796" y="697"/>
                    <a:pt x="1796" y="697"/>
                    <a:pt x="1796" y="697"/>
                  </a:cubicBezTo>
                  <a:cubicBezTo>
                    <a:pt x="1796" y="681"/>
                    <a:pt x="1796" y="681"/>
                    <a:pt x="1796" y="681"/>
                  </a:cubicBezTo>
                  <a:cubicBezTo>
                    <a:pt x="1798" y="672"/>
                    <a:pt x="1799" y="663"/>
                    <a:pt x="1802" y="653"/>
                  </a:cubicBezTo>
                  <a:cubicBezTo>
                    <a:pt x="1823" y="569"/>
                    <a:pt x="1878" y="485"/>
                    <a:pt x="1974" y="485"/>
                  </a:cubicBezTo>
                  <a:cubicBezTo>
                    <a:pt x="2012" y="485"/>
                    <a:pt x="2050" y="499"/>
                    <a:pt x="2045" y="552"/>
                  </a:cubicBezTo>
                  <a:cubicBezTo>
                    <a:pt x="2186" y="552"/>
                    <a:pt x="2186" y="552"/>
                    <a:pt x="2186" y="552"/>
                  </a:cubicBezTo>
                  <a:cubicBezTo>
                    <a:pt x="2192" y="527"/>
                    <a:pt x="2201" y="486"/>
                    <a:pt x="2174" y="447"/>
                  </a:cubicBezTo>
                  <a:cubicBezTo>
                    <a:pt x="2145" y="406"/>
                    <a:pt x="2084" y="389"/>
                    <a:pt x="2005" y="389"/>
                  </a:cubicBezTo>
                  <a:cubicBezTo>
                    <a:pt x="1949" y="389"/>
                    <a:pt x="1867" y="398"/>
                    <a:pt x="1796" y="444"/>
                  </a:cubicBezTo>
                  <a:cubicBezTo>
                    <a:pt x="1796" y="18"/>
                    <a:pt x="1796" y="18"/>
                    <a:pt x="1796" y="18"/>
                  </a:cubicBezTo>
                  <a:cubicBezTo>
                    <a:pt x="2267" y="18"/>
                    <a:pt x="2267" y="18"/>
                    <a:pt x="2267" y="18"/>
                  </a:cubicBezTo>
                  <a:cubicBezTo>
                    <a:pt x="2267" y="697"/>
                    <a:pt x="2267" y="697"/>
                    <a:pt x="2267" y="697"/>
                  </a:cubicBezTo>
                  <a:cubicBezTo>
                    <a:pt x="2267" y="697"/>
                    <a:pt x="2267" y="697"/>
                    <a:pt x="2267" y="697"/>
                  </a:cubicBezTo>
                  <a:close/>
                  <a:moveTo>
                    <a:pt x="1989" y="812"/>
                  </a:moveTo>
                  <a:cubicBezTo>
                    <a:pt x="1962" y="817"/>
                    <a:pt x="1936" y="820"/>
                    <a:pt x="1910" y="820"/>
                  </a:cubicBezTo>
                  <a:cubicBezTo>
                    <a:pt x="1842" y="820"/>
                    <a:pt x="1795" y="788"/>
                    <a:pt x="1794" y="715"/>
                  </a:cubicBezTo>
                  <a:cubicBezTo>
                    <a:pt x="2014" y="715"/>
                    <a:pt x="2014" y="715"/>
                    <a:pt x="2014" y="715"/>
                  </a:cubicBezTo>
                  <a:cubicBezTo>
                    <a:pt x="1989" y="812"/>
                    <a:pt x="1989" y="812"/>
                    <a:pt x="1989" y="812"/>
                  </a:cubicBezTo>
                  <a:cubicBezTo>
                    <a:pt x="1989" y="812"/>
                    <a:pt x="1989" y="812"/>
                    <a:pt x="1989" y="812"/>
                  </a:cubicBezTo>
                  <a:close/>
                  <a:moveTo>
                    <a:pt x="1718" y="424"/>
                  </a:moveTo>
                  <a:cubicBezTo>
                    <a:pt x="1718" y="521"/>
                    <a:pt x="1718" y="521"/>
                    <a:pt x="1718" y="521"/>
                  </a:cubicBezTo>
                  <a:cubicBezTo>
                    <a:pt x="1685" y="567"/>
                    <a:pt x="1665" y="616"/>
                    <a:pt x="1655" y="656"/>
                  </a:cubicBezTo>
                  <a:cubicBezTo>
                    <a:pt x="1651" y="670"/>
                    <a:pt x="1649" y="684"/>
                    <a:pt x="1648" y="697"/>
                  </a:cubicBezTo>
                  <a:cubicBezTo>
                    <a:pt x="1578" y="697"/>
                    <a:pt x="1578" y="697"/>
                    <a:pt x="1578" y="697"/>
                  </a:cubicBezTo>
                  <a:cubicBezTo>
                    <a:pt x="1637" y="417"/>
                    <a:pt x="1637" y="417"/>
                    <a:pt x="1637" y="417"/>
                  </a:cubicBezTo>
                  <a:cubicBezTo>
                    <a:pt x="1438" y="416"/>
                    <a:pt x="1438" y="416"/>
                    <a:pt x="1438" y="416"/>
                  </a:cubicBezTo>
                  <a:cubicBezTo>
                    <a:pt x="1260" y="697"/>
                    <a:pt x="1260" y="697"/>
                    <a:pt x="1260" y="697"/>
                  </a:cubicBezTo>
                  <a:cubicBezTo>
                    <a:pt x="1247" y="697"/>
                    <a:pt x="1247" y="697"/>
                    <a:pt x="1247" y="697"/>
                  </a:cubicBezTo>
                  <a:cubicBezTo>
                    <a:pt x="1247" y="18"/>
                    <a:pt x="1247" y="18"/>
                    <a:pt x="1247" y="18"/>
                  </a:cubicBezTo>
                  <a:cubicBezTo>
                    <a:pt x="1718" y="18"/>
                    <a:pt x="1718" y="18"/>
                    <a:pt x="1718" y="18"/>
                  </a:cubicBezTo>
                  <a:cubicBezTo>
                    <a:pt x="1718" y="424"/>
                    <a:pt x="1718" y="424"/>
                    <a:pt x="1718" y="424"/>
                  </a:cubicBezTo>
                  <a:cubicBezTo>
                    <a:pt x="1718" y="424"/>
                    <a:pt x="1718" y="424"/>
                    <a:pt x="1718" y="424"/>
                  </a:cubicBezTo>
                  <a:close/>
                  <a:moveTo>
                    <a:pt x="1455" y="697"/>
                  </a:moveTo>
                  <a:cubicBezTo>
                    <a:pt x="1384" y="697"/>
                    <a:pt x="1384" y="697"/>
                    <a:pt x="1384" y="697"/>
                  </a:cubicBezTo>
                  <a:cubicBezTo>
                    <a:pt x="1491" y="529"/>
                    <a:pt x="1491" y="529"/>
                    <a:pt x="1491" y="529"/>
                  </a:cubicBezTo>
                  <a:cubicBezTo>
                    <a:pt x="1455" y="697"/>
                    <a:pt x="1455" y="697"/>
                    <a:pt x="1455" y="697"/>
                  </a:cubicBezTo>
                  <a:cubicBezTo>
                    <a:pt x="1455" y="697"/>
                    <a:pt x="1455" y="697"/>
                    <a:pt x="1455" y="697"/>
                  </a:cubicBezTo>
                  <a:close/>
                  <a:moveTo>
                    <a:pt x="1169" y="416"/>
                  </a:moveTo>
                  <a:cubicBezTo>
                    <a:pt x="1051" y="416"/>
                    <a:pt x="1051" y="416"/>
                    <a:pt x="1051" y="416"/>
                  </a:cubicBezTo>
                  <a:cubicBezTo>
                    <a:pt x="970" y="697"/>
                    <a:pt x="970" y="697"/>
                    <a:pt x="970" y="697"/>
                  </a:cubicBezTo>
                  <a:cubicBezTo>
                    <a:pt x="845" y="697"/>
                    <a:pt x="845" y="697"/>
                    <a:pt x="845" y="697"/>
                  </a:cubicBezTo>
                  <a:cubicBezTo>
                    <a:pt x="909" y="674"/>
                    <a:pt x="948" y="629"/>
                    <a:pt x="960" y="562"/>
                  </a:cubicBezTo>
                  <a:cubicBezTo>
                    <a:pt x="970" y="510"/>
                    <a:pt x="965" y="476"/>
                    <a:pt x="944" y="451"/>
                  </a:cubicBezTo>
                  <a:cubicBezTo>
                    <a:pt x="912" y="413"/>
                    <a:pt x="848" y="416"/>
                    <a:pt x="792" y="416"/>
                  </a:cubicBezTo>
                  <a:cubicBezTo>
                    <a:pt x="782" y="416"/>
                    <a:pt x="698" y="416"/>
                    <a:pt x="698" y="416"/>
                  </a:cubicBezTo>
                  <a:cubicBezTo>
                    <a:pt x="698" y="18"/>
                    <a:pt x="698" y="18"/>
                    <a:pt x="698" y="18"/>
                  </a:cubicBezTo>
                  <a:cubicBezTo>
                    <a:pt x="1169" y="18"/>
                    <a:pt x="1169" y="18"/>
                    <a:pt x="1169" y="18"/>
                  </a:cubicBezTo>
                  <a:cubicBezTo>
                    <a:pt x="1169" y="416"/>
                    <a:pt x="1169" y="416"/>
                    <a:pt x="1169" y="416"/>
                  </a:cubicBezTo>
                  <a:cubicBezTo>
                    <a:pt x="1169" y="416"/>
                    <a:pt x="1169" y="416"/>
                    <a:pt x="1169" y="416"/>
                  </a:cubicBezTo>
                  <a:close/>
                  <a:moveTo>
                    <a:pt x="1094" y="697"/>
                  </a:moveTo>
                  <a:cubicBezTo>
                    <a:pt x="1143" y="521"/>
                    <a:pt x="1143" y="521"/>
                    <a:pt x="1143" y="521"/>
                  </a:cubicBezTo>
                  <a:cubicBezTo>
                    <a:pt x="1145" y="697"/>
                    <a:pt x="1145" y="697"/>
                    <a:pt x="1145" y="697"/>
                  </a:cubicBezTo>
                  <a:cubicBezTo>
                    <a:pt x="1094" y="697"/>
                    <a:pt x="1094" y="697"/>
                    <a:pt x="1094" y="697"/>
                  </a:cubicBezTo>
                  <a:cubicBezTo>
                    <a:pt x="1094" y="697"/>
                    <a:pt x="1094" y="697"/>
                    <a:pt x="1094" y="697"/>
                  </a:cubicBezTo>
                  <a:close/>
                  <a:moveTo>
                    <a:pt x="751" y="630"/>
                  </a:moveTo>
                  <a:cubicBezTo>
                    <a:pt x="751" y="630"/>
                    <a:pt x="751" y="630"/>
                    <a:pt x="751" y="630"/>
                  </a:cubicBezTo>
                  <a:cubicBezTo>
                    <a:pt x="746" y="630"/>
                    <a:pt x="741" y="631"/>
                    <a:pt x="736" y="631"/>
                  </a:cubicBezTo>
                  <a:cubicBezTo>
                    <a:pt x="729" y="631"/>
                    <a:pt x="724" y="631"/>
                    <a:pt x="719" y="631"/>
                  </a:cubicBezTo>
                  <a:cubicBezTo>
                    <a:pt x="689" y="631"/>
                    <a:pt x="689" y="631"/>
                    <a:pt x="689" y="631"/>
                  </a:cubicBezTo>
                  <a:cubicBezTo>
                    <a:pt x="703" y="579"/>
                    <a:pt x="703" y="579"/>
                    <a:pt x="703" y="579"/>
                  </a:cubicBezTo>
                  <a:cubicBezTo>
                    <a:pt x="709" y="554"/>
                    <a:pt x="709" y="554"/>
                    <a:pt x="709" y="554"/>
                  </a:cubicBezTo>
                  <a:cubicBezTo>
                    <a:pt x="725" y="494"/>
                    <a:pt x="725" y="494"/>
                    <a:pt x="725" y="494"/>
                  </a:cubicBezTo>
                  <a:cubicBezTo>
                    <a:pt x="732" y="494"/>
                    <a:pt x="739" y="494"/>
                    <a:pt x="746" y="494"/>
                  </a:cubicBezTo>
                  <a:cubicBezTo>
                    <a:pt x="769" y="494"/>
                    <a:pt x="769" y="494"/>
                    <a:pt x="769" y="494"/>
                  </a:cubicBezTo>
                  <a:cubicBezTo>
                    <a:pt x="809" y="494"/>
                    <a:pt x="834" y="496"/>
                    <a:pt x="843" y="509"/>
                  </a:cubicBezTo>
                  <a:cubicBezTo>
                    <a:pt x="850" y="518"/>
                    <a:pt x="849" y="535"/>
                    <a:pt x="841" y="560"/>
                  </a:cubicBezTo>
                  <a:cubicBezTo>
                    <a:pt x="827" y="603"/>
                    <a:pt x="809" y="626"/>
                    <a:pt x="751" y="630"/>
                  </a:cubicBezTo>
                  <a:moveTo>
                    <a:pt x="620" y="441"/>
                  </a:moveTo>
                  <a:cubicBezTo>
                    <a:pt x="613" y="465"/>
                    <a:pt x="613" y="465"/>
                    <a:pt x="613" y="465"/>
                  </a:cubicBezTo>
                  <a:cubicBezTo>
                    <a:pt x="545" y="689"/>
                    <a:pt x="545" y="689"/>
                    <a:pt x="545" y="689"/>
                  </a:cubicBezTo>
                  <a:cubicBezTo>
                    <a:pt x="542" y="697"/>
                    <a:pt x="542" y="697"/>
                    <a:pt x="542" y="697"/>
                  </a:cubicBezTo>
                  <a:cubicBezTo>
                    <a:pt x="321" y="697"/>
                    <a:pt x="321" y="697"/>
                    <a:pt x="321" y="697"/>
                  </a:cubicBezTo>
                  <a:cubicBezTo>
                    <a:pt x="303" y="661"/>
                    <a:pt x="303" y="661"/>
                    <a:pt x="303" y="661"/>
                  </a:cubicBezTo>
                  <a:cubicBezTo>
                    <a:pt x="542" y="417"/>
                    <a:pt x="542" y="417"/>
                    <a:pt x="542" y="417"/>
                  </a:cubicBezTo>
                  <a:cubicBezTo>
                    <a:pt x="389" y="417"/>
                    <a:pt x="389" y="417"/>
                    <a:pt x="389" y="417"/>
                  </a:cubicBezTo>
                  <a:cubicBezTo>
                    <a:pt x="202" y="618"/>
                    <a:pt x="202" y="618"/>
                    <a:pt x="202" y="618"/>
                  </a:cubicBezTo>
                  <a:cubicBezTo>
                    <a:pt x="262" y="417"/>
                    <a:pt x="262" y="417"/>
                    <a:pt x="262" y="417"/>
                  </a:cubicBezTo>
                  <a:cubicBezTo>
                    <a:pt x="149" y="417"/>
                    <a:pt x="149" y="417"/>
                    <a:pt x="149" y="417"/>
                  </a:cubicBezTo>
                  <a:cubicBezTo>
                    <a:pt x="149" y="18"/>
                    <a:pt x="149" y="18"/>
                    <a:pt x="149" y="18"/>
                  </a:cubicBezTo>
                  <a:cubicBezTo>
                    <a:pt x="620" y="18"/>
                    <a:pt x="620" y="18"/>
                    <a:pt x="620" y="18"/>
                  </a:cubicBezTo>
                  <a:cubicBezTo>
                    <a:pt x="620" y="441"/>
                    <a:pt x="620" y="441"/>
                    <a:pt x="620" y="441"/>
                  </a:cubicBezTo>
                  <a:cubicBezTo>
                    <a:pt x="620" y="441"/>
                    <a:pt x="620" y="441"/>
                    <a:pt x="620" y="441"/>
                  </a:cubicBezTo>
                  <a:close/>
                  <a:moveTo>
                    <a:pt x="178" y="697"/>
                  </a:moveTo>
                  <a:cubicBezTo>
                    <a:pt x="179" y="695"/>
                    <a:pt x="179" y="695"/>
                    <a:pt x="179" y="695"/>
                  </a:cubicBezTo>
                  <a:cubicBezTo>
                    <a:pt x="180" y="697"/>
                    <a:pt x="180" y="697"/>
                    <a:pt x="180" y="697"/>
                  </a:cubicBezTo>
                  <a:cubicBezTo>
                    <a:pt x="178" y="697"/>
                    <a:pt x="178" y="697"/>
                    <a:pt x="178" y="697"/>
                  </a:cubicBezTo>
                  <a:cubicBezTo>
                    <a:pt x="178" y="697"/>
                    <a:pt x="178" y="697"/>
                    <a:pt x="178" y="697"/>
                  </a:cubicBezTo>
                  <a:close/>
                  <a:moveTo>
                    <a:pt x="1778" y="0"/>
                  </a:moveTo>
                  <a:cubicBezTo>
                    <a:pt x="1778" y="457"/>
                    <a:pt x="1778" y="457"/>
                    <a:pt x="1778" y="457"/>
                  </a:cubicBezTo>
                  <a:cubicBezTo>
                    <a:pt x="1763" y="469"/>
                    <a:pt x="1749" y="483"/>
                    <a:pt x="1736" y="498"/>
                  </a:cubicBezTo>
                  <a:cubicBezTo>
                    <a:pt x="1736" y="0"/>
                    <a:pt x="1736" y="0"/>
                    <a:pt x="1736" y="0"/>
                  </a:cubicBezTo>
                  <a:cubicBezTo>
                    <a:pt x="1229" y="0"/>
                    <a:pt x="1229" y="0"/>
                    <a:pt x="1229" y="0"/>
                  </a:cubicBezTo>
                  <a:cubicBezTo>
                    <a:pt x="1229" y="416"/>
                    <a:pt x="1229" y="416"/>
                    <a:pt x="1229" y="416"/>
                  </a:cubicBezTo>
                  <a:cubicBezTo>
                    <a:pt x="1187" y="416"/>
                    <a:pt x="1187" y="416"/>
                    <a:pt x="1187" y="416"/>
                  </a:cubicBezTo>
                  <a:cubicBezTo>
                    <a:pt x="1187" y="0"/>
                    <a:pt x="1187" y="0"/>
                    <a:pt x="1187" y="0"/>
                  </a:cubicBezTo>
                  <a:cubicBezTo>
                    <a:pt x="680" y="0"/>
                    <a:pt x="680" y="0"/>
                    <a:pt x="680" y="0"/>
                  </a:cubicBezTo>
                  <a:cubicBezTo>
                    <a:pt x="680" y="417"/>
                    <a:pt x="680" y="417"/>
                    <a:pt x="680" y="417"/>
                  </a:cubicBezTo>
                  <a:cubicBezTo>
                    <a:pt x="638" y="417"/>
                    <a:pt x="638" y="417"/>
                    <a:pt x="638" y="417"/>
                  </a:cubicBezTo>
                  <a:cubicBezTo>
                    <a:pt x="638" y="0"/>
                    <a:pt x="638" y="0"/>
                    <a:pt x="638" y="0"/>
                  </a:cubicBezTo>
                  <a:cubicBezTo>
                    <a:pt x="131" y="0"/>
                    <a:pt x="131" y="0"/>
                    <a:pt x="131" y="0"/>
                  </a:cubicBezTo>
                  <a:cubicBezTo>
                    <a:pt x="131" y="475"/>
                    <a:pt x="131" y="475"/>
                    <a:pt x="131" y="475"/>
                  </a:cubicBezTo>
                  <a:cubicBezTo>
                    <a:pt x="2" y="906"/>
                    <a:pt x="2" y="906"/>
                    <a:pt x="2" y="906"/>
                  </a:cubicBezTo>
                  <a:cubicBezTo>
                    <a:pt x="115" y="906"/>
                    <a:pt x="115" y="906"/>
                    <a:pt x="115" y="906"/>
                  </a:cubicBezTo>
                  <a:cubicBezTo>
                    <a:pt x="173" y="715"/>
                    <a:pt x="173" y="715"/>
                    <a:pt x="173" y="715"/>
                  </a:cubicBezTo>
                  <a:cubicBezTo>
                    <a:pt x="189" y="715"/>
                    <a:pt x="189" y="715"/>
                    <a:pt x="189" y="715"/>
                  </a:cubicBezTo>
                  <a:cubicBezTo>
                    <a:pt x="283" y="906"/>
                    <a:pt x="283" y="906"/>
                    <a:pt x="283" y="906"/>
                  </a:cubicBezTo>
                  <a:cubicBezTo>
                    <a:pt x="421" y="906"/>
                    <a:pt x="421" y="906"/>
                    <a:pt x="421" y="906"/>
                  </a:cubicBezTo>
                  <a:cubicBezTo>
                    <a:pt x="329" y="715"/>
                    <a:pt x="329" y="715"/>
                    <a:pt x="329" y="715"/>
                  </a:cubicBezTo>
                  <a:cubicBezTo>
                    <a:pt x="537" y="715"/>
                    <a:pt x="537" y="715"/>
                    <a:pt x="537" y="715"/>
                  </a:cubicBezTo>
                  <a:cubicBezTo>
                    <a:pt x="479" y="906"/>
                    <a:pt x="479" y="906"/>
                    <a:pt x="479" y="906"/>
                  </a:cubicBezTo>
                  <a:cubicBezTo>
                    <a:pt x="604" y="906"/>
                    <a:pt x="604" y="906"/>
                    <a:pt x="604" y="906"/>
                  </a:cubicBezTo>
                  <a:cubicBezTo>
                    <a:pt x="661" y="715"/>
                    <a:pt x="661" y="715"/>
                    <a:pt x="661" y="715"/>
                  </a:cubicBezTo>
                  <a:cubicBezTo>
                    <a:pt x="688" y="715"/>
                    <a:pt x="688" y="715"/>
                    <a:pt x="688" y="715"/>
                  </a:cubicBezTo>
                  <a:cubicBezTo>
                    <a:pt x="688" y="715"/>
                    <a:pt x="688" y="715"/>
                    <a:pt x="688" y="715"/>
                  </a:cubicBezTo>
                  <a:cubicBezTo>
                    <a:pt x="727" y="715"/>
                    <a:pt x="727" y="715"/>
                    <a:pt x="727" y="715"/>
                  </a:cubicBezTo>
                  <a:cubicBezTo>
                    <a:pt x="730" y="715"/>
                    <a:pt x="730" y="715"/>
                    <a:pt x="730" y="715"/>
                  </a:cubicBezTo>
                  <a:cubicBezTo>
                    <a:pt x="965" y="715"/>
                    <a:pt x="965" y="715"/>
                    <a:pt x="965" y="715"/>
                  </a:cubicBezTo>
                  <a:cubicBezTo>
                    <a:pt x="910" y="905"/>
                    <a:pt x="910" y="905"/>
                    <a:pt x="910" y="905"/>
                  </a:cubicBezTo>
                  <a:cubicBezTo>
                    <a:pt x="1035" y="905"/>
                    <a:pt x="1035" y="905"/>
                    <a:pt x="1035" y="905"/>
                  </a:cubicBezTo>
                  <a:cubicBezTo>
                    <a:pt x="1088" y="715"/>
                    <a:pt x="1088" y="715"/>
                    <a:pt x="1088" y="715"/>
                  </a:cubicBezTo>
                  <a:cubicBezTo>
                    <a:pt x="1145" y="715"/>
                    <a:pt x="1145" y="715"/>
                    <a:pt x="1145" y="715"/>
                  </a:cubicBezTo>
                  <a:cubicBezTo>
                    <a:pt x="1146" y="905"/>
                    <a:pt x="1146" y="905"/>
                    <a:pt x="1146" y="905"/>
                  </a:cubicBezTo>
                  <a:cubicBezTo>
                    <a:pt x="1252" y="905"/>
                    <a:pt x="1252" y="905"/>
                    <a:pt x="1252" y="905"/>
                  </a:cubicBezTo>
                  <a:cubicBezTo>
                    <a:pt x="1372" y="715"/>
                    <a:pt x="1372" y="715"/>
                    <a:pt x="1372" y="715"/>
                  </a:cubicBezTo>
                  <a:cubicBezTo>
                    <a:pt x="1451" y="715"/>
                    <a:pt x="1451" y="715"/>
                    <a:pt x="1451" y="715"/>
                  </a:cubicBezTo>
                  <a:cubicBezTo>
                    <a:pt x="1410" y="905"/>
                    <a:pt x="1410" y="905"/>
                    <a:pt x="1410" y="905"/>
                  </a:cubicBezTo>
                  <a:cubicBezTo>
                    <a:pt x="1534" y="905"/>
                    <a:pt x="1534" y="905"/>
                    <a:pt x="1534" y="905"/>
                  </a:cubicBezTo>
                  <a:cubicBezTo>
                    <a:pt x="1574" y="715"/>
                    <a:pt x="1574" y="715"/>
                    <a:pt x="1574" y="715"/>
                  </a:cubicBezTo>
                  <a:cubicBezTo>
                    <a:pt x="1645" y="715"/>
                    <a:pt x="1645" y="715"/>
                    <a:pt x="1645" y="715"/>
                  </a:cubicBezTo>
                  <a:cubicBezTo>
                    <a:pt x="1643" y="774"/>
                    <a:pt x="1658" y="827"/>
                    <a:pt x="1697" y="863"/>
                  </a:cubicBezTo>
                  <a:cubicBezTo>
                    <a:pt x="1745" y="907"/>
                    <a:pt x="1818" y="916"/>
                    <a:pt x="1872" y="916"/>
                  </a:cubicBezTo>
                  <a:cubicBezTo>
                    <a:pt x="1947" y="916"/>
                    <a:pt x="2024" y="905"/>
                    <a:pt x="2102" y="888"/>
                  </a:cubicBezTo>
                  <a:cubicBezTo>
                    <a:pt x="2145" y="715"/>
                    <a:pt x="2145" y="715"/>
                    <a:pt x="2145" y="715"/>
                  </a:cubicBezTo>
                  <a:cubicBezTo>
                    <a:pt x="2285" y="715"/>
                    <a:pt x="2285" y="715"/>
                    <a:pt x="2285" y="715"/>
                  </a:cubicBezTo>
                  <a:cubicBezTo>
                    <a:pt x="2285" y="0"/>
                    <a:pt x="2285" y="0"/>
                    <a:pt x="2285" y="0"/>
                  </a:cubicBezTo>
                  <a:cubicBezTo>
                    <a:pt x="1778" y="0"/>
                    <a:pt x="1778" y="0"/>
                    <a:pt x="1778" y="0"/>
                  </a:cubicBezTo>
                  <a:cubicBezTo>
                    <a:pt x="1778" y="0"/>
                    <a:pt x="1778" y="0"/>
                    <a:pt x="1778" y="0"/>
                  </a:cubicBezTo>
                  <a:close/>
                  <a:moveTo>
                    <a:pt x="222" y="1195"/>
                  </a:moveTo>
                  <a:cubicBezTo>
                    <a:pt x="203" y="1286"/>
                    <a:pt x="203" y="1286"/>
                    <a:pt x="203" y="1286"/>
                  </a:cubicBezTo>
                  <a:cubicBezTo>
                    <a:pt x="200" y="1299"/>
                    <a:pt x="196" y="1320"/>
                    <a:pt x="220" y="1320"/>
                  </a:cubicBezTo>
                  <a:cubicBezTo>
                    <a:pt x="249" y="1320"/>
                    <a:pt x="253" y="1298"/>
                    <a:pt x="259" y="1272"/>
                  </a:cubicBezTo>
                  <a:cubicBezTo>
                    <a:pt x="275" y="1195"/>
                    <a:pt x="275" y="1195"/>
                    <a:pt x="275" y="1195"/>
                  </a:cubicBezTo>
                  <a:cubicBezTo>
                    <a:pt x="321" y="1195"/>
                    <a:pt x="321" y="1195"/>
                    <a:pt x="321" y="1195"/>
                  </a:cubicBezTo>
                  <a:cubicBezTo>
                    <a:pt x="300" y="1296"/>
                    <a:pt x="300" y="1296"/>
                    <a:pt x="300" y="1296"/>
                  </a:cubicBezTo>
                  <a:cubicBezTo>
                    <a:pt x="294" y="1329"/>
                    <a:pt x="293" y="1333"/>
                    <a:pt x="292" y="1337"/>
                  </a:cubicBezTo>
                  <a:cubicBezTo>
                    <a:pt x="292" y="1341"/>
                    <a:pt x="291" y="1344"/>
                    <a:pt x="291" y="1348"/>
                  </a:cubicBezTo>
                  <a:cubicBezTo>
                    <a:pt x="247" y="1348"/>
                    <a:pt x="247" y="1348"/>
                    <a:pt x="247" y="1348"/>
                  </a:cubicBezTo>
                  <a:cubicBezTo>
                    <a:pt x="250" y="1328"/>
                    <a:pt x="250" y="1328"/>
                    <a:pt x="250" y="1328"/>
                  </a:cubicBezTo>
                  <a:cubicBezTo>
                    <a:pt x="244" y="1334"/>
                    <a:pt x="229" y="1352"/>
                    <a:pt x="200" y="1352"/>
                  </a:cubicBezTo>
                  <a:cubicBezTo>
                    <a:pt x="179" y="1352"/>
                    <a:pt x="164" y="1343"/>
                    <a:pt x="158" y="1331"/>
                  </a:cubicBezTo>
                  <a:cubicBezTo>
                    <a:pt x="151" y="1319"/>
                    <a:pt x="155" y="1297"/>
                    <a:pt x="157" y="1290"/>
                  </a:cubicBezTo>
                  <a:cubicBezTo>
                    <a:pt x="177" y="1195"/>
                    <a:pt x="177" y="1195"/>
                    <a:pt x="177" y="1195"/>
                  </a:cubicBezTo>
                  <a:cubicBezTo>
                    <a:pt x="222" y="1195"/>
                    <a:pt x="222" y="1195"/>
                    <a:pt x="222" y="1195"/>
                  </a:cubicBezTo>
                  <a:cubicBezTo>
                    <a:pt x="222" y="1195"/>
                    <a:pt x="222" y="1195"/>
                    <a:pt x="222" y="1195"/>
                  </a:cubicBezTo>
                  <a:close/>
                  <a:moveTo>
                    <a:pt x="514" y="1225"/>
                  </a:moveTo>
                  <a:cubicBezTo>
                    <a:pt x="550" y="1225"/>
                    <a:pt x="550" y="1225"/>
                    <a:pt x="550" y="1225"/>
                  </a:cubicBezTo>
                  <a:cubicBezTo>
                    <a:pt x="556" y="1196"/>
                    <a:pt x="556" y="1196"/>
                    <a:pt x="556" y="1196"/>
                  </a:cubicBezTo>
                  <a:cubicBezTo>
                    <a:pt x="520" y="1196"/>
                    <a:pt x="520" y="1196"/>
                    <a:pt x="520" y="1196"/>
                  </a:cubicBezTo>
                  <a:cubicBezTo>
                    <a:pt x="530" y="1149"/>
                    <a:pt x="530" y="1149"/>
                    <a:pt x="530" y="1149"/>
                  </a:cubicBezTo>
                  <a:cubicBezTo>
                    <a:pt x="482" y="1166"/>
                    <a:pt x="482" y="1166"/>
                    <a:pt x="482" y="1166"/>
                  </a:cubicBezTo>
                  <a:cubicBezTo>
                    <a:pt x="475" y="1196"/>
                    <a:pt x="475" y="1196"/>
                    <a:pt x="475" y="1196"/>
                  </a:cubicBezTo>
                  <a:cubicBezTo>
                    <a:pt x="414" y="1196"/>
                    <a:pt x="414" y="1196"/>
                    <a:pt x="414" y="1196"/>
                  </a:cubicBezTo>
                  <a:cubicBezTo>
                    <a:pt x="424" y="1149"/>
                    <a:pt x="424" y="1149"/>
                    <a:pt x="424" y="1149"/>
                  </a:cubicBezTo>
                  <a:cubicBezTo>
                    <a:pt x="376" y="1166"/>
                    <a:pt x="376" y="1166"/>
                    <a:pt x="376" y="1166"/>
                  </a:cubicBezTo>
                  <a:cubicBezTo>
                    <a:pt x="369" y="1196"/>
                    <a:pt x="369" y="1196"/>
                    <a:pt x="369" y="1196"/>
                  </a:cubicBezTo>
                  <a:cubicBezTo>
                    <a:pt x="340" y="1196"/>
                    <a:pt x="340" y="1196"/>
                    <a:pt x="340" y="1196"/>
                  </a:cubicBezTo>
                  <a:cubicBezTo>
                    <a:pt x="333" y="1225"/>
                    <a:pt x="333" y="1225"/>
                    <a:pt x="333" y="1225"/>
                  </a:cubicBezTo>
                  <a:cubicBezTo>
                    <a:pt x="363" y="1225"/>
                    <a:pt x="363" y="1225"/>
                    <a:pt x="363" y="1225"/>
                  </a:cubicBezTo>
                  <a:cubicBezTo>
                    <a:pt x="345" y="1310"/>
                    <a:pt x="345" y="1310"/>
                    <a:pt x="345" y="1310"/>
                  </a:cubicBezTo>
                  <a:cubicBezTo>
                    <a:pt x="342" y="1322"/>
                    <a:pt x="336" y="1351"/>
                    <a:pt x="382" y="1351"/>
                  </a:cubicBezTo>
                  <a:cubicBezTo>
                    <a:pt x="389" y="1351"/>
                    <a:pt x="402" y="1350"/>
                    <a:pt x="417" y="1346"/>
                  </a:cubicBezTo>
                  <a:cubicBezTo>
                    <a:pt x="424" y="1317"/>
                    <a:pt x="424" y="1317"/>
                    <a:pt x="424" y="1317"/>
                  </a:cubicBezTo>
                  <a:cubicBezTo>
                    <a:pt x="418" y="1317"/>
                    <a:pt x="415" y="1317"/>
                    <a:pt x="408" y="1317"/>
                  </a:cubicBezTo>
                  <a:cubicBezTo>
                    <a:pt x="388" y="1317"/>
                    <a:pt x="391" y="1309"/>
                    <a:pt x="393" y="1295"/>
                  </a:cubicBezTo>
                  <a:cubicBezTo>
                    <a:pt x="408" y="1225"/>
                    <a:pt x="408" y="1225"/>
                    <a:pt x="408" y="1225"/>
                  </a:cubicBezTo>
                  <a:cubicBezTo>
                    <a:pt x="469" y="1225"/>
                    <a:pt x="469" y="1225"/>
                    <a:pt x="469" y="1225"/>
                  </a:cubicBezTo>
                  <a:cubicBezTo>
                    <a:pt x="451" y="1310"/>
                    <a:pt x="451" y="1310"/>
                    <a:pt x="451" y="1310"/>
                  </a:cubicBezTo>
                  <a:cubicBezTo>
                    <a:pt x="448" y="1322"/>
                    <a:pt x="442" y="1351"/>
                    <a:pt x="488" y="1351"/>
                  </a:cubicBezTo>
                  <a:cubicBezTo>
                    <a:pt x="495" y="1351"/>
                    <a:pt x="508" y="1350"/>
                    <a:pt x="523" y="1346"/>
                  </a:cubicBezTo>
                  <a:cubicBezTo>
                    <a:pt x="530" y="1317"/>
                    <a:pt x="530" y="1317"/>
                    <a:pt x="530" y="1317"/>
                  </a:cubicBezTo>
                  <a:cubicBezTo>
                    <a:pt x="524" y="1317"/>
                    <a:pt x="521" y="1317"/>
                    <a:pt x="514" y="1317"/>
                  </a:cubicBezTo>
                  <a:cubicBezTo>
                    <a:pt x="494" y="1317"/>
                    <a:pt x="496" y="1309"/>
                    <a:pt x="499" y="1295"/>
                  </a:cubicBezTo>
                  <a:cubicBezTo>
                    <a:pt x="514" y="1225"/>
                    <a:pt x="514" y="1225"/>
                    <a:pt x="514" y="1225"/>
                  </a:cubicBezTo>
                  <a:cubicBezTo>
                    <a:pt x="514" y="1225"/>
                    <a:pt x="514" y="1225"/>
                    <a:pt x="514" y="1225"/>
                  </a:cubicBezTo>
                  <a:close/>
                  <a:moveTo>
                    <a:pt x="579" y="1194"/>
                  </a:moveTo>
                  <a:cubicBezTo>
                    <a:pt x="624" y="1194"/>
                    <a:pt x="624" y="1194"/>
                    <a:pt x="624" y="1194"/>
                  </a:cubicBezTo>
                  <a:cubicBezTo>
                    <a:pt x="591" y="1348"/>
                    <a:pt x="591" y="1348"/>
                    <a:pt x="591" y="1348"/>
                  </a:cubicBezTo>
                  <a:cubicBezTo>
                    <a:pt x="546" y="1348"/>
                    <a:pt x="546" y="1348"/>
                    <a:pt x="546" y="1348"/>
                  </a:cubicBezTo>
                  <a:cubicBezTo>
                    <a:pt x="579" y="1194"/>
                    <a:pt x="579" y="1194"/>
                    <a:pt x="579" y="1194"/>
                  </a:cubicBezTo>
                  <a:cubicBezTo>
                    <a:pt x="579" y="1194"/>
                    <a:pt x="579" y="1194"/>
                    <a:pt x="579" y="1194"/>
                  </a:cubicBezTo>
                  <a:close/>
                  <a:moveTo>
                    <a:pt x="591" y="1129"/>
                  </a:moveTo>
                  <a:cubicBezTo>
                    <a:pt x="640" y="1129"/>
                    <a:pt x="640" y="1129"/>
                    <a:pt x="640" y="1129"/>
                  </a:cubicBezTo>
                  <a:cubicBezTo>
                    <a:pt x="631" y="1168"/>
                    <a:pt x="631" y="1168"/>
                    <a:pt x="631" y="1168"/>
                  </a:cubicBezTo>
                  <a:cubicBezTo>
                    <a:pt x="583" y="1168"/>
                    <a:pt x="583" y="1168"/>
                    <a:pt x="583" y="1168"/>
                  </a:cubicBezTo>
                  <a:cubicBezTo>
                    <a:pt x="591" y="1129"/>
                    <a:pt x="591" y="1129"/>
                    <a:pt x="591" y="1129"/>
                  </a:cubicBezTo>
                  <a:cubicBezTo>
                    <a:pt x="591" y="1129"/>
                    <a:pt x="591" y="1129"/>
                    <a:pt x="591" y="1129"/>
                  </a:cubicBezTo>
                  <a:close/>
                  <a:moveTo>
                    <a:pt x="653" y="1222"/>
                  </a:moveTo>
                  <a:cubicBezTo>
                    <a:pt x="654" y="1221"/>
                    <a:pt x="657" y="1205"/>
                    <a:pt x="659" y="1194"/>
                  </a:cubicBezTo>
                  <a:cubicBezTo>
                    <a:pt x="702" y="1194"/>
                    <a:pt x="702" y="1194"/>
                    <a:pt x="702" y="1194"/>
                  </a:cubicBezTo>
                  <a:cubicBezTo>
                    <a:pt x="698" y="1217"/>
                    <a:pt x="698" y="1217"/>
                    <a:pt x="698" y="1217"/>
                  </a:cubicBezTo>
                  <a:cubicBezTo>
                    <a:pt x="704" y="1210"/>
                    <a:pt x="720" y="1191"/>
                    <a:pt x="753" y="1191"/>
                  </a:cubicBezTo>
                  <a:cubicBezTo>
                    <a:pt x="784" y="1191"/>
                    <a:pt x="793" y="1209"/>
                    <a:pt x="794" y="1220"/>
                  </a:cubicBezTo>
                  <a:cubicBezTo>
                    <a:pt x="796" y="1229"/>
                    <a:pt x="795" y="1236"/>
                    <a:pt x="789" y="1265"/>
                  </a:cubicBezTo>
                  <a:cubicBezTo>
                    <a:pt x="771" y="1348"/>
                    <a:pt x="771" y="1348"/>
                    <a:pt x="771" y="1348"/>
                  </a:cubicBezTo>
                  <a:cubicBezTo>
                    <a:pt x="725" y="1348"/>
                    <a:pt x="725" y="1348"/>
                    <a:pt x="725" y="1348"/>
                  </a:cubicBezTo>
                  <a:cubicBezTo>
                    <a:pt x="746" y="1253"/>
                    <a:pt x="746" y="1253"/>
                    <a:pt x="746" y="1253"/>
                  </a:cubicBezTo>
                  <a:cubicBezTo>
                    <a:pt x="747" y="1246"/>
                    <a:pt x="748" y="1241"/>
                    <a:pt x="746" y="1236"/>
                  </a:cubicBezTo>
                  <a:cubicBezTo>
                    <a:pt x="745" y="1230"/>
                    <a:pt x="739" y="1223"/>
                    <a:pt x="728" y="1223"/>
                  </a:cubicBezTo>
                  <a:cubicBezTo>
                    <a:pt x="718" y="1223"/>
                    <a:pt x="708" y="1227"/>
                    <a:pt x="702" y="1235"/>
                  </a:cubicBezTo>
                  <a:cubicBezTo>
                    <a:pt x="698" y="1239"/>
                    <a:pt x="694" y="1246"/>
                    <a:pt x="691" y="1258"/>
                  </a:cubicBezTo>
                  <a:cubicBezTo>
                    <a:pt x="672" y="1348"/>
                    <a:pt x="672" y="1348"/>
                    <a:pt x="672" y="1348"/>
                  </a:cubicBezTo>
                  <a:cubicBezTo>
                    <a:pt x="627" y="1348"/>
                    <a:pt x="627" y="1348"/>
                    <a:pt x="627" y="1348"/>
                  </a:cubicBezTo>
                  <a:cubicBezTo>
                    <a:pt x="653" y="1222"/>
                    <a:pt x="653" y="1222"/>
                    <a:pt x="653" y="1222"/>
                  </a:cubicBezTo>
                  <a:cubicBezTo>
                    <a:pt x="653" y="1222"/>
                    <a:pt x="653" y="1222"/>
                    <a:pt x="653" y="1222"/>
                  </a:cubicBezTo>
                  <a:close/>
                  <a:moveTo>
                    <a:pt x="985" y="1196"/>
                  </a:moveTo>
                  <a:cubicBezTo>
                    <a:pt x="981" y="1207"/>
                    <a:pt x="978" y="1218"/>
                    <a:pt x="975" y="1233"/>
                  </a:cubicBezTo>
                  <a:cubicBezTo>
                    <a:pt x="951" y="1346"/>
                    <a:pt x="951" y="1346"/>
                    <a:pt x="951" y="1346"/>
                  </a:cubicBezTo>
                  <a:cubicBezTo>
                    <a:pt x="939" y="1403"/>
                    <a:pt x="891" y="1409"/>
                    <a:pt x="861" y="1409"/>
                  </a:cubicBezTo>
                  <a:cubicBezTo>
                    <a:pt x="839" y="1409"/>
                    <a:pt x="797" y="1406"/>
                    <a:pt x="804" y="1359"/>
                  </a:cubicBezTo>
                  <a:cubicBezTo>
                    <a:pt x="847" y="1359"/>
                    <a:pt x="847" y="1359"/>
                    <a:pt x="847" y="1359"/>
                  </a:cubicBezTo>
                  <a:cubicBezTo>
                    <a:pt x="847" y="1362"/>
                    <a:pt x="847" y="1367"/>
                    <a:pt x="850" y="1372"/>
                  </a:cubicBezTo>
                  <a:cubicBezTo>
                    <a:pt x="852" y="1376"/>
                    <a:pt x="858" y="1380"/>
                    <a:pt x="869" y="1380"/>
                  </a:cubicBezTo>
                  <a:cubicBezTo>
                    <a:pt x="883" y="1380"/>
                    <a:pt x="896" y="1374"/>
                    <a:pt x="902" y="1360"/>
                  </a:cubicBezTo>
                  <a:cubicBezTo>
                    <a:pt x="905" y="1353"/>
                    <a:pt x="906" y="1347"/>
                    <a:pt x="912" y="1324"/>
                  </a:cubicBezTo>
                  <a:cubicBezTo>
                    <a:pt x="893" y="1343"/>
                    <a:pt x="877" y="1345"/>
                    <a:pt x="866" y="1345"/>
                  </a:cubicBezTo>
                  <a:cubicBezTo>
                    <a:pt x="822" y="1345"/>
                    <a:pt x="809" y="1307"/>
                    <a:pt x="817" y="1270"/>
                  </a:cubicBezTo>
                  <a:cubicBezTo>
                    <a:pt x="825" y="1231"/>
                    <a:pt x="855" y="1194"/>
                    <a:pt x="899" y="1194"/>
                  </a:cubicBezTo>
                  <a:cubicBezTo>
                    <a:pt x="927" y="1194"/>
                    <a:pt x="934" y="1209"/>
                    <a:pt x="937" y="1216"/>
                  </a:cubicBezTo>
                  <a:cubicBezTo>
                    <a:pt x="943" y="1196"/>
                    <a:pt x="943" y="1196"/>
                    <a:pt x="943" y="1196"/>
                  </a:cubicBezTo>
                  <a:cubicBezTo>
                    <a:pt x="985" y="1196"/>
                    <a:pt x="985" y="1196"/>
                    <a:pt x="985" y="1196"/>
                  </a:cubicBezTo>
                  <a:cubicBezTo>
                    <a:pt x="985" y="1196"/>
                    <a:pt x="985" y="1196"/>
                    <a:pt x="985" y="1196"/>
                  </a:cubicBezTo>
                  <a:close/>
                  <a:moveTo>
                    <a:pt x="883" y="1315"/>
                  </a:moveTo>
                  <a:cubicBezTo>
                    <a:pt x="914" y="1315"/>
                    <a:pt x="922" y="1277"/>
                    <a:pt x="924" y="1271"/>
                  </a:cubicBezTo>
                  <a:cubicBezTo>
                    <a:pt x="927" y="1253"/>
                    <a:pt x="930" y="1224"/>
                    <a:pt x="903" y="1224"/>
                  </a:cubicBezTo>
                  <a:cubicBezTo>
                    <a:pt x="886" y="1224"/>
                    <a:pt x="869" y="1237"/>
                    <a:pt x="862" y="1270"/>
                  </a:cubicBezTo>
                  <a:cubicBezTo>
                    <a:pt x="861" y="1277"/>
                    <a:pt x="853" y="1315"/>
                    <a:pt x="883" y="1315"/>
                  </a:cubicBezTo>
                  <a:moveTo>
                    <a:pt x="1164" y="1346"/>
                  </a:moveTo>
                  <a:cubicBezTo>
                    <a:pt x="1149" y="1350"/>
                    <a:pt x="1136" y="1351"/>
                    <a:pt x="1129" y="1351"/>
                  </a:cubicBezTo>
                  <a:cubicBezTo>
                    <a:pt x="1083" y="1351"/>
                    <a:pt x="1089" y="1322"/>
                    <a:pt x="1092" y="1310"/>
                  </a:cubicBezTo>
                  <a:cubicBezTo>
                    <a:pt x="1110" y="1225"/>
                    <a:pt x="1110" y="1225"/>
                    <a:pt x="1110" y="1225"/>
                  </a:cubicBezTo>
                  <a:cubicBezTo>
                    <a:pt x="1080" y="1225"/>
                    <a:pt x="1080" y="1225"/>
                    <a:pt x="1080" y="1225"/>
                  </a:cubicBezTo>
                  <a:cubicBezTo>
                    <a:pt x="1087" y="1196"/>
                    <a:pt x="1087" y="1196"/>
                    <a:pt x="1087" y="1196"/>
                  </a:cubicBezTo>
                  <a:cubicBezTo>
                    <a:pt x="1116" y="1196"/>
                    <a:pt x="1116" y="1196"/>
                    <a:pt x="1116" y="1196"/>
                  </a:cubicBezTo>
                  <a:cubicBezTo>
                    <a:pt x="1123" y="1166"/>
                    <a:pt x="1123" y="1166"/>
                    <a:pt x="1123" y="1166"/>
                  </a:cubicBezTo>
                  <a:cubicBezTo>
                    <a:pt x="1171" y="1149"/>
                    <a:pt x="1171" y="1149"/>
                    <a:pt x="1171" y="1149"/>
                  </a:cubicBezTo>
                  <a:cubicBezTo>
                    <a:pt x="1161" y="1196"/>
                    <a:pt x="1161" y="1196"/>
                    <a:pt x="1161" y="1196"/>
                  </a:cubicBezTo>
                  <a:cubicBezTo>
                    <a:pt x="1198" y="1196"/>
                    <a:pt x="1198" y="1196"/>
                    <a:pt x="1198" y="1196"/>
                  </a:cubicBezTo>
                  <a:cubicBezTo>
                    <a:pt x="1191" y="1225"/>
                    <a:pt x="1191" y="1225"/>
                    <a:pt x="1191" y="1225"/>
                  </a:cubicBezTo>
                  <a:cubicBezTo>
                    <a:pt x="1155" y="1225"/>
                    <a:pt x="1155" y="1225"/>
                    <a:pt x="1155" y="1225"/>
                  </a:cubicBezTo>
                  <a:cubicBezTo>
                    <a:pt x="1140" y="1295"/>
                    <a:pt x="1140" y="1295"/>
                    <a:pt x="1140" y="1295"/>
                  </a:cubicBezTo>
                  <a:cubicBezTo>
                    <a:pt x="1137" y="1309"/>
                    <a:pt x="1135" y="1317"/>
                    <a:pt x="1155" y="1317"/>
                  </a:cubicBezTo>
                  <a:cubicBezTo>
                    <a:pt x="1162" y="1317"/>
                    <a:pt x="1165" y="1317"/>
                    <a:pt x="1171" y="1317"/>
                  </a:cubicBezTo>
                  <a:cubicBezTo>
                    <a:pt x="1164" y="1346"/>
                    <a:pt x="1164" y="1346"/>
                    <a:pt x="1164" y="1346"/>
                  </a:cubicBezTo>
                  <a:cubicBezTo>
                    <a:pt x="1164" y="1346"/>
                    <a:pt x="1164" y="1346"/>
                    <a:pt x="1164" y="1346"/>
                  </a:cubicBezTo>
                  <a:close/>
                  <a:moveTo>
                    <a:pt x="1235" y="1129"/>
                  </a:moveTo>
                  <a:cubicBezTo>
                    <a:pt x="1280" y="1129"/>
                    <a:pt x="1280" y="1129"/>
                    <a:pt x="1280" y="1129"/>
                  </a:cubicBezTo>
                  <a:cubicBezTo>
                    <a:pt x="1261" y="1216"/>
                    <a:pt x="1261" y="1216"/>
                    <a:pt x="1261" y="1216"/>
                  </a:cubicBezTo>
                  <a:cubicBezTo>
                    <a:pt x="1268" y="1208"/>
                    <a:pt x="1283" y="1193"/>
                    <a:pt x="1311" y="1193"/>
                  </a:cubicBezTo>
                  <a:cubicBezTo>
                    <a:pt x="1334" y="1193"/>
                    <a:pt x="1346" y="1204"/>
                    <a:pt x="1351" y="1214"/>
                  </a:cubicBezTo>
                  <a:cubicBezTo>
                    <a:pt x="1355" y="1221"/>
                    <a:pt x="1356" y="1235"/>
                    <a:pt x="1352" y="1255"/>
                  </a:cubicBezTo>
                  <a:cubicBezTo>
                    <a:pt x="1332" y="1348"/>
                    <a:pt x="1332" y="1348"/>
                    <a:pt x="1332" y="1348"/>
                  </a:cubicBezTo>
                  <a:cubicBezTo>
                    <a:pt x="1288" y="1348"/>
                    <a:pt x="1288" y="1348"/>
                    <a:pt x="1288" y="1348"/>
                  </a:cubicBezTo>
                  <a:cubicBezTo>
                    <a:pt x="1307" y="1256"/>
                    <a:pt x="1307" y="1256"/>
                    <a:pt x="1307" y="1256"/>
                  </a:cubicBezTo>
                  <a:cubicBezTo>
                    <a:pt x="1309" y="1248"/>
                    <a:pt x="1314" y="1223"/>
                    <a:pt x="1289" y="1223"/>
                  </a:cubicBezTo>
                  <a:cubicBezTo>
                    <a:pt x="1276" y="1223"/>
                    <a:pt x="1259" y="1230"/>
                    <a:pt x="1253" y="1254"/>
                  </a:cubicBezTo>
                  <a:cubicBezTo>
                    <a:pt x="1234" y="1348"/>
                    <a:pt x="1234" y="1348"/>
                    <a:pt x="1234" y="1348"/>
                  </a:cubicBezTo>
                  <a:cubicBezTo>
                    <a:pt x="1189" y="1348"/>
                    <a:pt x="1189" y="1348"/>
                    <a:pt x="1189" y="1348"/>
                  </a:cubicBezTo>
                  <a:cubicBezTo>
                    <a:pt x="1235" y="1129"/>
                    <a:pt x="1235" y="1129"/>
                    <a:pt x="1235" y="1129"/>
                  </a:cubicBezTo>
                  <a:cubicBezTo>
                    <a:pt x="1235" y="1129"/>
                    <a:pt x="1235" y="1129"/>
                    <a:pt x="1235" y="1129"/>
                  </a:cubicBezTo>
                  <a:close/>
                  <a:moveTo>
                    <a:pt x="1387" y="1232"/>
                  </a:moveTo>
                  <a:cubicBezTo>
                    <a:pt x="1389" y="1225"/>
                    <a:pt x="1392" y="1203"/>
                    <a:pt x="1393" y="1194"/>
                  </a:cubicBezTo>
                  <a:cubicBezTo>
                    <a:pt x="1435" y="1194"/>
                    <a:pt x="1435" y="1194"/>
                    <a:pt x="1435" y="1194"/>
                  </a:cubicBezTo>
                  <a:cubicBezTo>
                    <a:pt x="1430" y="1223"/>
                    <a:pt x="1430" y="1223"/>
                    <a:pt x="1430" y="1223"/>
                  </a:cubicBezTo>
                  <a:cubicBezTo>
                    <a:pt x="1438" y="1211"/>
                    <a:pt x="1452" y="1192"/>
                    <a:pt x="1489" y="1194"/>
                  </a:cubicBezTo>
                  <a:cubicBezTo>
                    <a:pt x="1480" y="1234"/>
                    <a:pt x="1480" y="1234"/>
                    <a:pt x="1480" y="1234"/>
                  </a:cubicBezTo>
                  <a:cubicBezTo>
                    <a:pt x="1435" y="1230"/>
                    <a:pt x="1428" y="1253"/>
                    <a:pt x="1424" y="1273"/>
                  </a:cubicBezTo>
                  <a:cubicBezTo>
                    <a:pt x="1408" y="1348"/>
                    <a:pt x="1408" y="1348"/>
                    <a:pt x="1408" y="1348"/>
                  </a:cubicBezTo>
                  <a:cubicBezTo>
                    <a:pt x="1363" y="1348"/>
                    <a:pt x="1363" y="1348"/>
                    <a:pt x="1363" y="1348"/>
                  </a:cubicBezTo>
                  <a:cubicBezTo>
                    <a:pt x="1387" y="1232"/>
                    <a:pt x="1387" y="1232"/>
                    <a:pt x="1387" y="1232"/>
                  </a:cubicBezTo>
                  <a:cubicBezTo>
                    <a:pt x="1387" y="1232"/>
                    <a:pt x="1387" y="1232"/>
                    <a:pt x="1387" y="1232"/>
                  </a:cubicBezTo>
                  <a:close/>
                  <a:moveTo>
                    <a:pt x="1582" y="1191"/>
                  </a:moveTo>
                  <a:cubicBezTo>
                    <a:pt x="1637" y="1191"/>
                    <a:pt x="1654" y="1229"/>
                    <a:pt x="1644" y="1271"/>
                  </a:cubicBezTo>
                  <a:cubicBezTo>
                    <a:pt x="1635" y="1315"/>
                    <a:pt x="1602" y="1353"/>
                    <a:pt x="1546" y="1353"/>
                  </a:cubicBezTo>
                  <a:cubicBezTo>
                    <a:pt x="1503" y="1353"/>
                    <a:pt x="1474" y="1326"/>
                    <a:pt x="1485" y="1273"/>
                  </a:cubicBezTo>
                  <a:cubicBezTo>
                    <a:pt x="1493" y="1236"/>
                    <a:pt x="1521" y="1191"/>
                    <a:pt x="1582" y="1191"/>
                  </a:cubicBezTo>
                  <a:moveTo>
                    <a:pt x="1555" y="1322"/>
                  </a:moveTo>
                  <a:cubicBezTo>
                    <a:pt x="1574" y="1322"/>
                    <a:pt x="1590" y="1310"/>
                    <a:pt x="1599" y="1270"/>
                  </a:cubicBezTo>
                  <a:cubicBezTo>
                    <a:pt x="1603" y="1250"/>
                    <a:pt x="1605" y="1221"/>
                    <a:pt x="1575" y="1221"/>
                  </a:cubicBezTo>
                  <a:cubicBezTo>
                    <a:pt x="1543" y="1221"/>
                    <a:pt x="1534" y="1259"/>
                    <a:pt x="1531" y="1273"/>
                  </a:cubicBezTo>
                  <a:cubicBezTo>
                    <a:pt x="1524" y="1307"/>
                    <a:pt x="1532" y="1322"/>
                    <a:pt x="1555" y="1322"/>
                  </a:cubicBezTo>
                  <a:moveTo>
                    <a:pt x="1734" y="1195"/>
                  </a:moveTo>
                  <a:cubicBezTo>
                    <a:pt x="1714" y="1286"/>
                    <a:pt x="1714" y="1286"/>
                    <a:pt x="1714" y="1286"/>
                  </a:cubicBezTo>
                  <a:cubicBezTo>
                    <a:pt x="1711" y="1299"/>
                    <a:pt x="1707" y="1320"/>
                    <a:pt x="1731" y="1320"/>
                  </a:cubicBezTo>
                  <a:cubicBezTo>
                    <a:pt x="1760" y="1320"/>
                    <a:pt x="1765" y="1298"/>
                    <a:pt x="1770" y="1272"/>
                  </a:cubicBezTo>
                  <a:cubicBezTo>
                    <a:pt x="1786" y="1195"/>
                    <a:pt x="1786" y="1195"/>
                    <a:pt x="1786" y="1195"/>
                  </a:cubicBezTo>
                  <a:cubicBezTo>
                    <a:pt x="1833" y="1195"/>
                    <a:pt x="1833" y="1195"/>
                    <a:pt x="1833" y="1195"/>
                  </a:cubicBezTo>
                  <a:cubicBezTo>
                    <a:pt x="1811" y="1296"/>
                    <a:pt x="1811" y="1296"/>
                    <a:pt x="1811" y="1296"/>
                  </a:cubicBezTo>
                  <a:cubicBezTo>
                    <a:pt x="1805" y="1329"/>
                    <a:pt x="1804" y="1333"/>
                    <a:pt x="1804" y="1337"/>
                  </a:cubicBezTo>
                  <a:cubicBezTo>
                    <a:pt x="1803" y="1341"/>
                    <a:pt x="1802" y="1344"/>
                    <a:pt x="1802" y="1348"/>
                  </a:cubicBezTo>
                  <a:cubicBezTo>
                    <a:pt x="1758" y="1348"/>
                    <a:pt x="1758" y="1348"/>
                    <a:pt x="1758" y="1348"/>
                  </a:cubicBezTo>
                  <a:cubicBezTo>
                    <a:pt x="1761" y="1328"/>
                    <a:pt x="1761" y="1328"/>
                    <a:pt x="1761" y="1328"/>
                  </a:cubicBezTo>
                  <a:cubicBezTo>
                    <a:pt x="1756" y="1334"/>
                    <a:pt x="1740" y="1352"/>
                    <a:pt x="1711" y="1352"/>
                  </a:cubicBezTo>
                  <a:cubicBezTo>
                    <a:pt x="1690" y="1352"/>
                    <a:pt x="1675" y="1343"/>
                    <a:pt x="1669" y="1331"/>
                  </a:cubicBezTo>
                  <a:cubicBezTo>
                    <a:pt x="1662" y="1319"/>
                    <a:pt x="1666" y="1297"/>
                    <a:pt x="1668" y="1290"/>
                  </a:cubicBezTo>
                  <a:cubicBezTo>
                    <a:pt x="1688" y="1195"/>
                    <a:pt x="1688" y="1195"/>
                    <a:pt x="1688" y="1195"/>
                  </a:cubicBezTo>
                  <a:cubicBezTo>
                    <a:pt x="1734" y="1195"/>
                    <a:pt x="1734" y="1195"/>
                    <a:pt x="1734" y="1195"/>
                  </a:cubicBezTo>
                  <a:cubicBezTo>
                    <a:pt x="1734" y="1195"/>
                    <a:pt x="1734" y="1195"/>
                    <a:pt x="1734" y="1195"/>
                  </a:cubicBezTo>
                  <a:close/>
                  <a:moveTo>
                    <a:pt x="2010" y="1196"/>
                  </a:moveTo>
                  <a:cubicBezTo>
                    <a:pt x="2006" y="1207"/>
                    <a:pt x="2003" y="1218"/>
                    <a:pt x="2000" y="1233"/>
                  </a:cubicBezTo>
                  <a:cubicBezTo>
                    <a:pt x="1976" y="1346"/>
                    <a:pt x="1976" y="1346"/>
                    <a:pt x="1976" y="1346"/>
                  </a:cubicBezTo>
                  <a:cubicBezTo>
                    <a:pt x="1964" y="1403"/>
                    <a:pt x="1915" y="1409"/>
                    <a:pt x="1886" y="1409"/>
                  </a:cubicBezTo>
                  <a:cubicBezTo>
                    <a:pt x="1864" y="1409"/>
                    <a:pt x="1822" y="1406"/>
                    <a:pt x="1829" y="1359"/>
                  </a:cubicBezTo>
                  <a:cubicBezTo>
                    <a:pt x="1872" y="1359"/>
                    <a:pt x="1872" y="1359"/>
                    <a:pt x="1872" y="1359"/>
                  </a:cubicBezTo>
                  <a:cubicBezTo>
                    <a:pt x="1872" y="1362"/>
                    <a:pt x="1871" y="1367"/>
                    <a:pt x="1874" y="1372"/>
                  </a:cubicBezTo>
                  <a:cubicBezTo>
                    <a:pt x="1877" y="1376"/>
                    <a:pt x="1883" y="1380"/>
                    <a:pt x="1894" y="1380"/>
                  </a:cubicBezTo>
                  <a:cubicBezTo>
                    <a:pt x="1908" y="1380"/>
                    <a:pt x="1921" y="1374"/>
                    <a:pt x="1926" y="1360"/>
                  </a:cubicBezTo>
                  <a:cubicBezTo>
                    <a:pt x="1930" y="1353"/>
                    <a:pt x="1931" y="1347"/>
                    <a:pt x="1937" y="1324"/>
                  </a:cubicBezTo>
                  <a:cubicBezTo>
                    <a:pt x="1918" y="1343"/>
                    <a:pt x="1901" y="1345"/>
                    <a:pt x="1891" y="1345"/>
                  </a:cubicBezTo>
                  <a:cubicBezTo>
                    <a:pt x="1847" y="1345"/>
                    <a:pt x="1834" y="1307"/>
                    <a:pt x="1842" y="1270"/>
                  </a:cubicBezTo>
                  <a:cubicBezTo>
                    <a:pt x="1850" y="1231"/>
                    <a:pt x="1880" y="1194"/>
                    <a:pt x="1924" y="1194"/>
                  </a:cubicBezTo>
                  <a:cubicBezTo>
                    <a:pt x="1952" y="1194"/>
                    <a:pt x="1959" y="1209"/>
                    <a:pt x="1962" y="1216"/>
                  </a:cubicBezTo>
                  <a:cubicBezTo>
                    <a:pt x="1968" y="1196"/>
                    <a:pt x="1968" y="1196"/>
                    <a:pt x="1968" y="1196"/>
                  </a:cubicBezTo>
                  <a:cubicBezTo>
                    <a:pt x="2010" y="1196"/>
                    <a:pt x="2010" y="1196"/>
                    <a:pt x="2010" y="1196"/>
                  </a:cubicBezTo>
                  <a:cubicBezTo>
                    <a:pt x="2010" y="1196"/>
                    <a:pt x="2010" y="1196"/>
                    <a:pt x="2010" y="1196"/>
                  </a:cubicBezTo>
                  <a:close/>
                  <a:moveTo>
                    <a:pt x="1908" y="1315"/>
                  </a:moveTo>
                  <a:cubicBezTo>
                    <a:pt x="1939" y="1315"/>
                    <a:pt x="1947" y="1277"/>
                    <a:pt x="1948" y="1271"/>
                  </a:cubicBezTo>
                  <a:cubicBezTo>
                    <a:pt x="1952" y="1253"/>
                    <a:pt x="1955" y="1224"/>
                    <a:pt x="1928" y="1224"/>
                  </a:cubicBezTo>
                  <a:cubicBezTo>
                    <a:pt x="1911" y="1224"/>
                    <a:pt x="1894" y="1237"/>
                    <a:pt x="1887" y="1270"/>
                  </a:cubicBezTo>
                  <a:cubicBezTo>
                    <a:pt x="1885" y="1277"/>
                    <a:pt x="1878" y="1315"/>
                    <a:pt x="1908" y="1315"/>
                  </a:cubicBezTo>
                  <a:moveTo>
                    <a:pt x="2058" y="1129"/>
                  </a:moveTo>
                  <a:cubicBezTo>
                    <a:pt x="2102" y="1129"/>
                    <a:pt x="2102" y="1129"/>
                    <a:pt x="2102" y="1129"/>
                  </a:cubicBezTo>
                  <a:cubicBezTo>
                    <a:pt x="2084" y="1216"/>
                    <a:pt x="2084" y="1216"/>
                    <a:pt x="2084" y="1216"/>
                  </a:cubicBezTo>
                  <a:cubicBezTo>
                    <a:pt x="2091" y="1208"/>
                    <a:pt x="2105" y="1193"/>
                    <a:pt x="2133" y="1193"/>
                  </a:cubicBezTo>
                  <a:cubicBezTo>
                    <a:pt x="2156" y="1193"/>
                    <a:pt x="2168" y="1204"/>
                    <a:pt x="2174" y="1214"/>
                  </a:cubicBezTo>
                  <a:cubicBezTo>
                    <a:pt x="2177" y="1221"/>
                    <a:pt x="2179" y="1235"/>
                    <a:pt x="2175" y="1255"/>
                  </a:cubicBezTo>
                  <a:cubicBezTo>
                    <a:pt x="2155" y="1348"/>
                    <a:pt x="2155" y="1348"/>
                    <a:pt x="2155" y="1348"/>
                  </a:cubicBezTo>
                  <a:cubicBezTo>
                    <a:pt x="2110" y="1348"/>
                    <a:pt x="2110" y="1348"/>
                    <a:pt x="2110" y="1348"/>
                  </a:cubicBezTo>
                  <a:cubicBezTo>
                    <a:pt x="2130" y="1256"/>
                    <a:pt x="2130" y="1256"/>
                    <a:pt x="2130" y="1256"/>
                  </a:cubicBezTo>
                  <a:cubicBezTo>
                    <a:pt x="2131" y="1248"/>
                    <a:pt x="2137" y="1223"/>
                    <a:pt x="2112" y="1223"/>
                  </a:cubicBezTo>
                  <a:cubicBezTo>
                    <a:pt x="2099" y="1223"/>
                    <a:pt x="2081" y="1230"/>
                    <a:pt x="2076" y="1254"/>
                  </a:cubicBezTo>
                  <a:cubicBezTo>
                    <a:pt x="2057" y="1348"/>
                    <a:pt x="2057" y="1348"/>
                    <a:pt x="2057" y="1348"/>
                  </a:cubicBezTo>
                  <a:cubicBezTo>
                    <a:pt x="2012" y="1348"/>
                    <a:pt x="2012" y="1348"/>
                    <a:pt x="2012" y="1348"/>
                  </a:cubicBezTo>
                  <a:cubicBezTo>
                    <a:pt x="2058" y="1129"/>
                    <a:pt x="2058" y="1129"/>
                    <a:pt x="2058" y="1129"/>
                  </a:cubicBezTo>
                  <a:cubicBezTo>
                    <a:pt x="2058" y="1129"/>
                    <a:pt x="2058" y="1129"/>
                    <a:pt x="2058" y="1129"/>
                  </a:cubicBezTo>
                  <a:close/>
                  <a:moveTo>
                    <a:pt x="100" y="1249"/>
                  </a:moveTo>
                  <a:cubicBezTo>
                    <a:pt x="101" y="1244"/>
                    <a:pt x="104" y="1221"/>
                    <a:pt x="87" y="1221"/>
                  </a:cubicBezTo>
                  <a:cubicBezTo>
                    <a:pt x="66" y="1221"/>
                    <a:pt x="56" y="1253"/>
                    <a:pt x="53" y="1270"/>
                  </a:cubicBezTo>
                  <a:cubicBezTo>
                    <a:pt x="51" y="1278"/>
                    <a:pt x="46" y="1306"/>
                    <a:pt x="54" y="1317"/>
                  </a:cubicBezTo>
                  <a:cubicBezTo>
                    <a:pt x="57" y="1321"/>
                    <a:pt x="61" y="1322"/>
                    <a:pt x="65" y="1322"/>
                  </a:cubicBezTo>
                  <a:cubicBezTo>
                    <a:pt x="70" y="1322"/>
                    <a:pt x="84" y="1320"/>
                    <a:pt x="92" y="1292"/>
                  </a:cubicBezTo>
                  <a:cubicBezTo>
                    <a:pt x="136" y="1292"/>
                    <a:pt x="136" y="1292"/>
                    <a:pt x="136" y="1292"/>
                  </a:cubicBezTo>
                  <a:cubicBezTo>
                    <a:pt x="133" y="1304"/>
                    <a:pt x="128" y="1323"/>
                    <a:pt x="107" y="1337"/>
                  </a:cubicBezTo>
                  <a:cubicBezTo>
                    <a:pt x="94" y="1347"/>
                    <a:pt x="79" y="1352"/>
                    <a:pt x="60" y="1352"/>
                  </a:cubicBezTo>
                  <a:cubicBezTo>
                    <a:pt x="40" y="1352"/>
                    <a:pt x="23" y="1347"/>
                    <a:pt x="12" y="1331"/>
                  </a:cubicBezTo>
                  <a:cubicBezTo>
                    <a:pt x="2" y="1316"/>
                    <a:pt x="0" y="1296"/>
                    <a:pt x="5" y="1271"/>
                  </a:cubicBezTo>
                  <a:cubicBezTo>
                    <a:pt x="20" y="1201"/>
                    <a:pt x="74" y="1192"/>
                    <a:pt x="94" y="1192"/>
                  </a:cubicBezTo>
                  <a:cubicBezTo>
                    <a:pt x="122" y="1192"/>
                    <a:pt x="153" y="1207"/>
                    <a:pt x="144" y="1249"/>
                  </a:cubicBezTo>
                  <a:cubicBezTo>
                    <a:pt x="100" y="1249"/>
                    <a:pt x="100" y="1249"/>
                    <a:pt x="100" y="1249"/>
                  </a:cubicBezTo>
                  <a:cubicBezTo>
                    <a:pt x="100" y="1249"/>
                    <a:pt x="100" y="1249"/>
                    <a:pt x="100" y="1249"/>
                  </a:cubicBezTo>
                  <a:close/>
                  <a:moveTo>
                    <a:pt x="2378" y="1249"/>
                  </a:moveTo>
                  <a:cubicBezTo>
                    <a:pt x="2379" y="1244"/>
                    <a:pt x="2382" y="1221"/>
                    <a:pt x="2365" y="1221"/>
                  </a:cubicBezTo>
                  <a:cubicBezTo>
                    <a:pt x="2344" y="1221"/>
                    <a:pt x="2335" y="1253"/>
                    <a:pt x="2331" y="1270"/>
                  </a:cubicBezTo>
                  <a:cubicBezTo>
                    <a:pt x="2329" y="1278"/>
                    <a:pt x="2324" y="1306"/>
                    <a:pt x="2332" y="1317"/>
                  </a:cubicBezTo>
                  <a:cubicBezTo>
                    <a:pt x="2335" y="1321"/>
                    <a:pt x="2340" y="1322"/>
                    <a:pt x="2343" y="1322"/>
                  </a:cubicBezTo>
                  <a:cubicBezTo>
                    <a:pt x="2348" y="1322"/>
                    <a:pt x="2362" y="1320"/>
                    <a:pt x="2370" y="1292"/>
                  </a:cubicBezTo>
                  <a:cubicBezTo>
                    <a:pt x="2414" y="1292"/>
                    <a:pt x="2414" y="1292"/>
                    <a:pt x="2414" y="1292"/>
                  </a:cubicBezTo>
                  <a:cubicBezTo>
                    <a:pt x="2411" y="1304"/>
                    <a:pt x="2406" y="1323"/>
                    <a:pt x="2385" y="1337"/>
                  </a:cubicBezTo>
                  <a:cubicBezTo>
                    <a:pt x="2372" y="1347"/>
                    <a:pt x="2357" y="1352"/>
                    <a:pt x="2338" y="1352"/>
                  </a:cubicBezTo>
                  <a:cubicBezTo>
                    <a:pt x="2318" y="1352"/>
                    <a:pt x="2301" y="1347"/>
                    <a:pt x="2290" y="1331"/>
                  </a:cubicBezTo>
                  <a:cubicBezTo>
                    <a:pt x="2280" y="1316"/>
                    <a:pt x="2278" y="1296"/>
                    <a:pt x="2284" y="1271"/>
                  </a:cubicBezTo>
                  <a:cubicBezTo>
                    <a:pt x="2299" y="1201"/>
                    <a:pt x="2352" y="1192"/>
                    <a:pt x="2372" y="1192"/>
                  </a:cubicBezTo>
                  <a:cubicBezTo>
                    <a:pt x="2401" y="1192"/>
                    <a:pt x="2431" y="1207"/>
                    <a:pt x="2423" y="1249"/>
                  </a:cubicBezTo>
                  <a:cubicBezTo>
                    <a:pt x="2378" y="1249"/>
                    <a:pt x="2378" y="1249"/>
                    <a:pt x="2378" y="1249"/>
                  </a:cubicBezTo>
                  <a:cubicBezTo>
                    <a:pt x="2378" y="1249"/>
                    <a:pt x="2378" y="1249"/>
                    <a:pt x="2378" y="1249"/>
                  </a:cubicBezTo>
                  <a:close/>
                  <a:moveTo>
                    <a:pt x="2534" y="1191"/>
                  </a:moveTo>
                  <a:cubicBezTo>
                    <a:pt x="2589" y="1191"/>
                    <a:pt x="2606" y="1229"/>
                    <a:pt x="2597" y="1271"/>
                  </a:cubicBezTo>
                  <a:cubicBezTo>
                    <a:pt x="2587" y="1315"/>
                    <a:pt x="2554" y="1353"/>
                    <a:pt x="2498" y="1353"/>
                  </a:cubicBezTo>
                  <a:cubicBezTo>
                    <a:pt x="2454" y="1353"/>
                    <a:pt x="2426" y="1326"/>
                    <a:pt x="2437" y="1273"/>
                  </a:cubicBezTo>
                  <a:cubicBezTo>
                    <a:pt x="2445" y="1236"/>
                    <a:pt x="2474" y="1191"/>
                    <a:pt x="2534" y="1191"/>
                  </a:cubicBezTo>
                  <a:moveTo>
                    <a:pt x="2507" y="1322"/>
                  </a:moveTo>
                  <a:cubicBezTo>
                    <a:pt x="2527" y="1322"/>
                    <a:pt x="2542" y="1310"/>
                    <a:pt x="2551" y="1270"/>
                  </a:cubicBezTo>
                  <a:cubicBezTo>
                    <a:pt x="2555" y="1250"/>
                    <a:pt x="2557" y="1221"/>
                    <a:pt x="2528" y="1221"/>
                  </a:cubicBezTo>
                  <a:cubicBezTo>
                    <a:pt x="2495" y="1221"/>
                    <a:pt x="2486" y="1259"/>
                    <a:pt x="2484" y="1273"/>
                  </a:cubicBezTo>
                  <a:cubicBezTo>
                    <a:pt x="2476" y="1307"/>
                    <a:pt x="2484" y="1322"/>
                    <a:pt x="2507" y="1322"/>
                  </a:cubicBezTo>
                  <a:moveTo>
                    <a:pt x="2637" y="1223"/>
                  </a:moveTo>
                  <a:cubicBezTo>
                    <a:pt x="2639" y="1214"/>
                    <a:pt x="2640" y="1205"/>
                    <a:pt x="2641" y="1195"/>
                  </a:cubicBezTo>
                  <a:cubicBezTo>
                    <a:pt x="2685" y="1195"/>
                    <a:pt x="2685" y="1195"/>
                    <a:pt x="2685" y="1195"/>
                  </a:cubicBezTo>
                  <a:cubicBezTo>
                    <a:pt x="2682" y="1214"/>
                    <a:pt x="2682" y="1214"/>
                    <a:pt x="2682" y="1214"/>
                  </a:cubicBezTo>
                  <a:cubicBezTo>
                    <a:pt x="2688" y="1208"/>
                    <a:pt x="2704" y="1192"/>
                    <a:pt x="2734" y="1192"/>
                  </a:cubicBezTo>
                  <a:cubicBezTo>
                    <a:pt x="2769" y="1192"/>
                    <a:pt x="2775" y="1213"/>
                    <a:pt x="2776" y="1220"/>
                  </a:cubicBezTo>
                  <a:cubicBezTo>
                    <a:pt x="2795" y="1196"/>
                    <a:pt x="2816" y="1192"/>
                    <a:pt x="2832" y="1192"/>
                  </a:cubicBezTo>
                  <a:cubicBezTo>
                    <a:pt x="2862" y="1192"/>
                    <a:pt x="2871" y="1210"/>
                    <a:pt x="2873" y="1216"/>
                  </a:cubicBezTo>
                  <a:cubicBezTo>
                    <a:pt x="2878" y="1230"/>
                    <a:pt x="2874" y="1248"/>
                    <a:pt x="2871" y="1261"/>
                  </a:cubicBezTo>
                  <a:cubicBezTo>
                    <a:pt x="2853" y="1348"/>
                    <a:pt x="2853" y="1348"/>
                    <a:pt x="2853" y="1348"/>
                  </a:cubicBezTo>
                  <a:cubicBezTo>
                    <a:pt x="2807" y="1348"/>
                    <a:pt x="2807" y="1348"/>
                    <a:pt x="2807" y="1348"/>
                  </a:cubicBezTo>
                  <a:cubicBezTo>
                    <a:pt x="2827" y="1258"/>
                    <a:pt x="2827" y="1258"/>
                    <a:pt x="2827" y="1258"/>
                  </a:cubicBezTo>
                  <a:cubicBezTo>
                    <a:pt x="2830" y="1242"/>
                    <a:pt x="2832" y="1223"/>
                    <a:pt x="2808" y="1223"/>
                  </a:cubicBezTo>
                  <a:cubicBezTo>
                    <a:pt x="2781" y="1223"/>
                    <a:pt x="2775" y="1249"/>
                    <a:pt x="2771" y="1271"/>
                  </a:cubicBezTo>
                  <a:cubicBezTo>
                    <a:pt x="2754" y="1348"/>
                    <a:pt x="2754" y="1348"/>
                    <a:pt x="2754" y="1348"/>
                  </a:cubicBezTo>
                  <a:cubicBezTo>
                    <a:pt x="2709" y="1348"/>
                    <a:pt x="2709" y="1348"/>
                    <a:pt x="2709" y="1348"/>
                  </a:cubicBezTo>
                  <a:cubicBezTo>
                    <a:pt x="2728" y="1257"/>
                    <a:pt x="2728" y="1257"/>
                    <a:pt x="2728" y="1257"/>
                  </a:cubicBezTo>
                  <a:cubicBezTo>
                    <a:pt x="2731" y="1245"/>
                    <a:pt x="2735" y="1223"/>
                    <a:pt x="2710" y="1223"/>
                  </a:cubicBezTo>
                  <a:cubicBezTo>
                    <a:pt x="2682" y="1223"/>
                    <a:pt x="2677" y="1248"/>
                    <a:pt x="2674" y="1258"/>
                  </a:cubicBezTo>
                  <a:cubicBezTo>
                    <a:pt x="2655" y="1348"/>
                    <a:pt x="2655" y="1348"/>
                    <a:pt x="2655" y="1348"/>
                  </a:cubicBezTo>
                  <a:cubicBezTo>
                    <a:pt x="2610" y="1348"/>
                    <a:pt x="2610" y="1348"/>
                    <a:pt x="2610" y="1348"/>
                  </a:cubicBezTo>
                  <a:cubicBezTo>
                    <a:pt x="2637" y="1223"/>
                    <a:pt x="2637" y="1223"/>
                    <a:pt x="2637" y="1223"/>
                  </a:cubicBezTo>
                  <a:cubicBezTo>
                    <a:pt x="2637" y="1223"/>
                    <a:pt x="2637" y="1223"/>
                    <a:pt x="2637" y="1223"/>
                  </a:cubicBezTo>
                  <a:close/>
                  <a:moveTo>
                    <a:pt x="2966" y="1195"/>
                  </a:moveTo>
                  <a:cubicBezTo>
                    <a:pt x="2963" y="1216"/>
                    <a:pt x="2963" y="1216"/>
                    <a:pt x="2963" y="1216"/>
                  </a:cubicBezTo>
                  <a:cubicBezTo>
                    <a:pt x="2982" y="1192"/>
                    <a:pt x="3008" y="1192"/>
                    <a:pt x="3015" y="1192"/>
                  </a:cubicBezTo>
                  <a:cubicBezTo>
                    <a:pt x="3054" y="1192"/>
                    <a:pt x="3072" y="1221"/>
                    <a:pt x="3062" y="1268"/>
                  </a:cubicBezTo>
                  <a:cubicBezTo>
                    <a:pt x="3053" y="1312"/>
                    <a:pt x="3022" y="1350"/>
                    <a:pt x="2978" y="1350"/>
                  </a:cubicBezTo>
                  <a:cubicBezTo>
                    <a:pt x="2950" y="1350"/>
                    <a:pt x="2942" y="1335"/>
                    <a:pt x="2939" y="1330"/>
                  </a:cubicBezTo>
                  <a:cubicBezTo>
                    <a:pt x="2923" y="1407"/>
                    <a:pt x="2923" y="1407"/>
                    <a:pt x="2923" y="1407"/>
                  </a:cubicBezTo>
                  <a:cubicBezTo>
                    <a:pt x="2877" y="1407"/>
                    <a:pt x="2877" y="1407"/>
                    <a:pt x="2877" y="1407"/>
                  </a:cubicBezTo>
                  <a:cubicBezTo>
                    <a:pt x="2922" y="1195"/>
                    <a:pt x="2922" y="1195"/>
                    <a:pt x="2922" y="1195"/>
                  </a:cubicBezTo>
                  <a:cubicBezTo>
                    <a:pt x="2966" y="1195"/>
                    <a:pt x="2966" y="1195"/>
                    <a:pt x="2966" y="1195"/>
                  </a:cubicBezTo>
                  <a:cubicBezTo>
                    <a:pt x="2966" y="1195"/>
                    <a:pt x="2966" y="1195"/>
                    <a:pt x="2966" y="1195"/>
                  </a:cubicBezTo>
                  <a:close/>
                  <a:moveTo>
                    <a:pt x="3017" y="1270"/>
                  </a:moveTo>
                  <a:cubicBezTo>
                    <a:pt x="3020" y="1252"/>
                    <a:pt x="3022" y="1221"/>
                    <a:pt x="2996" y="1221"/>
                  </a:cubicBezTo>
                  <a:cubicBezTo>
                    <a:pt x="2981" y="1221"/>
                    <a:pt x="2959" y="1232"/>
                    <a:pt x="2950" y="1273"/>
                  </a:cubicBezTo>
                  <a:cubicBezTo>
                    <a:pt x="2947" y="1282"/>
                    <a:pt x="2940" y="1321"/>
                    <a:pt x="2973" y="1321"/>
                  </a:cubicBezTo>
                  <a:cubicBezTo>
                    <a:pt x="2994" y="1321"/>
                    <a:pt x="3010" y="1300"/>
                    <a:pt x="3017" y="1270"/>
                  </a:cubicBezTo>
                  <a:moveTo>
                    <a:pt x="3119" y="1129"/>
                  </a:moveTo>
                  <a:cubicBezTo>
                    <a:pt x="3164" y="1129"/>
                    <a:pt x="3164" y="1129"/>
                    <a:pt x="3164" y="1129"/>
                  </a:cubicBezTo>
                  <a:cubicBezTo>
                    <a:pt x="3117" y="1348"/>
                    <a:pt x="3117" y="1348"/>
                    <a:pt x="3117" y="1348"/>
                  </a:cubicBezTo>
                  <a:cubicBezTo>
                    <a:pt x="3072" y="1348"/>
                    <a:pt x="3072" y="1348"/>
                    <a:pt x="3072" y="1348"/>
                  </a:cubicBezTo>
                  <a:cubicBezTo>
                    <a:pt x="3119" y="1129"/>
                    <a:pt x="3119" y="1129"/>
                    <a:pt x="3119" y="1129"/>
                  </a:cubicBezTo>
                  <a:cubicBezTo>
                    <a:pt x="3119" y="1129"/>
                    <a:pt x="3119" y="1129"/>
                    <a:pt x="3119" y="1129"/>
                  </a:cubicBezTo>
                  <a:close/>
                  <a:moveTo>
                    <a:pt x="3202" y="1283"/>
                  </a:moveTo>
                  <a:cubicBezTo>
                    <a:pt x="3200" y="1293"/>
                    <a:pt x="3193" y="1324"/>
                    <a:pt x="3225" y="1324"/>
                  </a:cubicBezTo>
                  <a:cubicBezTo>
                    <a:pt x="3236" y="1324"/>
                    <a:pt x="3248" y="1319"/>
                    <a:pt x="3256" y="1303"/>
                  </a:cubicBezTo>
                  <a:cubicBezTo>
                    <a:pt x="3297" y="1303"/>
                    <a:pt x="3297" y="1303"/>
                    <a:pt x="3297" y="1303"/>
                  </a:cubicBezTo>
                  <a:cubicBezTo>
                    <a:pt x="3295" y="1310"/>
                    <a:pt x="3291" y="1323"/>
                    <a:pt x="3275" y="1336"/>
                  </a:cubicBezTo>
                  <a:cubicBezTo>
                    <a:pt x="3261" y="1348"/>
                    <a:pt x="3240" y="1354"/>
                    <a:pt x="3218" y="1354"/>
                  </a:cubicBezTo>
                  <a:cubicBezTo>
                    <a:pt x="3205" y="1354"/>
                    <a:pt x="3180" y="1351"/>
                    <a:pt x="3168" y="1335"/>
                  </a:cubicBezTo>
                  <a:cubicBezTo>
                    <a:pt x="3157" y="1320"/>
                    <a:pt x="3155" y="1299"/>
                    <a:pt x="3161" y="1275"/>
                  </a:cubicBezTo>
                  <a:cubicBezTo>
                    <a:pt x="3166" y="1250"/>
                    <a:pt x="3178" y="1220"/>
                    <a:pt x="3208" y="1202"/>
                  </a:cubicBezTo>
                  <a:cubicBezTo>
                    <a:pt x="3222" y="1194"/>
                    <a:pt x="3237" y="1190"/>
                    <a:pt x="3254" y="1190"/>
                  </a:cubicBezTo>
                  <a:cubicBezTo>
                    <a:pt x="3276" y="1190"/>
                    <a:pt x="3300" y="1198"/>
                    <a:pt x="3308" y="1227"/>
                  </a:cubicBezTo>
                  <a:cubicBezTo>
                    <a:pt x="3314" y="1248"/>
                    <a:pt x="3309" y="1270"/>
                    <a:pt x="3305" y="1283"/>
                  </a:cubicBezTo>
                  <a:cubicBezTo>
                    <a:pt x="3202" y="1283"/>
                    <a:pt x="3202" y="1283"/>
                    <a:pt x="3202" y="1283"/>
                  </a:cubicBezTo>
                  <a:cubicBezTo>
                    <a:pt x="3202" y="1283"/>
                    <a:pt x="3202" y="1283"/>
                    <a:pt x="3202" y="1283"/>
                  </a:cubicBezTo>
                  <a:close/>
                  <a:moveTo>
                    <a:pt x="3265" y="1254"/>
                  </a:moveTo>
                  <a:cubicBezTo>
                    <a:pt x="3267" y="1248"/>
                    <a:pt x="3272" y="1220"/>
                    <a:pt x="3246" y="1220"/>
                  </a:cubicBezTo>
                  <a:cubicBezTo>
                    <a:pt x="3226" y="1220"/>
                    <a:pt x="3214" y="1236"/>
                    <a:pt x="3210" y="1254"/>
                  </a:cubicBezTo>
                  <a:cubicBezTo>
                    <a:pt x="3265" y="1254"/>
                    <a:pt x="3265" y="1254"/>
                    <a:pt x="3265" y="1254"/>
                  </a:cubicBezTo>
                  <a:cubicBezTo>
                    <a:pt x="3265" y="1254"/>
                    <a:pt x="3265" y="1254"/>
                    <a:pt x="3265" y="1254"/>
                  </a:cubicBezTo>
                  <a:close/>
                  <a:moveTo>
                    <a:pt x="3383" y="1195"/>
                  </a:moveTo>
                  <a:cubicBezTo>
                    <a:pt x="3401" y="1245"/>
                    <a:pt x="3401" y="1245"/>
                    <a:pt x="3401" y="1245"/>
                  </a:cubicBezTo>
                  <a:cubicBezTo>
                    <a:pt x="3442" y="1195"/>
                    <a:pt x="3442" y="1195"/>
                    <a:pt x="3442" y="1195"/>
                  </a:cubicBezTo>
                  <a:cubicBezTo>
                    <a:pt x="3488" y="1195"/>
                    <a:pt x="3488" y="1195"/>
                    <a:pt x="3488" y="1195"/>
                  </a:cubicBezTo>
                  <a:cubicBezTo>
                    <a:pt x="3423" y="1269"/>
                    <a:pt x="3423" y="1269"/>
                    <a:pt x="3423" y="1269"/>
                  </a:cubicBezTo>
                  <a:cubicBezTo>
                    <a:pt x="3457" y="1348"/>
                    <a:pt x="3457" y="1348"/>
                    <a:pt x="3457" y="1348"/>
                  </a:cubicBezTo>
                  <a:cubicBezTo>
                    <a:pt x="3404" y="1348"/>
                    <a:pt x="3404" y="1348"/>
                    <a:pt x="3404" y="1348"/>
                  </a:cubicBezTo>
                  <a:cubicBezTo>
                    <a:pt x="3385" y="1292"/>
                    <a:pt x="3385" y="1292"/>
                    <a:pt x="3385" y="1292"/>
                  </a:cubicBezTo>
                  <a:cubicBezTo>
                    <a:pt x="3342" y="1348"/>
                    <a:pt x="3342" y="1348"/>
                    <a:pt x="3342" y="1348"/>
                  </a:cubicBezTo>
                  <a:cubicBezTo>
                    <a:pt x="3295" y="1348"/>
                    <a:pt x="3295" y="1348"/>
                    <a:pt x="3295" y="1348"/>
                  </a:cubicBezTo>
                  <a:cubicBezTo>
                    <a:pt x="3364" y="1266"/>
                    <a:pt x="3364" y="1266"/>
                    <a:pt x="3364" y="1266"/>
                  </a:cubicBezTo>
                  <a:cubicBezTo>
                    <a:pt x="3329" y="1195"/>
                    <a:pt x="3329" y="1195"/>
                    <a:pt x="3329" y="1195"/>
                  </a:cubicBezTo>
                  <a:cubicBezTo>
                    <a:pt x="3383" y="1195"/>
                    <a:pt x="3383" y="1195"/>
                    <a:pt x="3383" y="1195"/>
                  </a:cubicBezTo>
                  <a:cubicBezTo>
                    <a:pt x="3383" y="1195"/>
                    <a:pt x="3383" y="1195"/>
                    <a:pt x="3383" y="1195"/>
                  </a:cubicBezTo>
                  <a:close/>
                  <a:moveTo>
                    <a:pt x="3509" y="1194"/>
                  </a:moveTo>
                  <a:cubicBezTo>
                    <a:pt x="3554" y="1194"/>
                    <a:pt x="3554" y="1194"/>
                    <a:pt x="3554" y="1194"/>
                  </a:cubicBezTo>
                  <a:cubicBezTo>
                    <a:pt x="3521" y="1348"/>
                    <a:pt x="3521" y="1348"/>
                    <a:pt x="3521" y="1348"/>
                  </a:cubicBezTo>
                  <a:cubicBezTo>
                    <a:pt x="3476" y="1348"/>
                    <a:pt x="3476" y="1348"/>
                    <a:pt x="3476" y="1348"/>
                  </a:cubicBezTo>
                  <a:cubicBezTo>
                    <a:pt x="3509" y="1194"/>
                    <a:pt x="3509" y="1194"/>
                    <a:pt x="3509" y="1194"/>
                  </a:cubicBezTo>
                  <a:cubicBezTo>
                    <a:pt x="3509" y="1194"/>
                    <a:pt x="3509" y="1194"/>
                    <a:pt x="3509" y="1194"/>
                  </a:cubicBezTo>
                  <a:close/>
                  <a:moveTo>
                    <a:pt x="3521" y="1129"/>
                  </a:moveTo>
                  <a:cubicBezTo>
                    <a:pt x="3569" y="1129"/>
                    <a:pt x="3569" y="1129"/>
                    <a:pt x="3569" y="1129"/>
                  </a:cubicBezTo>
                  <a:cubicBezTo>
                    <a:pt x="3561" y="1168"/>
                    <a:pt x="3561" y="1168"/>
                    <a:pt x="3561" y="1168"/>
                  </a:cubicBezTo>
                  <a:cubicBezTo>
                    <a:pt x="3513" y="1168"/>
                    <a:pt x="3513" y="1168"/>
                    <a:pt x="3513" y="1168"/>
                  </a:cubicBezTo>
                  <a:cubicBezTo>
                    <a:pt x="3521" y="1129"/>
                    <a:pt x="3521" y="1129"/>
                    <a:pt x="3521" y="1129"/>
                  </a:cubicBezTo>
                  <a:cubicBezTo>
                    <a:pt x="3521" y="1129"/>
                    <a:pt x="3521" y="1129"/>
                    <a:pt x="3521" y="1129"/>
                  </a:cubicBezTo>
                  <a:close/>
                  <a:moveTo>
                    <a:pt x="3649" y="1346"/>
                  </a:moveTo>
                  <a:cubicBezTo>
                    <a:pt x="3634" y="1350"/>
                    <a:pt x="3621" y="1351"/>
                    <a:pt x="3614" y="1351"/>
                  </a:cubicBezTo>
                  <a:cubicBezTo>
                    <a:pt x="3568" y="1351"/>
                    <a:pt x="3575" y="1322"/>
                    <a:pt x="3577" y="1310"/>
                  </a:cubicBezTo>
                  <a:cubicBezTo>
                    <a:pt x="3595" y="1225"/>
                    <a:pt x="3595" y="1225"/>
                    <a:pt x="3595" y="1225"/>
                  </a:cubicBezTo>
                  <a:cubicBezTo>
                    <a:pt x="3565" y="1225"/>
                    <a:pt x="3565" y="1225"/>
                    <a:pt x="3565" y="1225"/>
                  </a:cubicBezTo>
                  <a:cubicBezTo>
                    <a:pt x="3572" y="1196"/>
                    <a:pt x="3572" y="1196"/>
                    <a:pt x="3572" y="1196"/>
                  </a:cubicBezTo>
                  <a:cubicBezTo>
                    <a:pt x="3601" y="1196"/>
                    <a:pt x="3601" y="1196"/>
                    <a:pt x="3601" y="1196"/>
                  </a:cubicBezTo>
                  <a:cubicBezTo>
                    <a:pt x="3608" y="1166"/>
                    <a:pt x="3608" y="1166"/>
                    <a:pt x="3608" y="1166"/>
                  </a:cubicBezTo>
                  <a:cubicBezTo>
                    <a:pt x="3656" y="1149"/>
                    <a:pt x="3656" y="1149"/>
                    <a:pt x="3656" y="1149"/>
                  </a:cubicBezTo>
                  <a:cubicBezTo>
                    <a:pt x="3646" y="1196"/>
                    <a:pt x="3646" y="1196"/>
                    <a:pt x="3646" y="1196"/>
                  </a:cubicBezTo>
                  <a:cubicBezTo>
                    <a:pt x="3682" y="1196"/>
                    <a:pt x="3682" y="1196"/>
                    <a:pt x="3682" y="1196"/>
                  </a:cubicBezTo>
                  <a:cubicBezTo>
                    <a:pt x="3676" y="1225"/>
                    <a:pt x="3676" y="1225"/>
                    <a:pt x="3676" y="1225"/>
                  </a:cubicBezTo>
                  <a:cubicBezTo>
                    <a:pt x="3640" y="1225"/>
                    <a:pt x="3640" y="1225"/>
                    <a:pt x="3640" y="1225"/>
                  </a:cubicBezTo>
                  <a:cubicBezTo>
                    <a:pt x="3625" y="1295"/>
                    <a:pt x="3625" y="1295"/>
                    <a:pt x="3625" y="1295"/>
                  </a:cubicBezTo>
                  <a:cubicBezTo>
                    <a:pt x="3622" y="1309"/>
                    <a:pt x="3620" y="1317"/>
                    <a:pt x="3640" y="1317"/>
                  </a:cubicBezTo>
                  <a:cubicBezTo>
                    <a:pt x="3647" y="1317"/>
                    <a:pt x="3650" y="1317"/>
                    <a:pt x="3656" y="1317"/>
                  </a:cubicBezTo>
                  <a:cubicBezTo>
                    <a:pt x="3649" y="1346"/>
                    <a:pt x="3649" y="1346"/>
                    <a:pt x="3649" y="1346"/>
                  </a:cubicBezTo>
                  <a:cubicBezTo>
                    <a:pt x="3649" y="1346"/>
                    <a:pt x="3649" y="1346"/>
                    <a:pt x="3649" y="1346"/>
                  </a:cubicBezTo>
                  <a:close/>
                  <a:moveTo>
                    <a:pt x="3741" y="1195"/>
                  </a:moveTo>
                  <a:cubicBezTo>
                    <a:pt x="3752" y="1301"/>
                    <a:pt x="3752" y="1301"/>
                    <a:pt x="3752" y="1301"/>
                  </a:cubicBezTo>
                  <a:cubicBezTo>
                    <a:pt x="3809" y="1195"/>
                    <a:pt x="3809" y="1195"/>
                    <a:pt x="3809" y="1195"/>
                  </a:cubicBezTo>
                  <a:cubicBezTo>
                    <a:pt x="3854" y="1195"/>
                    <a:pt x="3854" y="1195"/>
                    <a:pt x="3854" y="1195"/>
                  </a:cubicBezTo>
                  <a:cubicBezTo>
                    <a:pt x="3764" y="1345"/>
                    <a:pt x="3764" y="1345"/>
                    <a:pt x="3764" y="1345"/>
                  </a:cubicBezTo>
                  <a:cubicBezTo>
                    <a:pt x="3732" y="1406"/>
                    <a:pt x="3732" y="1406"/>
                    <a:pt x="3732" y="1406"/>
                  </a:cubicBezTo>
                  <a:cubicBezTo>
                    <a:pt x="3687" y="1406"/>
                    <a:pt x="3687" y="1406"/>
                    <a:pt x="3687" y="1406"/>
                  </a:cubicBezTo>
                  <a:cubicBezTo>
                    <a:pt x="3719" y="1348"/>
                    <a:pt x="3719" y="1348"/>
                    <a:pt x="3719" y="1348"/>
                  </a:cubicBezTo>
                  <a:cubicBezTo>
                    <a:pt x="3693" y="1195"/>
                    <a:pt x="3693" y="1195"/>
                    <a:pt x="3693" y="1195"/>
                  </a:cubicBezTo>
                  <a:cubicBezTo>
                    <a:pt x="3741" y="1195"/>
                    <a:pt x="3741" y="1195"/>
                    <a:pt x="3741" y="1195"/>
                  </a:cubicBezTo>
                  <a:cubicBezTo>
                    <a:pt x="3741" y="1195"/>
                    <a:pt x="3741" y="1195"/>
                    <a:pt x="3741" y="1195"/>
                  </a:cubicBezTo>
                  <a:close/>
                  <a:moveTo>
                    <a:pt x="3933" y="1145"/>
                  </a:moveTo>
                  <a:cubicBezTo>
                    <a:pt x="3899" y="1145"/>
                    <a:pt x="3899" y="1145"/>
                    <a:pt x="3899" y="1145"/>
                  </a:cubicBezTo>
                  <a:cubicBezTo>
                    <a:pt x="3902" y="1129"/>
                    <a:pt x="3902" y="1129"/>
                    <a:pt x="3902" y="1129"/>
                  </a:cubicBezTo>
                  <a:cubicBezTo>
                    <a:pt x="3990" y="1129"/>
                    <a:pt x="3990" y="1129"/>
                    <a:pt x="3990" y="1129"/>
                  </a:cubicBezTo>
                  <a:cubicBezTo>
                    <a:pt x="3987" y="1145"/>
                    <a:pt x="3987" y="1145"/>
                    <a:pt x="3987" y="1145"/>
                  </a:cubicBezTo>
                  <a:cubicBezTo>
                    <a:pt x="3953" y="1145"/>
                    <a:pt x="3953" y="1145"/>
                    <a:pt x="3953" y="1145"/>
                  </a:cubicBezTo>
                  <a:cubicBezTo>
                    <a:pt x="3936" y="1225"/>
                    <a:pt x="3936" y="1225"/>
                    <a:pt x="3936" y="1225"/>
                  </a:cubicBezTo>
                  <a:cubicBezTo>
                    <a:pt x="3916" y="1225"/>
                    <a:pt x="3916" y="1225"/>
                    <a:pt x="3916" y="1225"/>
                  </a:cubicBezTo>
                  <a:cubicBezTo>
                    <a:pt x="3933" y="1145"/>
                    <a:pt x="3933" y="1145"/>
                    <a:pt x="3933" y="1145"/>
                  </a:cubicBezTo>
                  <a:cubicBezTo>
                    <a:pt x="3933" y="1145"/>
                    <a:pt x="3933" y="1145"/>
                    <a:pt x="3933" y="1145"/>
                  </a:cubicBezTo>
                  <a:close/>
                  <a:moveTo>
                    <a:pt x="3999" y="1129"/>
                  </a:moveTo>
                  <a:cubicBezTo>
                    <a:pt x="4031" y="1129"/>
                    <a:pt x="4031" y="1129"/>
                    <a:pt x="4031" y="1129"/>
                  </a:cubicBezTo>
                  <a:cubicBezTo>
                    <a:pt x="4036" y="1200"/>
                    <a:pt x="4036" y="1200"/>
                    <a:pt x="4036" y="1200"/>
                  </a:cubicBezTo>
                  <a:cubicBezTo>
                    <a:pt x="4072" y="1129"/>
                    <a:pt x="4072" y="1129"/>
                    <a:pt x="4072" y="1129"/>
                  </a:cubicBezTo>
                  <a:cubicBezTo>
                    <a:pt x="4103" y="1129"/>
                    <a:pt x="4103" y="1129"/>
                    <a:pt x="4103" y="1129"/>
                  </a:cubicBezTo>
                  <a:cubicBezTo>
                    <a:pt x="4083" y="1225"/>
                    <a:pt x="4083" y="1225"/>
                    <a:pt x="4083" y="1225"/>
                  </a:cubicBezTo>
                  <a:cubicBezTo>
                    <a:pt x="4063" y="1225"/>
                    <a:pt x="4063" y="1225"/>
                    <a:pt x="4063" y="1225"/>
                  </a:cubicBezTo>
                  <a:cubicBezTo>
                    <a:pt x="4080" y="1143"/>
                    <a:pt x="4080" y="1143"/>
                    <a:pt x="4080" y="1143"/>
                  </a:cubicBezTo>
                  <a:cubicBezTo>
                    <a:pt x="4038" y="1225"/>
                    <a:pt x="4038" y="1225"/>
                    <a:pt x="4038" y="1225"/>
                  </a:cubicBezTo>
                  <a:cubicBezTo>
                    <a:pt x="4021" y="1225"/>
                    <a:pt x="4021" y="1225"/>
                    <a:pt x="4021" y="1225"/>
                  </a:cubicBezTo>
                  <a:cubicBezTo>
                    <a:pt x="4014" y="1143"/>
                    <a:pt x="4014" y="1143"/>
                    <a:pt x="4014" y="1143"/>
                  </a:cubicBezTo>
                  <a:cubicBezTo>
                    <a:pt x="3997" y="1225"/>
                    <a:pt x="3997" y="1225"/>
                    <a:pt x="3997" y="1225"/>
                  </a:cubicBezTo>
                  <a:cubicBezTo>
                    <a:pt x="3978" y="1225"/>
                    <a:pt x="3978" y="1225"/>
                    <a:pt x="3978" y="1225"/>
                  </a:cubicBezTo>
                  <a:cubicBezTo>
                    <a:pt x="3999" y="1129"/>
                    <a:pt x="3999" y="1129"/>
                    <a:pt x="3999" y="1129"/>
                  </a:cubicBezTo>
                  <a:cubicBezTo>
                    <a:pt x="3999" y="1129"/>
                    <a:pt x="3999" y="1129"/>
                    <a:pt x="3999" y="1129"/>
                  </a:cubicBezTo>
                  <a:close/>
                </a:path>
              </a:pathLst>
            </a:custGeom>
            <a:solidFill>
              <a:schemeClr val="bg1"/>
            </a:solidFill>
            <a:ln w="9525">
              <a:noFill/>
              <a:round/>
              <a:headEnd/>
              <a:tailEnd/>
            </a:ln>
          </p:spPr>
          <p:txBody>
            <a:bodyPr/>
            <a:lstStyle/>
            <a:p>
              <a:endParaRPr lang="en-GB" dirty="0">
                <a:solidFill>
                  <a:srgbClr val="000000"/>
                </a:solidFill>
              </a:endParaRPr>
            </a:p>
          </p:txBody>
        </p:sp>
        <p:sp>
          <p:nvSpPr>
            <p:cNvPr id="14" name="Freeform 9"/>
            <p:cNvSpPr>
              <a:spLocks noEditPoints="1"/>
            </p:cNvSpPr>
            <p:nvPr userDrawn="1"/>
          </p:nvSpPr>
          <p:spPr bwMode="black">
            <a:xfrm>
              <a:off x="68" y="0"/>
              <a:ext cx="1723" cy="964"/>
            </a:xfrm>
            <a:custGeom>
              <a:avLst/>
              <a:gdLst>
                <a:gd name="T0" fmla="*/ 231 w 2268"/>
                <a:gd name="T1" fmla="*/ 327 h 1269"/>
                <a:gd name="T2" fmla="*/ 0 w 2268"/>
                <a:gd name="T3" fmla="*/ 327 h 1269"/>
                <a:gd name="T4" fmla="*/ 0 w 2268"/>
                <a:gd name="T5" fmla="*/ 0 h 1269"/>
                <a:gd name="T6" fmla="*/ 231 w 2268"/>
                <a:gd name="T7" fmla="*/ 0 h 1269"/>
                <a:gd name="T8" fmla="*/ 231 w 2268"/>
                <a:gd name="T9" fmla="*/ 327 h 1269"/>
                <a:gd name="T10" fmla="*/ 2268 w 2268"/>
                <a:gd name="T11" fmla="*/ 0 h 1269"/>
                <a:gd name="T12" fmla="*/ 2036 w 2268"/>
                <a:gd name="T13" fmla="*/ 0 h 1269"/>
                <a:gd name="T14" fmla="*/ 2036 w 2268"/>
                <a:gd name="T15" fmla="*/ 327 h 1269"/>
                <a:gd name="T16" fmla="*/ 2268 w 2268"/>
                <a:gd name="T17" fmla="*/ 327 h 1269"/>
                <a:gd name="T18" fmla="*/ 2268 w 2268"/>
                <a:gd name="T19" fmla="*/ 0 h 1269"/>
                <a:gd name="T20" fmla="*/ 231 w 2268"/>
                <a:gd name="T21" fmla="*/ 942 h 1269"/>
                <a:gd name="T22" fmla="*/ 0 w 2268"/>
                <a:gd name="T23" fmla="*/ 942 h 1269"/>
                <a:gd name="T24" fmla="*/ 0 w 2268"/>
                <a:gd name="T25" fmla="*/ 1269 h 1269"/>
                <a:gd name="T26" fmla="*/ 231 w 2268"/>
                <a:gd name="T27" fmla="*/ 1269 h 1269"/>
                <a:gd name="T28" fmla="*/ 231 w 2268"/>
                <a:gd name="T29" fmla="*/ 942 h 1269"/>
                <a:gd name="T30" fmla="*/ 2268 w 2268"/>
                <a:gd name="T31" fmla="*/ 942 h 1269"/>
                <a:gd name="T32" fmla="*/ 2036 w 2268"/>
                <a:gd name="T33" fmla="*/ 942 h 1269"/>
                <a:gd name="T34" fmla="*/ 2036 w 2268"/>
                <a:gd name="T35" fmla="*/ 1269 h 1269"/>
                <a:gd name="T36" fmla="*/ 2268 w 2268"/>
                <a:gd name="T37" fmla="*/ 1269 h 1269"/>
                <a:gd name="T38" fmla="*/ 2268 w 2268"/>
                <a:gd name="T39" fmla="*/ 942 h 12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68"/>
                <a:gd name="T61" fmla="*/ 0 h 1269"/>
                <a:gd name="T62" fmla="*/ 2268 w 2268"/>
                <a:gd name="T63" fmla="*/ 1269 h 126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68" h="1269">
                  <a:moveTo>
                    <a:pt x="231" y="327"/>
                  </a:moveTo>
                  <a:lnTo>
                    <a:pt x="0" y="327"/>
                  </a:lnTo>
                  <a:lnTo>
                    <a:pt x="0" y="0"/>
                  </a:lnTo>
                  <a:lnTo>
                    <a:pt x="231" y="0"/>
                  </a:lnTo>
                  <a:lnTo>
                    <a:pt x="231" y="327"/>
                  </a:lnTo>
                  <a:close/>
                  <a:moveTo>
                    <a:pt x="2268" y="0"/>
                  </a:moveTo>
                  <a:lnTo>
                    <a:pt x="2036" y="0"/>
                  </a:lnTo>
                  <a:lnTo>
                    <a:pt x="2036" y="327"/>
                  </a:lnTo>
                  <a:lnTo>
                    <a:pt x="2268" y="327"/>
                  </a:lnTo>
                  <a:lnTo>
                    <a:pt x="2268" y="0"/>
                  </a:lnTo>
                  <a:close/>
                  <a:moveTo>
                    <a:pt x="231" y="942"/>
                  </a:moveTo>
                  <a:lnTo>
                    <a:pt x="0" y="942"/>
                  </a:lnTo>
                  <a:lnTo>
                    <a:pt x="0" y="1269"/>
                  </a:lnTo>
                  <a:lnTo>
                    <a:pt x="231" y="1269"/>
                  </a:lnTo>
                  <a:lnTo>
                    <a:pt x="231" y="942"/>
                  </a:lnTo>
                  <a:close/>
                  <a:moveTo>
                    <a:pt x="2268" y="942"/>
                  </a:moveTo>
                  <a:lnTo>
                    <a:pt x="2036" y="942"/>
                  </a:lnTo>
                  <a:lnTo>
                    <a:pt x="2036" y="1269"/>
                  </a:lnTo>
                  <a:lnTo>
                    <a:pt x="2268" y="1269"/>
                  </a:lnTo>
                  <a:lnTo>
                    <a:pt x="2268" y="942"/>
                  </a:lnTo>
                  <a:close/>
                </a:path>
              </a:pathLst>
            </a:custGeom>
            <a:noFill/>
            <a:ln w="9525">
              <a:noFill/>
              <a:round/>
              <a:headEnd/>
              <a:tailEnd/>
            </a:ln>
          </p:spPr>
          <p:txBody>
            <a:bodyPr/>
            <a:lstStyle/>
            <a:p>
              <a:endParaRPr lang="en-GB" dirty="0">
                <a:solidFill>
                  <a:srgbClr val="000000"/>
                </a:solidFill>
              </a:endParaRPr>
            </a:p>
          </p:txBody>
        </p:sp>
      </p:grpSp>
    </p:spTree>
    <p:extLst>
      <p:ext uri="{BB962C8B-B14F-4D97-AF65-F5344CB8AC3E}">
        <p14:creationId xmlns:p14="http://schemas.microsoft.com/office/powerpoint/2010/main" val="2345091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Blank_Title Only">
    <p:spTree>
      <p:nvGrpSpPr>
        <p:cNvPr id="1" name=""/>
        <p:cNvGrpSpPr/>
        <p:nvPr/>
      </p:nvGrpSpPr>
      <p:grpSpPr>
        <a:xfrm>
          <a:off x="0" y="0"/>
          <a:ext cx="0" cy="0"/>
          <a:chOff x="0" y="0"/>
          <a:chExt cx="0" cy="0"/>
        </a:xfrm>
      </p:grpSpPr>
      <p:sp>
        <p:nvSpPr>
          <p:cNvPr id="2" name="Freihandform 1"/>
          <p:cNvSpPr/>
          <p:nvPr userDrawn="1"/>
        </p:nvSpPr>
        <p:spPr>
          <a:xfrm>
            <a:off x="-348770" y="6"/>
            <a:ext cx="2704846" cy="7462483"/>
          </a:xfrm>
          <a:custGeom>
            <a:avLst/>
            <a:gdLst>
              <a:gd name="connsiteX0" fmla="*/ 2146300 w 2527300"/>
              <a:gd name="connsiteY0" fmla="*/ 1143000 h 6489700"/>
              <a:gd name="connsiteX1" fmla="*/ 533400 w 2527300"/>
              <a:gd name="connsiteY1" fmla="*/ 6489700 h 6489700"/>
              <a:gd name="connsiteX2" fmla="*/ 88900 w 2527300"/>
              <a:gd name="connsiteY2" fmla="*/ 6489700 h 6489700"/>
              <a:gd name="connsiteX3" fmla="*/ 0 w 2527300"/>
              <a:gd name="connsiteY3" fmla="*/ 0 h 6489700"/>
              <a:gd name="connsiteX4" fmla="*/ 2527300 w 2527300"/>
              <a:gd name="connsiteY4" fmla="*/ 0 h 6489700"/>
              <a:gd name="connsiteX5" fmla="*/ 2146300 w 2527300"/>
              <a:gd name="connsiteY5" fmla="*/ 1143000 h 6489700"/>
              <a:gd name="connsiteX0" fmla="*/ 2146300 w 2527300"/>
              <a:gd name="connsiteY0" fmla="*/ 1143000 h 6870700"/>
              <a:gd name="connsiteX1" fmla="*/ 533400 w 2527300"/>
              <a:gd name="connsiteY1" fmla="*/ 6489700 h 6870700"/>
              <a:gd name="connsiteX2" fmla="*/ 0 w 2527300"/>
              <a:gd name="connsiteY2" fmla="*/ 6870700 h 6870700"/>
              <a:gd name="connsiteX3" fmla="*/ 0 w 2527300"/>
              <a:gd name="connsiteY3" fmla="*/ 0 h 6870700"/>
              <a:gd name="connsiteX4" fmla="*/ 2527300 w 2527300"/>
              <a:gd name="connsiteY4" fmla="*/ 0 h 6870700"/>
              <a:gd name="connsiteX5" fmla="*/ 2146300 w 2527300"/>
              <a:gd name="connsiteY5" fmla="*/ 1143000 h 6870700"/>
              <a:gd name="connsiteX0" fmla="*/ 2146300 w 2527300"/>
              <a:gd name="connsiteY0" fmla="*/ 1143000 h 6870700"/>
              <a:gd name="connsiteX1" fmla="*/ 489085 w 2527300"/>
              <a:gd name="connsiteY1" fmla="*/ 6870700 h 6870700"/>
              <a:gd name="connsiteX2" fmla="*/ 0 w 2527300"/>
              <a:gd name="connsiteY2" fmla="*/ 6870700 h 6870700"/>
              <a:gd name="connsiteX3" fmla="*/ 0 w 2527300"/>
              <a:gd name="connsiteY3" fmla="*/ 0 h 6870700"/>
              <a:gd name="connsiteX4" fmla="*/ 2527300 w 2527300"/>
              <a:gd name="connsiteY4" fmla="*/ 0 h 6870700"/>
              <a:gd name="connsiteX5" fmla="*/ 2146300 w 2527300"/>
              <a:gd name="connsiteY5" fmla="*/ 1143000 h 6870700"/>
              <a:gd name="connsiteX0" fmla="*/ 2146300 w 2527300"/>
              <a:gd name="connsiteY0" fmla="*/ 1143000 h 6870700"/>
              <a:gd name="connsiteX1" fmla="*/ 489085 w 2527300"/>
              <a:gd name="connsiteY1" fmla="*/ 6511925 h 6870700"/>
              <a:gd name="connsiteX2" fmla="*/ 0 w 2527300"/>
              <a:gd name="connsiteY2" fmla="*/ 6870700 h 6870700"/>
              <a:gd name="connsiteX3" fmla="*/ 0 w 2527300"/>
              <a:gd name="connsiteY3" fmla="*/ 0 h 6870700"/>
              <a:gd name="connsiteX4" fmla="*/ 2527300 w 2527300"/>
              <a:gd name="connsiteY4" fmla="*/ 0 h 6870700"/>
              <a:gd name="connsiteX5" fmla="*/ 2146300 w 2527300"/>
              <a:gd name="connsiteY5" fmla="*/ 1143000 h 6870700"/>
              <a:gd name="connsiteX0" fmla="*/ 2146300 w 2527300"/>
              <a:gd name="connsiteY0" fmla="*/ 1143000 h 6549077"/>
              <a:gd name="connsiteX1" fmla="*/ 489085 w 2527300"/>
              <a:gd name="connsiteY1" fmla="*/ 6511925 h 6549077"/>
              <a:gd name="connsiteX2" fmla="*/ 0 w 2527300"/>
              <a:gd name="connsiteY2" fmla="*/ 6549077 h 6549077"/>
              <a:gd name="connsiteX3" fmla="*/ 0 w 2527300"/>
              <a:gd name="connsiteY3" fmla="*/ 0 h 6549077"/>
              <a:gd name="connsiteX4" fmla="*/ 2527300 w 2527300"/>
              <a:gd name="connsiteY4" fmla="*/ 0 h 6549077"/>
              <a:gd name="connsiteX5" fmla="*/ 2146300 w 2527300"/>
              <a:gd name="connsiteY5" fmla="*/ 1143000 h 6549077"/>
              <a:gd name="connsiteX0" fmla="*/ 2146300 w 2518198"/>
              <a:gd name="connsiteY0" fmla="*/ 1143000 h 6549077"/>
              <a:gd name="connsiteX1" fmla="*/ 489085 w 2518198"/>
              <a:gd name="connsiteY1" fmla="*/ 6511925 h 6549077"/>
              <a:gd name="connsiteX2" fmla="*/ 0 w 2518198"/>
              <a:gd name="connsiteY2" fmla="*/ 6549077 h 6549077"/>
              <a:gd name="connsiteX3" fmla="*/ 0 w 2518198"/>
              <a:gd name="connsiteY3" fmla="*/ 0 h 6549077"/>
              <a:gd name="connsiteX4" fmla="*/ 2518198 w 2518198"/>
              <a:gd name="connsiteY4" fmla="*/ 12702 h 6549077"/>
              <a:gd name="connsiteX5" fmla="*/ 2146300 w 2518198"/>
              <a:gd name="connsiteY5" fmla="*/ 1143000 h 6549077"/>
              <a:gd name="connsiteX0" fmla="*/ 2146300 w 2518198"/>
              <a:gd name="connsiteY0" fmla="*/ 1130298 h 6536375"/>
              <a:gd name="connsiteX1" fmla="*/ 489085 w 2518198"/>
              <a:gd name="connsiteY1" fmla="*/ 6499223 h 6536375"/>
              <a:gd name="connsiteX2" fmla="*/ 0 w 2518198"/>
              <a:gd name="connsiteY2" fmla="*/ 6536375 h 6536375"/>
              <a:gd name="connsiteX3" fmla="*/ 0 w 2518198"/>
              <a:gd name="connsiteY3" fmla="*/ 0 h 6536375"/>
              <a:gd name="connsiteX4" fmla="*/ 2518198 w 2518198"/>
              <a:gd name="connsiteY4" fmla="*/ 0 h 6536375"/>
              <a:gd name="connsiteX5" fmla="*/ 2146300 w 2518198"/>
              <a:gd name="connsiteY5" fmla="*/ 1130298 h 6536375"/>
              <a:gd name="connsiteX0" fmla="*/ 2146300 w 2518198"/>
              <a:gd name="connsiteY0" fmla="*/ 1130298 h 6499224"/>
              <a:gd name="connsiteX1" fmla="*/ 489085 w 2518198"/>
              <a:gd name="connsiteY1" fmla="*/ 6499223 h 6499224"/>
              <a:gd name="connsiteX2" fmla="*/ 0 w 2518198"/>
              <a:gd name="connsiteY2" fmla="*/ 6499224 h 6499224"/>
              <a:gd name="connsiteX3" fmla="*/ 0 w 2518198"/>
              <a:gd name="connsiteY3" fmla="*/ 0 h 6499224"/>
              <a:gd name="connsiteX4" fmla="*/ 2518198 w 2518198"/>
              <a:gd name="connsiteY4" fmla="*/ 0 h 6499224"/>
              <a:gd name="connsiteX5" fmla="*/ 2146300 w 2518198"/>
              <a:gd name="connsiteY5" fmla="*/ 1130298 h 6499224"/>
              <a:gd name="connsiteX0" fmla="*/ 2146300 w 2518198"/>
              <a:gd name="connsiteY0" fmla="*/ 1130298 h 6499224"/>
              <a:gd name="connsiteX1" fmla="*/ 493849 w 2518198"/>
              <a:gd name="connsiteY1" fmla="*/ 6499224 h 6499224"/>
              <a:gd name="connsiteX2" fmla="*/ 0 w 2518198"/>
              <a:gd name="connsiteY2" fmla="*/ 6499224 h 6499224"/>
              <a:gd name="connsiteX3" fmla="*/ 0 w 2518198"/>
              <a:gd name="connsiteY3" fmla="*/ 0 h 6499224"/>
              <a:gd name="connsiteX4" fmla="*/ 2518198 w 2518198"/>
              <a:gd name="connsiteY4" fmla="*/ 0 h 6499224"/>
              <a:gd name="connsiteX5" fmla="*/ 2146300 w 2518198"/>
              <a:gd name="connsiteY5" fmla="*/ 1130298 h 6499224"/>
              <a:gd name="connsiteX0" fmla="*/ 2146300 w 2518198"/>
              <a:gd name="connsiteY0" fmla="*/ 1130298 h 6499224"/>
              <a:gd name="connsiteX1" fmla="*/ 506549 w 2518198"/>
              <a:gd name="connsiteY1" fmla="*/ 6499224 h 6499224"/>
              <a:gd name="connsiteX2" fmla="*/ 0 w 2518198"/>
              <a:gd name="connsiteY2" fmla="*/ 6499224 h 6499224"/>
              <a:gd name="connsiteX3" fmla="*/ 0 w 2518198"/>
              <a:gd name="connsiteY3" fmla="*/ 0 h 6499224"/>
              <a:gd name="connsiteX4" fmla="*/ 2518198 w 2518198"/>
              <a:gd name="connsiteY4" fmla="*/ 0 h 6499224"/>
              <a:gd name="connsiteX5" fmla="*/ 2146300 w 2518198"/>
              <a:gd name="connsiteY5" fmla="*/ 1130298 h 6499224"/>
              <a:gd name="connsiteX0" fmla="*/ 2146300 w 2518198"/>
              <a:gd name="connsiteY0" fmla="*/ 1130298 h 6499224"/>
              <a:gd name="connsiteX1" fmla="*/ 519249 w 2518198"/>
              <a:gd name="connsiteY1" fmla="*/ 6499224 h 6499224"/>
              <a:gd name="connsiteX2" fmla="*/ 0 w 2518198"/>
              <a:gd name="connsiteY2" fmla="*/ 6499224 h 6499224"/>
              <a:gd name="connsiteX3" fmla="*/ 0 w 2518198"/>
              <a:gd name="connsiteY3" fmla="*/ 0 h 6499224"/>
              <a:gd name="connsiteX4" fmla="*/ 2518198 w 2518198"/>
              <a:gd name="connsiteY4" fmla="*/ 0 h 6499224"/>
              <a:gd name="connsiteX5" fmla="*/ 2146300 w 2518198"/>
              <a:gd name="connsiteY5" fmla="*/ 1130298 h 6499224"/>
              <a:gd name="connsiteX0" fmla="*/ 2146300 w 2518198"/>
              <a:gd name="connsiteY0" fmla="*/ 1130298 h 6499224"/>
              <a:gd name="connsiteX1" fmla="*/ 531949 w 2518198"/>
              <a:gd name="connsiteY1" fmla="*/ 6499224 h 6499224"/>
              <a:gd name="connsiteX2" fmla="*/ 0 w 2518198"/>
              <a:gd name="connsiteY2" fmla="*/ 6499224 h 6499224"/>
              <a:gd name="connsiteX3" fmla="*/ 0 w 2518198"/>
              <a:gd name="connsiteY3" fmla="*/ 0 h 6499224"/>
              <a:gd name="connsiteX4" fmla="*/ 2518198 w 2518198"/>
              <a:gd name="connsiteY4" fmla="*/ 0 h 6499224"/>
              <a:gd name="connsiteX5" fmla="*/ 2146300 w 2518198"/>
              <a:gd name="connsiteY5" fmla="*/ 1130298 h 6499224"/>
              <a:gd name="connsiteX0" fmla="*/ 2518198 w 2518198"/>
              <a:gd name="connsiteY0" fmla="*/ 0 h 6499224"/>
              <a:gd name="connsiteX1" fmla="*/ 531949 w 2518198"/>
              <a:gd name="connsiteY1" fmla="*/ 6499224 h 6499224"/>
              <a:gd name="connsiteX2" fmla="*/ 0 w 2518198"/>
              <a:gd name="connsiteY2" fmla="*/ 6499224 h 6499224"/>
              <a:gd name="connsiteX3" fmla="*/ 0 w 2518198"/>
              <a:gd name="connsiteY3" fmla="*/ 0 h 6499224"/>
              <a:gd name="connsiteX4" fmla="*/ 2518198 w 2518198"/>
              <a:gd name="connsiteY4" fmla="*/ 0 h 6499224"/>
              <a:gd name="connsiteX0" fmla="*/ 2518198 w 2518198"/>
              <a:gd name="connsiteY0" fmla="*/ 0 h 6499224"/>
              <a:gd name="connsiteX1" fmla="*/ 522423 w 2518198"/>
              <a:gd name="connsiteY1" fmla="*/ 6499224 h 6499224"/>
              <a:gd name="connsiteX2" fmla="*/ 0 w 2518198"/>
              <a:gd name="connsiteY2" fmla="*/ 6499224 h 6499224"/>
              <a:gd name="connsiteX3" fmla="*/ 0 w 2518198"/>
              <a:gd name="connsiteY3" fmla="*/ 0 h 6499224"/>
              <a:gd name="connsiteX4" fmla="*/ 2518198 w 2518198"/>
              <a:gd name="connsiteY4" fmla="*/ 0 h 6499224"/>
              <a:gd name="connsiteX0" fmla="*/ 2518199 w 2518199"/>
              <a:gd name="connsiteY0" fmla="*/ 0 h 6857999"/>
              <a:gd name="connsiteX1" fmla="*/ 522424 w 2518199"/>
              <a:gd name="connsiteY1" fmla="*/ 6499224 h 6857999"/>
              <a:gd name="connsiteX2" fmla="*/ 0 w 2518199"/>
              <a:gd name="connsiteY2" fmla="*/ 6857999 h 6857999"/>
              <a:gd name="connsiteX3" fmla="*/ 1 w 2518199"/>
              <a:gd name="connsiteY3" fmla="*/ 0 h 6857999"/>
              <a:gd name="connsiteX4" fmla="*/ 2518199 w 2518199"/>
              <a:gd name="connsiteY4" fmla="*/ 0 h 6857999"/>
              <a:gd name="connsiteX0" fmla="*/ 2518199 w 2518199"/>
              <a:gd name="connsiteY0" fmla="*/ 0 h 6857999"/>
              <a:gd name="connsiteX1" fmla="*/ 412468 w 2518199"/>
              <a:gd name="connsiteY1" fmla="*/ 6857999 h 6857999"/>
              <a:gd name="connsiteX2" fmla="*/ 0 w 2518199"/>
              <a:gd name="connsiteY2" fmla="*/ 6857999 h 6857999"/>
              <a:gd name="connsiteX3" fmla="*/ 1 w 2518199"/>
              <a:gd name="connsiteY3" fmla="*/ 0 h 6857999"/>
              <a:gd name="connsiteX4" fmla="*/ 2518199 w 2518199"/>
              <a:gd name="connsiteY4" fmla="*/ 0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8199" h="6857999">
                <a:moveTo>
                  <a:pt x="2518199" y="0"/>
                </a:moveTo>
                <a:lnTo>
                  <a:pt x="412468" y="6857999"/>
                </a:lnTo>
                <a:lnTo>
                  <a:pt x="0" y="6857999"/>
                </a:lnTo>
                <a:cubicBezTo>
                  <a:pt x="0" y="4571999"/>
                  <a:pt x="1" y="2286000"/>
                  <a:pt x="1" y="0"/>
                </a:cubicBezTo>
                <a:lnTo>
                  <a:pt x="2518199" y="0"/>
                </a:lnTo>
                <a:close/>
              </a:path>
            </a:pathLst>
          </a:custGeom>
          <a:solidFill>
            <a:srgbClr val="E5F1FA"/>
          </a:solidFill>
          <a:ln>
            <a:noFill/>
          </a:ln>
        </p:spPr>
        <p:style>
          <a:lnRef idx="2">
            <a:schemeClr val="accent1">
              <a:shade val="50000"/>
            </a:schemeClr>
          </a:lnRef>
          <a:fillRef idx="1">
            <a:schemeClr val="accent1"/>
          </a:fillRef>
          <a:effectRef idx="0">
            <a:schemeClr val="accent1"/>
          </a:effectRef>
          <a:fontRef idx="minor">
            <a:schemeClr val="lt1"/>
          </a:fontRef>
        </p:style>
        <p:txBody>
          <a:bodyPr lIns="97257" tIns="48629" rIns="97257" bIns="48629" rtlCol="0" anchor="ctr"/>
          <a:lstStyle/>
          <a:p>
            <a:pPr algn="ctr"/>
            <a:endParaRPr lang="de-DE" dirty="0">
              <a:solidFill>
                <a:srgbClr val="FFFFFF"/>
              </a:solidFill>
            </a:endParaRPr>
          </a:p>
        </p:txBody>
      </p:sp>
      <p:pic>
        <p:nvPicPr>
          <p:cNvPr id="3" name="Grafik 2" descr="Vorlage.png"/>
          <p:cNvPicPr>
            <a:picLocks noChangeAspect="1"/>
          </p:cNvPicPr>
          <p:nvPr userDrawn="1"/>
        </p:nvPicPr>
        <p:blipFill>
          <a:blip r:embed="rId2" cstate="print"/>
          <a:stretch>
            <a:fillRect/>
          </a:stretch>
        </p:blipFill>
        <p:spPr>
          <a:xfrm>
            <a:off x="629346" y="-350866"/>
            <a:ext cx="1827692" cy="1257329"/>
          </a:xfrm>
          <a:prstGeom prst="rect">
            <a:avLst/>
          </a:prstGeom>
        </p:spPr>
      </p:pic>
    </p:spTree>
    <p:extLst>
      <p:ext uri="{BB962C8B-B14F-4D97-AF65-F5344CB8AC3E}">
        <p14:creationId xmlns:p14="http://schemas.microsoft.com/office/powerpoint/2010/main" val="1250365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7" name="Text Placeholder 6"/>
          <p:cNvSpPr>
            <a:spLocks noGrp="1"/>
          </p:cNvSpPr>
          <p:nvPr>
            <p:ph type="body" sz="quarter" idx="10"/>
          </p:nvPr>
        </p:nvSpPr>
        <p:spPr bwMode="gray"/>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Tree>
    <p:extLst>
      <p:ext uri="{BB962C8B-B14F-4D97-AF65-F5344CB8AC3E}">
        <p14:creationId xmlns:p14="http://schemas.microsoft.com/office/powerpoint/2010/main" val="2971451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5" name="Text Placeholder 6"/>
          <p:cNvSpPr>
            <a:spLocks noGrp="1"/>
          </p:cNvSpPr>
          <p:nvPr>
            <p:ph type="body" sz="quarter" idx="10"/>
          </p:nvPr>
        </p:nvSpPr>
        <p:spPr bwMode="gray">
          <a:xfrm>
            <a:off x="251521" y="1268760"/>
            <a:ext cx="4254538" cy="4896544"/>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9" name="Text Placeholder 6"/>
          <p:cNvSpPr>
            <a:spLocks noGrp="1"/>
          </p:cNvSpPr>
          <p:nvPr>
            <p:ph type="body" sz="quarter" idx="11"/>
          </p:nvPr>
        </p:nvSpPr>
        <p:spPr bwMode="gray">
          <a:xfrm>
            <a:off x="4637416" y="1268760"/>
            <a:ext cx="4254538" cy="4896544"/>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Tree>
    <p:extLst>
      <p:ext uri="{BB962C8B-B14F-4D97-AF65-F5344CB8AC3E}">
        <p14:creationId xmlns:p14="http://schemas.microsoft.com/office/powerpoint/2010/main" val="2639463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26" Type="http://schemas.openxmlformats.org/officeDocument/2006/relationships/slideLayout" Target="../slideLayouts/slideLayout31.xml"/><Relationship Id="rId3" Type="http://schemas.openxmlformats.org/officeDocument/2006/relationships/slideLayout" Target="../slideLayouts/slideLayout8.xml"/><Relationship Id="rId21" Type="http://schemas.openxmlformats.org/officeDocument/2006/relationships/slideLayout" Target="../slideLayouts/slideLayout26.xml"/><Relationship Id="rId34" Type="http://schemas.openxmlformats.org/officeDocument/2006/relationships/image" Target="../media/image4.png"/><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5" Type="http://schemas.openxmlformats.org/officeDocument/2006/relationships/slideLayout" Target="../slideLayouts/slideLayout30.xml"/><Relationship Id="rId33" Type="http://schemas.openxmlformats.org/officeDocument/2006/relationships/image" Target="../media/image3.png"/><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29" Type="http://schemas.openxmlformats.org/officeDocument/2006/relationships/vmlDrawing" Target="../drawings/vmlDrawing1.v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slideLayout" Target="../slideLayouts/slideLayout29.xml"/><Relationship Id="rId32" Type="http://schemas.openxmlformats.org/officeDocument/2006/relationships/image" Target="../media/image2.emf"/><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slideLayout" Target="../slideLayouts/slideLayout28.xml"/><Relationship Id="rId28" Type="http://schemas.openxmlformats.org/officeDocument/2006/relationships/theme" Target="../theme/theme2.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31" Type="http://schemas.openxmlformats.org/officeDocument/2006/relationships/oleObject" Target="../embeddings/oleObject1.bin"/><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 Id="rId27" Type="http://schemas.openxmlformats.org/officeDocument/2006/relationships/slideLayout" Target="../slideLayouts/slideLayout32.xml"/><Relationship Id="rId30"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image" Target="../media/image7.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0.wmf"/><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2.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9600" y="878400"/>
            <a:ext cx="8492400" cy="856800"/>
          </a:xfrm>
          <a:prstGeom prst="rect">
            <a:avLst/>
          </a:prstGeom>
        </p:spPr>
        <p:txBody>
          <a:bodyPr vert="horz" lIns="360000" tIns="45720" rIns="91440" bIns="45720" rtlCol="0" anchor="ctr">
            <a:norm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309600" y="2109600"/>
            <a:ext cx="8492400" cy="4071600"/>
          </a:xfrm>
          <a:prstGeom prst="rect">
            <a:avLst/>
          </a:prstGeom>
        </p:spPr>
        <p:txBody>
          <a:bodyPr vert="horz" lIns="36000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grpSp>
        <p:nvGrpSpPr>
          <p:cNvPr id="7" name="Group 4"/>
          <p:cNvGrpSpPr>
            <a:grpSpLocks/>
          </p:cNvGrpSpPr>
          <p:nvPr/>
        </p:nvGrpSpPr>
        <p:grpSpPr bwMode="auto">
          <a:xfrm>
            <a:off x="323850" y="755650"/>
            <a:ext cx="8496300" cy="1017588"/>
            <a:chOff x="204" y="476"/>
            <a:chExt cx="5352" cy="641"/>
          </a:xfrm>
        </p:grpSpPr>
        <p:grpSp>
          <p:nvGrpSpPr>
            <p:cNvPr id="8" name="Group 5"/>
            <p:cNvGrpSpPr>
              <a:grpSpLocks/>
            </p:cNvGrpSpPr>
            <p:nvPr userDrawn="1"/>
          </p:nvGrpSpPr>
          <p:grpSpPr bwMode="auto">
            <a:xfrm>
              <a:off x="204" y="476"/>
              <a:ext cx="5352" cy="51"/>
              <a:chOff x="204" y="476"/>
              <a:chExt cx="5352" cy="51"/>
            </a:xfrm>
          </p:grpSpPr>
          <p:sp>
            <p:nvSpPr>
              <p:cNvPr id="10" name="Line 6"/>
              <p:cNvSpPr>
                <a:spLocks noChangeShapeType="1"/>
              </p:cNvSpPr>
              <p:nvPr userDrawn="1"/>
            </p:nvSpPr>
            <p:spPr bwMode="auto">
              <a:xfrm>
                <a:off x="204" y="476"/>
                <a:ext cx="5352" cy="0"/>
              </a:xfrm>
              <a:prstGeom prst="line">
                <a:avLst/>
              </a:prstGeom>
              <a:noFill/>
              <a:ln w="6350">
                <a:solidFill>
                  <a:srgbClr val="5F5F5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1" name="Line 7"/>
              <p:cNvSpPr>
                <a:spLocks noChangeShapeType="1"/>
              </p:cNvSpPr>
              <p:nvPr userDrawn="1"/>
            </p:nvSpPr>
            <p:spPr bwMode="auto">
              <a:xfrm>
                <a:off x="204" y="527"/>
                <a:ext cx="5352" cy="0"/>
              </a:xfrm>
              <a:prstGeom prst="line">
                <a:avLst/>
              </a:prstGeom>
              <a:noFill/>
              <a:ln w="762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grpSp>
        <p:sp>
          <p:nvSpPr>
            <p:cNvPr id="9" name="Line 8"/>
            <p:cNvSpPr>
              <a:spLocks noChangeShapeType="1"/>
            </p:cNvSpPr>
            <p:nvPr userDrawn="1"/>
          </p:nvSpPr>
          <p:spPr bwMode="auto">
            <a:xfrm>
              <a:off x="204" y="1117"/>
              <a:ext cx="5352" cy="0"/>
            </a:xfrm>
            <a:prstGeom prst="line">
              <a:avLst/>
            </a:prstGeom>
            <a:noFill/>
            <a:ln w="635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grpSp>
      <p:sp>
        <p:nvSpPr>
          <p:cNvPr id="34" name="TextBox 33"/>
          <p:cNvSpPr txBox="1"/>
          <p:nvPr/>
        </p:nvSpPr>
        <p:spPr>
          <a:xfrm>
            <a:off x="6397200" y="6246000"/>
            <a:ext cx="2422800" cy="475200"/>
          </a:xfrm>
          <a:prstGeom prst="rect">
            <a:avLst/>
          </a:prstGeom>
          <a:noFill/>
          <a:ln>
            <a:noFill/>
          </a:ln>
        </p:spPr>
        <p:txBody>
          <a:bodyPr wrap="square" rtlCol="0">
            <a:noAutofit/>
          </a:bodyPr>
          <a:lstStyle/>
          <a:p>
            <a:pPr algn="r"/>
            <a:fld id="{4AF128E2-2701-4D68-A416-2CE5FC2DF8FF}" type="slidenum">
              <a:rPr lang="en-GB" sz="1000" smtClean="0"/>
              <a:t>‹#›</a:t>
            </a:fld>
            <a:endParaRPr lang="en-GB" sz="1000" dirty="0" smtClean="0"/>
          </a:p>
        </p:txBody>
      </p:sp>
      <p:pic>
        <p:nvPicPr>
          <p:cNvPr id="4" name="Picture 3"/>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330200" y="482600"/>
            <a:ext cx="1014984" cy="164592"/>
          </a:xfrm>
          <a:prstGeom prst="rect">
            <a:avLst/>
          </a:prstGeom>
        </p:spPr>
      </p:pic>
      <p:pic>
        <p:nvPicPr>
          <p:cNvPr id="5" name="Picture 4"/>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330200" y="482600"/>
            <a:ext cx="1014984" cy="164592"/>
          </a:xfrm>
          <a:prstGeom prst="rect">
            <a:avLst/>
          </a:prstGeom>
        </p:spPr>
      </p:pic>
    </p:spTree>
    <p:extLst>
      <p:ext uri="{BB962C8B-B14F-4D97-AF65-F5344CB8AC3E}">
        <p14:creationId xmlns:p14="http://schemas.microsoft.com/office/powerpoint/2010/main" val="392939185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timing>
    <p:tnLst>
      <p:par>
        <p:cTn id="1" dur="indefinite" restart="never" nodeType="tmRoot"/>
      </p:par>
    </p:tnLst>
  </p:timing>
  <p:hf sldNum="0" hdr="0" ftr="0" dt="0"/>
  <p:txStyles>
    <p:titleStyle>
      <a:lvl1pPr marL="0" indent="0" algn="l" defTabSz="914400" rtl="0" eaLnBrk="1" latinLnBrk="0" hangingPunct="1">
        <a:spcBef>
          <a:spcPct val="0"/>
        </a:spcBef>
        <a:buNone/>
        <a:defRPr sz="2800" kern="1200">
          <a:solidFill>
            <a:schemeClr val="tx1"/>
          </a:solidFill>
          <a:latin typeface="Arial" pitchFamily="34" charset="0"/>
          <a:ea typeface="+mj-ea"/>
          <a:cs typeface="Arial" pitchFamily="34" charset="0"/>
        </a:defRPr>
      </a:lvl1pPr>
    </p:titleStyle>
    <p:bodyStyle>
      <a:lvl1pPr marL="0" indent="0" algn="l" defTabSz="914400" rtl="0" eaLnBrk="1" latinLnBrk="0" hangingPunct="1">
        <a:lnSpc>
          <a:spcPct val="100000"/>
        </a:lnSpc>
        <a:spcBef>
          <a:spcPts val="0"/>
        </a:spcBef>
        <a:spcAft>
          <a:spcPts val="1200"/>
        </a:spcAft>
        <a:buFont typeface="Arial" pitchFamily="34" charset="0"/>
        <a:buNone/>
        <a:defRPr sz="2000" kern="1200">
          <a:solidFill>
            <a:schemeClr val="tx1"/>
          </a:solidFill>
          <a:latin typeface="Arial" pitchFamily="34" charset="0"/>
          <a:ea typeface="+mn-ea"/>
          <a:cs typeface="Arial" pitchFamily="34" charset="0"/>
        </a:defRPr>
      </a:lvl1pPr>
      <a:lvl2pPr marL="269875" indent="-269875" algn="l" defTabSz="914400" rtl="0" eaLnBrk="1" latinLnBrk="0" hangingPunct="1">
        <a:lnSpc>
          <a:spcPct val="100000"/>
        </a:lnSpc>
        <a:spcBef>
          <a:spcPts val="0"/>
        </a:spcBef>
        <a:spcAft>
          <a:spcPts val="1200"/>
        </a:spcAft>
        <a:buFont typeface="TradeGothic" pitchFamily="2" charset="0"/>
        <a:buChar char="&gt;"/>
        <a:defRPr sz="2000" kern="1200">
          <a:solidFill>
            <a:schemeClr val="tx1"/>
          </a:solidFill>
          <a:latin typeface="Arial" pitchFamily="34" charset="0"/>
          <a:ea typeface="+mn-ea"/>
          <a:cs typeface="Arial" pitchFamily="34" charset="0"/>
        </a:defRPr>
      </a:lvl2pPr>
      <a:lvl3pPr marL="539750" indent="-269875" algn="l" defTabSz="914400" rtl="0" eaLnBrk="1" latinLnBrk="0" hangingPunct="1">
        <a:lnSpc>
          <a:spcPct val="100000"/>
        </a:lnSpc>
        <a:spcBef>
          <a:spcPts val="0"/>
        </a:spcBef>
        <a:spcAft>
          <a:spcPts val="1200"/>
        </a:spcAft>
        <a:buFont typeface="TradeGothic" pitchFamily="2" charset="0"/>
        <a:buChar char="&gt;"/>
        <a:defRPr sz="2000" kern="1200">
          <a:solidFill>
            <a:schemeClr val="tx1"/>
          </a:solidFill>
          <a:latin typeface="Arial" pitchFamily="34" charset="0"/>
          <a:ea typeface="+mn-ea"/>
          <a:cs typeface="Arial" pitchFamily="34" charset="0"/>
        </a:defRPr>
      </a:lvl3pPr>
      <a:lvl4pPr marL="810000" indent="-270000" algn="l" defTabSz="914400" rtl="0" eaLnBrk="1" latinLnBrk="0" hangingPunct="1">
        <a:lnSpc>
          <a:spcPct val="100000"/>
        </a:lnSpc>
        <a:spcBef>
          <a:spcPts val="0"/>
        </a:spcBef>
        <a:spcAft>
          <a:spcPts val="1200"/>
        </a:spcAft>
        <a:buFont typeface="TradeGothic" pitchFamily="2" charset="0"/>
        <a:buChar char="&gt;"/>
        <a:defRPr sz="2000" kern="1200">
          <a:solidFill>
            <a:schemeClr val="tx1"/>
          </a:solidFill>
          <a:latin typeface="Arial" pitchFamily="34" charset="0"/>
          <a:ea typeface="+mn-ea"/>
          <a:cs typeface="Arial" pitchFamily="34" charset="0"/>
        </a:defRPr>
      </a:lvl4pPr>
      <a:lvl5pPr marL="1080000" indent="-269875" algn="l" defTabSz="914400" rtl="0" eaLnBrk="1" latinLnBrk="0" hangingPunct="1">
        <a:lnSpc>
          <a:spcPct val="100000"/>
        </a:lnSpc>
        <a:spcBef>
          <a:spcPts val="0"/>
        </a:spcBef>
        <a:spcAft>
          <a:spcPts val="1200"/>
        </a:spcAft>
        <a:buFont typeface="TradeGothic" pitchFamily="2" charset="0"/>
        <a:buChar char="&gt;"/>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2" name="Objekt 21" hidden="1"/>
          <p:cNvGraphicFramePr>
            <a:graphicFrameLocks noChangeAspect="1"/>
          </p:cNvGraphicFramePr>
          <p:nvPr>
            <p:custDataLst>
              <p:tags r:id="rId30"/>
            </p:custDataLst>
          </p:nvPr>
        </p:nvGraphicFramePr>
        <p:xfrm>
          <a:off x="1465" y="1589"/>
          <a:ext cx="1465" cy="1587"/>
        </p:xfrm>
        <a:graphic>
          <a:graphicData uri="http://schemas.openxmlformats.org/presentationml/2006/ole">
            <mc:AlternateContent xmlns:mc="http://schemas.openxmlformats.org/markup-compatibility/2006">
              <mc:Choice xmlns:v="urn:schemas-microsoft-com:vml" Requires="v">
                <p:oleObj spid="_x0000_s1038" name="think-cell Folie" r:id="rId31" imgW="270" imgH="270" progId="">
                  <p:embed/>
                </p:oleObj>
              </mc:Choice>
              <mc:Fallback>
                <p:oleObj name="think-cell Folie" r:id="rId31" imgW="270" imgH="270" progId="">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465" y="1589"/>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 name="Grafik 19" descr="Vorlage.png"/>
          <p:cNvPicPr>
            <a:picLocks noChangeAspect="1"/>
          </p:cNvPicPr>
          <p:nvPr userDrawn="1"/>
        </p:nvPicPr>
        <p:blipFill>
          <a:blip r:embed="rId33" cstate="print"/>
          <a:stretch>
            <a:fillRect/>
          </a:stretch>
        </p:blipFill>
        <p:spPr>
          <a:xfrm>
            <a:off x="1844604" y="6498000"/>
            <a:ext cx="523307" cy="360000"/>
          </a:xfrm>
          <a:prstGeom prst="rect">
            <a:avLst/>
          </a:prstGeom>
        </p:spPr>
      </p:pic>
      <p:pic>
        <p:nvPicPr>
          <p:cNvPr id="21" name="Grafik 20" descr="Vorlage.png"/>
          <p:cNvPicPr>
            <a:picLocks noChangeAspect="1"/>
          </p:cNvPicPr>
          <p:nvPr/>
        </p:nvPicPr>
        <p:blipFill>
          <a:blip r:embed="rId34" cstate="print"/>
          <a:stretch>
            <a:fillRect/>
          </a:stretch>
        </p:blipFill>
        <p:spPr>
          <a:xfrm>
            <a:off x="629346" y="-350866"/>
            <a:ext cx="1827692" cy="1257329"/>
          </a:xfrm>
          <a:prstGeom prst="rect">
            <a:avLst/>
          </a:prstGeom>
        </p:spPr>
      </p:pic>
      <p:grpSp>
        <p:nvGrpSpPr>
          <p:cNvPr id="2" name="Group 25"/>
          <p:cNvGrpSpPr>
            <a:grpSpLocks/>
          </p:cNvGrpSpPr>
          <p:nvPr/>
        </p:nvGrpSpPr>
        <p:grpSpPr bwMode="gray">
          <a:xfrm>
            <a:off x="252046" y="1268413"/>
            <a:ext cx="8639908" cy="4897437"/>
            <a:chOff x="272350" y="1268700"/>
            <a:chExt cx="9361300" cy="4896602"/>
          </a:xfrm>
        </p:grpSpPr>
        <p:sp>
          <p:nvSpPr>
            <p:cNvPr id="27" name="Rectangle 26"/>
            <p:cNvSpPr/>
            <p:nvPr userDrawn="1"/>
          </p:nvSpPr>
          <p:spPr bwMode="gray">
            <a:xfrm>
              <a:off x="272350" y="1268700"/>
              <a:ext cx="9361300" cy="4896602"/>
            </a:xfrm>
            <a:prstGeom prst="rect">
              <a:avLst/>
            </a:prstGeom>
            <a:no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a:solidFill>
                  <a:srgbClr val="000000"/>
                </a:solidFill>
              </a:endParaRPr>
            </a:p>
          </p:txBody>
        </p:sp>
        <p:sp>
          <p:nvSpPr>
            <p:cNvPr id="28" name="Rectangle 27"/>
            <p:cNvSpPr/>
            <p:nvPr userDrawn="1"/>
          </p:nvSpPr>
          <p:spPr bwMode="gray">
            <a:xfrm>
              <a:off x="4881552" y="1268700"/>
              <a:ext cx="142896" cy="4896602"/>
            </a:xfrm>
            <a:prstGeom prst="rect">
              <a:avLst/>
            </a:prstGeom>
            <a:no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a:solidFill>
                  <a:srgbClr val="000000"/>
                </a:solidFill>
              </a:endParaRPr>
            </a:p>
          </p:txBody>
        </p:sp>
        <p:sp>
          <p:nvSpPr>
            <p:cNvPr id="29" name="Rectangle 28"/>
            <p:cNvSpPr/>
            <p:nvPr userDrawn="1"/>
          </p:nvSpPr>
          <p:spPr bwMode="gray">
            <a:xfrm rot="5400000">
              <a:off x="4880780" y="-963649"/>
              <a:ext cx="144438" cy="9361300"/>
            </a:xfrm>
            <a:prstGeom prst="rect">
              <a:avLst/>
            </a:prstGeom>
            <a:no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a:solidFill>
                  <a:srgbClr val="000000"/>
                </a:solidFill>
              </a:endParaRPr>
            </a:p>
          </p:txBody>
        </p:sp>
        <p:sp>
          <p:nvSpPr>
            <p:cNvPr id="30" name="Rectangle 29"/>
            <p:cNvSpPr/>
            <p:nvPr userDrawn="1"/>
          </p:nvSpPr>
          <p:spPr bwMode="gray">
            <a:xfrm>
              <a:off x="2504709" y="1268700"/>
              <a:ext cx="144485" cy="4896602"/>
            </a:xfrm>
            <a:prstGeom prst="rect">
              <a:avLst/>
            </a:prstGeom>
            <a:no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a:solidFill>
                  <a:srgbClr val="000000"/>
                </a:solidFill>
              </a:endParaRPr>
            </a:p>
          </p:txBody>
        </p:sp>
        <p:sp>
          <p:nvSpPr>
            <p:cNvPr id="31" name="Rectangle 30"/>
            <p:cNvSpPr/>
            <p:nvPr userDrawn="1"/>
          </p:nvSpPr>
          <p:spPr bwMode="gray">
            <a:xfrm>
              <a:off x="7256808" y="1268700"/>
              <a:ext cx="144484" cy="4896602"/>
            </a:xfrm>
            <a:prstGeom prst="rect">
              <a:avLst/>
            </a:prstGeom>
            <a:no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a:solidFill>
                  <a:srgbClr val="000000"/>
                </a:solidFill>
              </a:endParaRPr>
            </a:p>
          </p:txBody>
        </p:sp>
      </p:grpSp>
      <p:sp>
        <p:nvSpPr>
          <p:cNvPr id="56" name="Text Placeholder 55"/>
          <p:cNvSpPr>
            <a:spLocks noGrp="1"/>
          </p:cNvSpPr>
          <p:nvPr>
            <p:ph type="body" idx="1"/>
          </p:nvPr>
        </p:nvSpPr>
        <p:spPr bwMode="gray">
          <a:xfrm>
            <a:off x="251520" y="1268760"/>
            <a:ext cx="8640434" cy="4896544"/>
          </a:xfrm>
          <a:prstGeom prst="rect">
            <a:avLst/>
          </a:prstGeom>
        </p:spPr>
        <p:txBody>
          <a:bodyPr vert="horz" lIns="0" tIns="0" rIns="0" bIns="0" rtlCol="0">
            <a:no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a:p>
            <a:pPr lvl="5"/>
            <a:r>
              <a:rPr lang="en-GB" dirty="0" smtClean="0"/>
              <a:t>Sixth level</a:t>
            </a:r>
          </a:p>
          <a:p>
            <a:pPr lvl="6"/>
            <a:r>
              <a:rPr lang="en-GB" dirty="0" smtClean="0"/>
              <a:t>Seventh level</a:t>
            </a:r>
          </a:p>
          <a:p>
            <a:pPr lvl="7"/>
            <a:r>
              <a:rPr lang="en-GB" dirty="0" smtClean="0"/>
              <a:t>Eighth level</a:t>
            </a:r>
          </a:p>
          <a:p>
            <a:pPr lvl="8"/>
            <a:r>
              <a:rPr lang="en-GB" dirty="0" smtClean="0"/>
              <a:t>Ninth level</a:t>
            </a:r>
            <a:endParaRPr lang="en-GB" dirty="0"/>
          </a:p>
        </p:txBody>
      </p:sp>
      <p:sp>
        <p:nvSpPr>
          <p:cNvPr id="55" name="Title Placeholder 54"/>
          <p:cNvSpPr>
            <a:spLocks noGrp="1"/>
          </p:cNvSpPr>
          <p:nvPr>
            <p:ph type="title"/>
          </p:nvPr>
        </p:nvSpPr>
        <p:spPr bwMode="gray">
          <a:xfrm>
            <a:off x="2511671" y="55637"/>
            <a:ext cx="6380814" cy="792088"/>
          </a:xfrm>
          <a:prstGeom prst="rect">
            <a:avLst/>
          </a:prstGeom>
          <a:noFill/>
          <a:ln w="9525">
            <a:noFill/>
            <a:miter lim="800000"/>
            <a:headEnd/>
            <a:tailEnd/>
          </a:ln>
        </p:spPr>
        <p:txBody>
          <a:bodyPr vert="horz" wrap="square" lIns="0" tIns="0" rIns="0" bIns="36000" numCol="1" anchor="b" anchorCtr="0" compatLnSpc="1">
            <a:prstTxWarp prst="textNoShape">
              <a:avLst/>
            </a:prstTxWarp>
          </a:bodyPr>
          <a:lstStyle/>
          <a:p>
            <a:pPr lvl="0" algn="l" rtl="0" eaLnBrk="1" fontAlgn="base" hangingPunct="1">
              <a:spcBef>
                <a:spcPct val="40000"/>
              </a:spcBef>
              <a:spcAft>
                <a:spcPct val="0"/>
              </a:spcAft>
            </a:pPr>
            <a:r>
              <a:rPr lang="en-GB" dirty="0" smtClean="0"/>
              <a:t>Click to edit Master title style</a:t>
            </a:r>
            <a:endParaRPr lang="en-GB" dirty="0"/>
          </a:p>
        </p:txBody>
      </p:sp>
      <p:grpSp>
        <p:nvGrpSpPr>
          <p:cNvPr id="3" name="Group 19"/>
          <p:cNvGrpSpPr/>
          <p:nvPr/>
        </p:nvGrpSpPr>
        <p:grpSpPr bwMode="gray">
          <a:xfrm>
            <a:off x="8" y="1052736"/>
            <a:ext cx="9143999" cy="5328591"/>
            <a:chOff x="1" y="1052736"/>
            <a:chExt cx="9905999" cy="5328591"/>
          </a:xfrm>
          <a:noFill/>
        </p:grpSpPr>
        <p:sp>
          <p:nvSpPr>
            <p:cNvPr id="16" name="Rectangle 22"/>
            <p:cNvSpPr>
              <a:spLocks noChangeArrowheads="1"/>
            </p:cNvSpPr>
            <p:nvPr/>
          </p:nvSpPr>
          <p:spPr bwMode="gray">
            <a:xfrm>
              <a:off x="9633520" y="3680619"/>
              <a:ext cx="272480" cy="73025"/>
            </a:xfrm>
            <a:prstGeom prst="rect">
              <a:avLst/>
            </a:prstGeom>
            <a:grpFill/>
            <a:ln w="9525" algn="ctr">
              <a:noFill/>
              <a:miter lim="800000"/>
              <a:headEnd/>
              <a:tailEnd/>
            </a:ln>
            <a:effectLst/>
          </p:spPr>
          <p:txBody>
            <a:bodyPr/>
            <a:lstStyle/>
            <a:p>
              <a:endParaRPr lang="en-GB" dirty="0">
                <a:solidFill>
                  <a:srgbClr val="000000"/>
                </a:solidFill>
              </a:endParaRPr>
            </a:p>
          </p:txBody>
        </p:sp>
        <p:sp>
          <p:nvSpPr>
            <p:cNvPr id="17" name="Rectangle 23"/>
            <p:cNvSpPr>
              <a:spLocks noChangeArrowheads="1"/>
            </p:cNvSpPr>
            <p:nvPr/>
          </p:nvSpPr>
          <p:spPr bwMode="gray">
            <a:xfrm>
              <a:off x="1" y="3680619"/>
              <a:ext cx="272480" cy="73025"/>
            </a:xfrm>
            <a:prstGeom prst="rect">
              <a:avLst/>
            </a:prstGeom>
            <a:grpFill/>
            <a:ln w="9525" algn="ctr">
              <a:noFill/>
              <a:miter lim="800000"/>
              <a:headEnd/>
              <a:tailEnd/>
            </a:ln>
            <a:effectLst/>
          </p:spPr>
          <p:txBody>
            <a:bodyPr/>
            <a:lstStyle/>
            <a:p>
              <a:endParaRPr lang="en-GB" dirty="0">
                <a:solidFill>
                  <a:srgbClr val="000000"/>
                </a:solidFill>
              </a:endParaRPr>
            </a:p>
          </p:txBody>
        </p:sp>
        <p:sp>
          <p:nvSpPr>
            <p:cNvPr id="18" name="Rectangle 24"/>
            <p:cNvSpPr>
              <a:spLocks noChangeArrowheads="1"/>
            </p:cNvSpPr>
            <p:nvPr/>
          </p:nvSpPr>
          <p:spPr bwMode="gray">
            <a:xfrm rot="16200000">
              <a:off x="4845050" y="1124173"/>
              <a:ext cx="215900" cy="73025"/>
            </a:xfrm>
            <a:prstGeom prst="rect">
              <a:avLst/>
            </a:prstGeom>
            <a:grpFill/>
            <a:ln w="9525" algn="ctr">
              <a:noFill/>
              <a:miter lim="800000"/>
              <a:headEnd/>
              <a:tailEnd/>
            </a:ln>
            <a:effectLst/>
          </p:spPr>
          <p:txBody>
            <a:bodyPr/>
            <a:lstStyle/>
            <a:p>
              <a:endParaRPr lang="en-GB" dirty="0">
                <a:solidFill>
                  <a:srgbClr val="000000"/>
                </a:solidFill>
              </a:endParaRPr>
            </a:p>
          </p:txBody>
        </p:sp>
        <p:sp>
          <p:nvSpPr>
            <p:cNvPr id="19" name="Rectangle 34"/>
            <p:cNvSpPr>
              <a:spLocks noChangeArrowheads="1"/>
            </p:cNvSpPr>
            <p:nvPr/>
          </p:nvSpPr>
          <p:spPr bwMode="gray">
            <a:xfrm rot="16200000">
              <a:off x="4844989" y="6236803"/>
              <a:ext cx="216023" cy="73025"/>
            </a:xfrm>
            <a:prstGeom prst="rect">
              <a:avLst/>
            </a:prstGeom>
            <a:grpFill/>
            <a:ln w="9525" algn="ctr">
              <a:noFill/>
              <a:miter lim="800000"/>
              <a:headEnd/>
              <a:tailEnd/>
            </a:ln>
            <a:effectLst/>
          </p:spPr>
          <p:txBody>
            <a:bodyPr/>
            <a:lstStyle/>
            <a:p>
              <a:endParaRPr lang="en-GB" dirty="0">
                <a:solidFill>
                  <a:srgbClr val="000000"/>
                </a:solidFill>
              </a:endParaRPr>
            </a:p>
          </p:txBody>
        </p:sp>
      </p:grpSp>
      <p:sp>
        <p:nvSpPr>
          <p:cNvPr id="35" name="Rectangle 33"/>
          <p:cNvSpPr/>
          <p:nvPr/>
        </p:nvSpPr>
        <p:spPr bwMode="gray">
          <a:xfrm>
            <a:off x="1832804" y="6559432"/>
            <a:ext cx="464526" cy="280987"/>
          </a:xfrm>
          <a:prstGeom prst="rect">
            <a:avLst/>
          </a:prstGeom>
          <a:ln>
            <a:miter lim="800000"/>
            <a:headEnd/>
            <a:tailEnd/>
          </a:ln>
        </p:spPr>
        <p:txBody>
          <a:bodyPr lIns="72000" tIns="72000" rIns="0" bIns="0">
            <a:noAutofit/>
          </a:bodyPr>
          <a:lstStyle/>
          <a:p>
            <a:pPr algn="ctr">
              <a:spcBef>
                <a:spcPct val="40000"/>
              </a:spcBef>
              <a:defRPr/>
            </a:pPr>
            <a:fld id="{6BA71C0A-9F0F-41ED-AE97-DBF05B351E59}" type="slidenum">
              <a:rPr lang="en-GB" sz="900" b="1">
                <a:solidFill>
                  <a:srgbClr val="FFFFFF"/>
                </a:solidFill>
              </a:rPr>
              <a:pPr algn="ctr">
                <a:spcBef>
                  <a:spcPct val="40000"/>
                </a:spcBef>
                <a:defRPr/>
              </a:pPr>
              <a:t>‹#›</a:t>
            </a:fld>
            <a:endParaRPr lang="en-GB" sz="900" b="1" dirty="0">
              <a:solidFill>
                <a:srgbClr val="FFFFFF"/>
              </a:solidFill>
            </a:endParaRPr>
          </a:p>
        </p:txBody>
      </p:sp>
    </p:spTree>
    <p:extLst>
      <p:ext uri="{BB962C8B-B14F-4D97-AF65-F5344CB8AC3E}">
        <p14:creationId xmlns:p14="http://schemas.microsoft.com/office/powerpoint/2010/main" val="154311338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Lst>
  <p:txStyles>
    <p:titleStyle>
      <a:lvl1pPr algn="l" defTabSz="914400" rtl="0" eaLnBrk="1" latinLnBrk="0" hangingPunct="1">
        <a:spcBef>
          <a:spcPct val="0"/>
        </a:spcBef>
        <a:buNone/>
        <a:defRPr lang="en-GB" sz="1800" b="1" kern="1200" noProof="0" dirty="0">
          <a:solidFill>
            <a:srgbClr val="00338D"/>
          </a:solidFill>
          <a:latin typeface="Arial"/>
          <a:ea typeface="+mj-ea"/>
          <a:cs typeface="+mj-cs"/>
        </a:defRPr>
      </a:lvl1pPr>
      <a:lvl2pPr eaLnBrk="1" hangingPunct="1">
        <a:defRPr lang="en-GB" sz="1800" b="1" kern="1200" noProof="0" dirty="0">
          <a:solidFill>
            <a:schemeClr val="bg1"/>
          </a:solidFill>
          <a:latin typeface="+mj-lt"/>
          <a:ea typeface="+mj-ea"/>
          <a:cs typeface="+mj-cs"/>
        </a:defRPr>
      </a:lvl2pPr>
      <a:lvl3pPr eaLnBrk="1" hangingPunct="1">
        <a:defRPr lang="en-GB" sz="1800" b="1" kern="1200" noProof="0" dirty="0">
          <a:solidFill>
            <a:schemeClr val="bg1"/>
          </a:solidFill>
          <a:latin typeface="+mj-lt"/>
          <a:ea typeface="+mj-ea"/>
          <a:cs typeface="+mj-cs"/>
        </a:defRPr>
      </a:lvl3pPr>
      <a:lvl4pPr eaLnBrk="1" hangingPunct="1">
        <a:defRPr lang="en-GB" sz="1800" b="1" kern="1200" noProof="0" dirty="0">
          <a:solidFill>
            <a:schemeClr val="bg1"/>
          </a:solidFill>
          <a:latin typeface="+mj-lt"/>
          <a:ea typeface="+mj-ea"/>
          <a:cs typeface="+mj-cs"/>
        </a:defRPr>
      </a:lvl4pPr>
      <a:lvl5pPr eaLnBrk="1" hangingPunct="1">
        <a:defRPr lang="en-GB" sz="1800" b="1" kern="1200" noProof="0" dirty="0">
          <a:solidFill>
            <a:schemeClr val="bg1"/>
          </a:solidFill>
          <a:latin typeface="+mj-lt"/>
          <a:ea typeface="+mj-ea"/>
          <a:cs typeface="+mj-cs"/>
        </a:defRPr>
      </a:lvl5pPr>
      <a:lvl6pPr eaLnBrk="1" hangingPunct="1">
        <a:defRPr lang="en-GB" sz="1800" b="1" kern="1200" noProof="0" dirty="0">
          <a:solidFill>
            <a:schemeClr val="bg1"/>
          </a:solidFill>
          <a:latin typeface="+mj-lt"/>
          <a:ea typeface="+mj-ea"/>
          <a:cs typeface="+mj-cs"/>
        </a:defRPr>
      </a:lvl6pPr>
      <a:lvl7pPr eaLnBrk="1" hangingPunct="1">
        <a:defRPr lang="en-GB" sz="1800" b="1" kern="1200" noProof="0" dirty="0">
          <a:solidFill>
            <a:schemeClr val="bg1"/>
          </a:solidFill>
          <a:latin typeface="+mj-lt"/>
          <a:ea typeface="+mj-ea"/>
          <a:cs typeface="+mj-cs"/>
        </a:defRPr>
      </a:lvl7pPr>
      <a:lvl8pPr eaLnBrk="1" hangingPunct="1">
        <a:defRPr lang="en-GB" sz="1800" b="1" kern="1200" noProof="0" dirty="0">
          <a:solidFill>
            <a:schemeClr val="bg1"/>
          </a:solidFill>
          <a:latin typeface="+mj-lt"/>
          <a:ea typeface="+mj-ea"/>
          <a:cs typeface="+mj-cs"/>
        </a:defRPr>
      </a:lvl8pPr>
      <a:lvl9pPr eaLnBrk="1" hangingPunct="1">
        <a:defRPr lang="en-GB" sz="1800" b="1" kern="1200" noProof="0" dirty="0">
          <a:solidFill>
            <a:schemeClr val="bg1"/>
          </a:solidFill>
          <a:latin typeface="+mj-lt"/>
          <a:ea typeface="+mj-ea"/>
          <a:cs typeface="+mj-cs"/>
        </a:defRPr>
      </a:lvl9pPr>
    </p:titleStyle>
    <p:bodyStyle>
      <a:lvl1pPr marL="0" indent="0" algn="l" defTabSz="914400" rtl="0" eaLnBrk="1" latinLnBrk="0" hangingPunct="1">
        <a:lnSpc>
          <a:spcPct val="100000"/>
        </a:lnSpc>
        <a:spcBef>
          <a:spcPts val="600"/>
        </a:spcBef>
        <a:buFont typeface="Arial" pitchFamily="34" charset="0"/>
        <a:buNone/>
        <a:defRPr lang="en-US" sz="1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0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Foliennummernplatzhalter 1"/>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EDF229-E2DC-4645-A7F5-23ED380121D5}"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08858786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Lst>
  <p:timing>
    <p:tnLst>
      <p:par>
        <p:cTn id="1" dur="indefinite" restart="never" nodeType="tmRoot"/>
      </p:par>
    </p:tnLst>
  </p:timing>
  <p:hf hdr="0"/>
  <p:txStyles>
    <p:titleStyle>
      <a:lvl1pPr algn="ctr" defTabSz="914400" rtl="0" eaLnBrk="1" latinLnBrk="0" hangingPunct="1">
        <a:spcBef>
          <a:spcPct val="0"/>
        </a:spcBef>
        <a:buNone/>
        <a:defRPr sz="3600" kern="1200">
          <a:solidFill>
            <a:schemeClr val="tx1"/>
          </a:solidFill>
          <a:latin typeface="TheSans B6 SemiBold"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3200" kern="1200" baseline="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74" name="Group 50"/>
          <p:cNvGrpSpPr>
            <a:grpSpLocks/>
          </p:cNvGrpSpPr>
          <p:nvPr/>
        </p:nvGrpSpPr>
        <p:grpSpPr bwMode="auto">
          <a:xfrm>
            <a:off x="0" y="0"/>
            <a:ext cx="9144000" cy="6858000"/>
            <a:chOff x="0" y="0"/>
            <a:chExt cx="5760" cy="4320"/>
          </a:xfrm>
        </p:grpSpPr>
        <p:sp>
          <p:nvSpPr>
            <p:cNvPr id="1067" name="Rectangle 43"/>
            <p:cNvSpPr>
              <a:spLocks noChangeArrowheads="1"/>
            </p:cNvSpPr>
            <p:nvPr userDrawn="1"/>
          </p:nvSpPr>
          <p:spPr bwMode="gray">
            <a:xfrm>
              <a:off x="0" y="0"/>
              <a:ext cx="5760" cy="4320"/>
            </a:xfrm>
            <a:prstGeom prst="rect">
              <a:avLst/>
            </a:prstGeom>
            <a:solidFill>
              <a:srgbClr val="FFFFFF"/>
            </a:solidFill>
            <a:ln w="9525">
              <a:solidFill>
                <a:srgbClr val="FFFFFF"/>
              </a:solidFill>
              <a:miter lim="800000"/>
              <a:headEnd/>
              <a:tailEnd type="non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fontAlgn="base">
                <a:spcBef>
                  <a:spcPct val="0"/>
                </a:spcBef>
                <a:spcAft>
                  <a:spcPct val="0"/>
                </a:spcAft>
              </a:pPr>
              <a:endParaRPr lang="en-GB" sz="1600" smtClean="0">
                <a:solidFill>
                  <a:srgbClr val="000000"/>
                </a:solidFill>
              </a:endParaRPr>
            </a:p>
          </p:txBody>
        </p:sp>
        <p:grpSp>
          <p:nvGrpSpPr>
            <p:cNvPr id="1069" name="Group 45"/>
            <p:cNvGrpSpPr>
              <a:grpSpLocks/>
            </p:cNvGrpSpPr>
            <p:nvPr userDrawn="1"/>
          </p:nvGrpSpPr>
          <p:grpSpPr bwMode="auto">
            <a:xfrm>
              <a:off x="133" y="3926"/>
              <a:ext cx="5493" cy="257"/>
              <a:chOff x="133" y="3926"/>
              <a:chExt cx="5493" cy="257"/>
            </a:xfrm>
          </p:grpSpPr>
          <p:sp>
            <p:nvSpPr>
              <p:cNvPr id="1065" name="Rectangle 41"/>
              <p:cNvSpPr>
                <a:spLocks noChangeArrowheads="1"/>
              </p:cNvSpPr>
              <p:nvPr userDrawn="1"/>
            </p:nvSpPr>
            <p:spPr bwMode="gray">
              <a:xfrm>
                <a:off x="133" y="3926"/>
                <a:ext cx="5493" cy="1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600" smtClean="0">
                  <a:solidFill>
                    <a:srgbClr val="000000"/>
                  </a:solidFill>
                </a:endParaRPr>
              </a:p>
            </p:txBody>
          </p:sp>
          <p:sp>
            <p:nvSpPr>
              <p:cNvPr id="1066" name="Rectangle 42"/>
              <p:cNvSpPr>
                <a:spLocks noChangeArrowheads="1"/>
              </p:cNvSpPr>
              <p:nvPr userDrawn="1"/>
            </p:nvSpPr>
            <p:spPr bwMode="gray">
              <a:xfrm>
                <a:off x="133" y="4070"/>
                <a:ext cx="5493" cy="113"/>
              </a:xfrm>
              <a:prstGeom prst="rect">
                <a:avLst/>
              </a:prstGeom>
              <a:solidFill>
                <a:srgbClr val="E5E5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600" smtClean="0">
                  <a:solidFill>
                    <a:srgbClr val="000000"/>
                  </a:solidFill>
                </a:endParaRPr>
              </a:p>
            </p:txBody>
          </p:sp>
        </p:grpSp>
      </p:grpSp>
      <p:sp>
        <p:nvSpPr>
          <p:cNvPr id="1026" name="Rectangle 2"/>
          <p:cNvSpPr>
            <a:spLocks noGrp="1" noChangeArrowheads="1"/>
          </p:cNvSpPr>
          <p:nvPr>
            <p:ph type="title"/>
          </p:nvPr>
        </p:nvSpPr>
        <p:spPr bwMode="gray">
          <a:xfrm>
            <a:off x="149225" y="722313"/>
            <a:ext cx="8829675"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en-US" smtClean="0"/>
              <a:t>Titelmasterformat durch Klicken bearbeiten</a:t>
            </a:r>
          </a:p>
        </p:txBody>
      </p:sp>
      <p:sp>
        <p:nvSpPr>
          <p:cNvPr id="1027" name="Rectangle 3"/>
          <p:cNvSpPr>
            <a:spLocks noGrp="1" noChangeArrowheads="1"/>
          </p:cNvSpPr>
          <p:nvPr>
            <p:ph type="body" idx="1"/>
          </p:nvPr>
        </p:nvSpPr>
        <p:spPr bwMode="gray">
          <a:xfrm>
            <a:off x="130175" y="1435100"/>
            <a:ext cx="8829675" cy="472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p:txBody>
      </p:sp>
      <p:sp>
        <p:nvSpPr>
          <p:cNvPr id="1062" name="Rectangle 38"/>
          <p:cNvSpPr>
            <a:spLocks noChangeArrowheads="1"/>
          </p:cNvSpPr>
          <p:nvPr/>
        </p:nvSpPr>
        <p:spPr bwMode="gray">
          <a:xfrm>
            <a:off x="8281988" y="6484938"/>
            <a:ext cx="601662"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fontAlgn="base">
              <a:spcBef>
                <a:spcPct val="0"/>
              </a:spcBef>
              <a:spcAft>
                <a:spcPct val="0"/>
              </a:spcAft>
            </a:pPr>
            <a:fld id="{F5D3F315-667C-4E6F-BE3F-75AB515BE218}" type="slidenum">
              <a:rPr lang="de-DE" altLang="en-US" sz="800" b="1" smtClean="0">
                <a:solidFill>
                  <a:srgbClr val="000000"/>
                </a:solidFill>
              </a:rPr>
              <a:pPr algn="r" fontAlgn="base">
                <a:spcBef>
                  <a:spcPct val="0"/>
                </a:spcBef>
                <a:spcAft>
                  <a:spcPct val="0"/>
                </a:spcAft>
              </a:pPr>
              <a:t>‹#›</a:t>
            </a:fld>
            <a:endParaRPr lang="de-DE" altLang="en-US" sz="800" b="1" smtClean="0">
              <a:solidFill>
                <a:srgbClr val="000000"/>
              </a:solidFill>
            </a:endParaRPr>
          </a:p>
        </p:txBody>
      </p:sp>
      <p:sp>
        <p:nvSpPr>
          <p:cNvPr id="1063" name="Text Box 39"/>
          <p:cNvSpPr txBox="1">
            <a:spLocks noChangeArrowheads="1"/>
          </p:cNvSpPr>
          <p:nvPr/>
        </p:nvSpPr>
        <p:spPr bwMode="gray">
          <a:xfrm>
            <a:off x="250825" y="6486525"/>
            <a:ext cx="79089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fontAlgn="base">
              <a:spcBef>
                <a:spcPct val="0"/>
              </a:spcBef>
              <a:spcAft>
                <a:spcPct val="0"/>
              </a:spcAft>
            </a:pPr>
            <a:r>
              <a:rPr lang="de-DE" altLang="en-US" sz="800" smtClean="0">
                <a:solidFill>
                  <a:srgbClr val="000000"/>
                </a:solidFill>
              </a:rPr>
              <a:t>Confidential |  18. September 2014</a:t>
            </a:r>
          </a:p>
        </p:txBody>
      </p:sp>
      <p:pic>
        <p:nvPicPr>
          <p:cNvPr id="1099" name="Picture 75" descr="CoBa_RGB_S"/>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gray">
          <a:xfrm>
            <a:off x="6884988" y="293688"/>
            <a:ext cx="2070100" cy="27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97485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iming>
    <p:tnLst>
      <p:par>
        <p:cTn id="1" dur="indefinite" restart="never" nodeType="tmRoot"/>
      </p:par>
    </p:tnLst>
  </p:timing>
  <p:txStyles>
    <p:titleStyle>
      <a:lvl1pPr algn="l" rtl="0" fontAlgn="base">
        <a:spcBef>
          <a:spcPct val="0"/>
        </a:spcBef>
        <a:spcAft>
          <a:spcPct val="0"/>
        </a:spcAft>
        <a:defRPr sz="2000" b="1">
          <a:solidFill>
            <a:srgbClr val="000000"/>
          </a:solidFill>
          <a:latin typeface="+mj-lt"/>
          <a:ea typeface="+mj-ea"/>
          <a:cs typeface="+mj-cs"/>
        </a:defRPr>
      </a:lvl1pPr>
      <a:lvl2pPr algn="l" rtl="0" fontAlgn="base">
        <a:spcBef>
          <a:spcPct val="0"/>
        </a:spcBef>
        <a:spcAft>
          <a:spcPct val="0"/>
        </a:spcAft>
        <a:defRPr sz="2000" b="1">
          <a:solidFill>
            <a:srgbClr val="000000"/>
          </a:solidFill>
          <a:latin typeface="Arial" charset="0"/>
        </a:defRPr>
      </a:lvl2pPr>
      <a:lvl3pPr algn="l" rtl="0" fontAlgn="base">
        <a:spcBef>
          <a:spcPct val="0"/>
        </a:spcBef>
        <a:spcAft>
          <a:spcPct val="0"/>
        </a:spcAft>
        <a:defRPr sz="2000" b="1">
          <a:solidFill>
            <a:srgbClr val="000000"/>
          </a:solidFill>
          <a:latin typeface="Arial" charset="0"/>
        </a:defRPr>
      </a:lvl3pPr>
      <a:lvl4pPr algn="l" rtl="0" fontAlgn="base">
        <a:spcBef>
          <a:spcPct val="0"/>
        </a:spcBef>
        <a:spcAft>
          <a:spcPct val="0"/>
        </a:spcAft>
        <a:defRPr sz="2000" b="1">
          <a:solidFill>
            <a:srgbClr val="000000"/>
          </a:solidFill>
          <a:latin typeface="Arial" charset="0"/>
        </a:defRPr>
      </a:lvl4pPr>
      <a:lvl5pPr algn="l" rtl="0" fontAlgn="base">
        <a:spcBef>
          <a:spcPct val="0"/>
        </a:spcBef>
        <a:spcAft>
          <a:spcPct val="0"/>
        </a:spcAft>
        <a:defRPr sz="2000" b="1">
          <a:solidFill>
            <a:srgbClr val="000000"/>
          </a:solidFill>
          <a:latin typeface="Arial" charset="0"/>
        </a:defRPr>
      </a:lvl5pPr>
      <a:lvl6pPr marL="457200" algn="l" rtl="0" fontAlgn="base">
        <a:spcBef>
          <a:spcPct val="0"/>
        </a:spcBef>
        <a:spcAft>
          <a:spcPct val="0"/>
        </a:spcAft>
        <a:defRPr sz="2000" b="1">
          <a:solidFill>
            <a:srgbClr val="000000"/>
          </a:solidFill>
          <a:latin typeface="Arial" charset="0"/>
        </a:defRPr>
      </a:lvl6pPr>
      <a:lvl7pPr marL="914400" algn="l" rtl="0" fontAlgn="base">
        <a:spcBef>
          <a:spcPct val="0"/>
        </a:spcBef>
        <a:spcAft>
          <a:spcPct val="0"/>
        </a:spcAft>
        <a:defRPr sz="2000" b="1">
          <a:solidFill>
            <a:srgbClr val="000000"/>
          </a:solidFill>
          <a:latin typeface="Arial" charset="0"/>
        </a:defRPr>
      </a:lvl7pPr>
      <a:lvl8pPr marL="1371600" algn="l" rtl="0" fontAlgn="base">
        <a:spcBef>
          <a:spcPct val="0"/>
        </a:spcBef>
        <a:spcAft>
          <a:spcPct val="0"/>
        </a:spcAft>
        <a:defRPr sz="2000" b="1">
          <a:solidFill>
            <a:srgbClr val="000000"/>
          </a:solidFill>
          <a:latin typeface="Arial" charset="0"/>
        </a:defRPr>
      </a:lvl8pPr>
      <a:lvl9pPr marL="1828800" algn="l" rtl="0" fontAlgn="base">
        <a:spcBef>
          <a:spcPct val="0"/>
        </a:spcBef>
        <a:spcAft>
          <a:spcPct val="0"/>
        </a:spcAft>
        <a:defRPr sz="2000" b="1">
          <a:solidFill>
            <a:srgbClr val="000000"/>
          </a:solidFill>
          <a:latin typeface="Arial" charset="0"/>
        </a:defRPr>
      </a:lvl9pPr>
    </p:titleStyle>
    <p:bodyStyle>
      <a:lvl1pPr marL="180975" indent="-180975" algn="l" rtl="0" fontAlgn="base">
        <a:spcBef>
          <a:spcPct val="0"/>
        </a:spcBef>
        <a:spcAft>
          <a:spcPct val="50000"/>
        </a:spcAft>
        <a:buBlip>
          <a:blip r:embed="rId14"/>
        </a:buBlip>
        <a:defRPr sz="1600">
          <a:solidFill>
            <a:srgbClr val="000000"/>
          </a:solidFill>
          <a:latin typeface="+mn-lt"/>
          <a:ea typeface="+mn-ea"/>
          <a:cs typeface="+mn-cs"/>
        </a:defRPr>
      </a:lvl1pPr>
      <a:lvl2pPr marL="588963" indent="-233363" algn="l" rtl="0" fontAlgn="base">
        <a:spcBef>
          <a:spcPct val="0"/>
        </a:spcBef>
        <a:spcAft>
          <a:spcPct val="50000"/>
        </a:spcAft>
        <a:buFont typeface="Arial" charset="0"/>
        <a:buChar char="–"/>
        <a:defRPr sz="1600">
          <a:solidFill>
            <a:srgbClr val="000000"/>
          </a:solidFill>
          <a:latin typeface="+mn-lt"/>
        </a:defRPr>
      </a:lvl2pPr>
      <a:lvl3pPr marL="1038225" indent="-234950" algn="l" rtl="0" fontAlgn="base">
        <a:spcBef>
          <a:spcPct val="0"/>
        </a:spcBef>
        <a:spcAft>
          <a:spcPct val="50000"/>
        </a:spcAft>
        <a:buFont typeface="Arial" charset="0"/>
        <a:buChar char="–"/>
        <a:defRPr sz="1600">
          <a:solidFill>
            <a:srgbClr val="000000"/>
          </a:solidFill>
          <a:latin typeface="+mn-lt"/>
        </a:defRPr>
      </a:lvl3pPr>
      <a:lvl4pPr marL="1346200" indent="-187325" algn="l" rtl="0" fontAlgn="base">
        <a:lnSpc>
          <a:spcPct val="95000"/>
        </a:lnSpc>
        <a:spcBef>
          <a:spcPct val="20000"/>
        </a:spcBef>
        <a:spcAft>
          <a:spcPct val="20000"/>
        </a:spcAft>
        <a:buBlip>
          <a:blip r:embed="rId15"/>
        </a:buBlip>
        <a:defRPr>
          <a:solidFill>
            <a:schemeClr val="tx1"/>
          </a:solidFill>
          <a:latin typeface="+mn-lt"/>
        </a:defRPr>
      </a:lvl4pPr>
      <a:lvl5pPr marL="1708150" indent="-182563" algn="l" rtl="0" fontAlgn="base">
        <a:lnSpc>
          <a:spcPct val="95000"/>
        </a:lnSpc>
        <a:spcBef>
          <a:spcPct val="20000"/>
        </a:spcBef>
        <a:spcAft>
          <a:spcPct val="20000"/>
        </a:spcAft>
        <a:buBlip>
          <a:blip r:embed="rId15"/>
        </a:buBlip>
        <a:defRPr>
          <a:solidFill>
            <a:schemeClr val="tx1"/>
          </a:solidFill>
          <a:latin typeface="+mn-lt"/>
        </a:defRPr>
      </a:lvl5pPr>
      <a:lvl6pPr marL="2165350" indent="-182563" algn="l" rtl="0" fontAlgn="base">
        <a:lnSpc>
          <a:spcPct val="95000"/>
        </a:lnSpc>
        <a:spcBef>
          <a:spcPct val="20000"/>
        </a:spcBef>
        <a:spcAft>
          <a:spcPct val="20000"/>
        </a:spcAft>
        <a:buBlip>
          <a:blip r:embed="rId15"/>
        </a:buBlip>
        <a:defRPr>
          <a:solidFill>
            <a:schemeClr val="tx1"/>
          </a:solidFill>
          <a:latin typeface="+mn-lt"/>
        </a:defRPr>
      </a:lvl6pPr>
      <a:lvl7pPr marL="2622550" indent="-182563" algn="l" rtl="0" fontAlgn="base">
        <a:lnSpc>
          <a:spcPct val="95000"/>
        </a:lnSpc>
        <a:spcBef>
          <a:spcPct val="20000"/>
        </a:spcBef>
        <a:spcAft>
          <a:spcPct val="20000"/>
        </a:spcAft>
        <a:buBlip>
          <a:blip r:embed="rId15"/>
        </a:buBlip>
        <a:defRPr>
          <a:solidFill>
            <a:schemeClr val="tx1"/>
          </a:solidFill>
          <a:latin typeface="+mn-lt"/>
        </a:defRPr>
      </a:lvl7pPr>
      <a:lvl8pPr marL="3079750" indent="-182563" algn="l" rtl="0" fontAlgn="base">
        <a:lnSpc>
          <a:spcPct val="95000"/>
        </a:lnSpc>
        <a:spcBef>
          <a:spcPct val="20000"/>
        </a:spcBef>
        <a:spcAft>
          <a:spcPct val="20000"/>
        </a:spcAft>
        <a:buBlip>
          <a:blip r:embed="rId15"/>
        </a:buBlip>
        <a:defRPr>
          <a:solidFill>
            <a:schemeClr val="tx1"/>
          </a:solidFill>
          <a:latin typeface="+mn-lt"/>
        </a:defRPr>
      </a:lvl8pPr>
      <a:lvl9pPr marL="3536950" indent="-182563" algn="l" rtl="0" fontAlgn="base">
        <a:lnSpc>
          <a:spcPct val="95000"/>
        </a:lnSpc>
        <a:spcBef>
          <a:spcPct val="20000"/>
        </a:spcBef>
        <a:spcAft>
          <a:spcPct val="20000"/>
        </a:spcAft>
        <a:buBlip>
          <a:blip r:embed="rId15"/>
        </a:buBlip>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p:cNvSpPr txBox="1"/>
          <p:nvPr/>
        </p:nvSpPr>
        <p:spPr bwMode="ltGray">
          <a:xfrm>
            <a:off x="474116" y="6458978"/>
            <a:ext cx="4980531" cy="169277"/>
          </a:xfrm>
          <a:prstGeom prst="rect">
            <a:avLst/>
          </a:prstGeom>
          <a:noFill/>
          <a:ln w="6350">
            <a:noFill/>
            <a:miter lim="800000"/>
            <a:headEnd/>
            <a:tailEnd/>
          </a:ln>
          <a:effectLst/>
        </p:spPr>
        <p:txBody>
          <a:bodyPr wrap="none" lIns="0" tIns="0" rIns="0" bIns="0" rtlCol="0" anchor="ctr">
            <a:spAutoFit/>
          </a:bodyPr>
          <a:lstStyle/>
          <a:p>
            <a:pPr defTabSz="913305" eaLnBrk="0" fontAlgn="base" hangingPunct="0">
              <a:spcBef>
                <a:spcPct val="0"/>
              </a:spcBef>
              <a:spcAft>
                <a:spcPct val="0"/>
              </a:spcAft>
            </a:pPr>
            <a:r>
              <a:rPr lang="en-US" sz="1100" dirty="0" smtClean="0">
                <a:solidFill>
                  <a:srgbClr val="193296"/>
                </a:solidFill>
                <a:latin typeface="Arial Black" pitchFamily="34" charset="0"/>
                <a:cs typeface="Arial" pitchFamily="34" charset="0"/>
              </a:rPr>
              <a:t>LEGAL / COMPLIANCE / GOVERNMENT &amp; REGULATORY AFFAIRS</a:t>
            </a:r>
          </a:p>
        </p:txBody>
      </p:sp>
      <p:sp>
        <p:nvSpPr>
          <p:cNvPr id="10" name="fc" descr="For internal use only"/>
          <p:cNvSpPr txBox="1"/>
          <p:nvPr/>
        </p:nvSpPr>
        <p:spPr bwMode="ltGray">
          <a:xfrm>
            <a:off x="0" y="6524933"/>
            <a:ext cx="2292521" cy="370484"/>
          </a:xfrm>
          <a:prstGeom prst="rect">
            <a:avLst/>
          </a:prstGeom>
          <a:noFill/>
          <a:ln w="6350">
            <a:noFill/>
            <a:miter lim="800000"/>
            <a:headEnd/>
            <a:tailEnd/>
          </a:ln>
        </p:spPr>
        <p:txBody>
          <a:bodyPr wrap="none" lIns="91427" tIns="45714" rIns="91427" bIns="45714" anchor="ctr">
            <a:spAutoFit/>
          </a:bodyPr>
          <a:lstStyle/>
          <a:p>
            <a:pPr algn="ctr" defTabSz="913305" eaLnBrk="0" fontAlgn="base" hangingPunct="0">
              <a:spcBef>
                <a:spcPct val="0"/>
              </a:spcBef>
              <a:spcAft>
                <a:spcPct val="0"/>
              </a:spcAft>
              <a:defRPr/>
            </a:pPr>
            <a:r>
              <a:rPr lang="en-US" smtClean="0">
                <a:solidFill>
                  <a:srgbClr val="FFFFFF"/>
                </a:solidFill>
                <a:cs typeface="Arial" charset="0"/>
              </a:rPr>
              <a:t>For internal use only</a:t>
            </a:r>
            <a:endParaRPr lang="en-US" dirty="0">
              <a:solidFill>
                <a:srgbClr val="FFFFFF"/>
              </a:solidFill>
              <a:cs typeface="Arial" charset="0"/>
            </a:endParaRPr>
          </a:p>
        </p:txBody>
      </p:sp>
      <p:sp>
        <p:nvSpPr>
          <p:cNvPr id="3074" name="Rectangle 2"/>
          <p:cNvSpPr>
            <a:spLocks noGrp="1" noChangeArrowheads="1"/>
          </p:cNvSpPr>
          <p:nvPr>
            <p:ph type="title"/>
          </p:nvPr>
        </p:nvSpPr>
        <p:spPr bwMode="auto">
          <a:xfrm>
            <a:off x="488315" y="245493"/>
            <a:ext cx="7677618" cy="894396"/>
          </a:xfrm>
          <a:prstGeom prst="rect">
            <a:avLst/>
          </a:prstGeom>
          <a:noFill/>
          <a:ln w="9525">
            <a:noFill/>
            <a:miter lim="800000"/>
            <a:headEnd/>
            <a:tailEnd/>
          </a:ln>
        </p:spPr>
        <p:txBody>
          <a:bodyPr vert="horz" wrap="square" lIns="0" tIns="231574" rIns="244620" bIns="0" numCol="1" anchor="t"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88315" y="1563401"/>
            <a:ext cx="8165931" cy="4288223"/>
          </a:xfrm>
          <a:prstGeom prst="rect">
            <a:avLst/>
          </a:prstGeom>
          <a:noFill/>
          <a:ln w="9525">
            <a:noFill/>
            <a:miter lim="800000"/>
            <a:headEnd/>
            <a:tailEnd/>
          </a:ln>
        </p:spPr>
        <p:txBody>
          <a:bodyPr vert="horz" wrap="square" lIns="0" tIns="32616" rIns="0" bIns="3261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Slide Number Placeholder 7"/>
          <p:cNvSpPr>
            <a:spLocks noGrp="1"/>
          </p:cNvSpPr>
          <p:nvPr>
            <p:ph type="sldNum" sz="quarter" idx="4"/>
          </p:nvPr>
        </p:nvSpPr>
        <p:spPr>
          <a:xfrm>
            <a:off x="8164492" y="6368450"/>
            <a:ext cx="489754" cy="282819"/>
          </a:xfrm>
          <a:prstGeom prst="rect">
            <a:avLst/>
          </a:prstGeom>
        </p:spPr>
        <p:txBody>
          <a:bodyPr vert="horz" wrap="none" lIns="0" tIns="32616" rIns="0" bIns="0" numCol="1" anchor="b" anchorCtr="0" compatLnSpc="1">
            <a:prstTxWarp prst="textNoShape">
              <a:avLst/>
            </a:prstTxWarp>
          </a:bodyPr>
          <a:lstStyle>
            <a:lvl1pPr algn="r">
              <a:defRPr sz="800">
                <a:latin typeface="Arial" charset="0"/>
                <a:cs typeface="Arial" charset="0"/>
              </a:defRPr>
            </a:lvl1pPr>
          </a:lstStyle>
          <a:p>
            <a:pPr defTabSz="913305" fontAlgn="base">
              <a:spcBef>
                <a:spcPct val="0"/>
              </a:spcBef>
              <a:spcAft>
                <a:spcPct val="0"/>
              </a:spcAft>
              <a:defRPr/>
            </a:pPr>
            <a:fld id="{E32DCE35-4B66-4557-8818-BB8F93DCBF67}" type="slidenum">
              <a:rPr lang="en-US">
                <a:solidFill>
                  <a:srgbClr val="000000"/>
                </a:solidFill>
              </a:rPr>
              <a:pPr defTabSz="913305" fontAlgn="base">
                <a:spcBef>
                  <a:spcPct val="0"/>
                </a:spcBef>
                <a:spcAft>
                  <a:spcPct val="0"/>
                </a:spcAft>
                <a:defRPr/>
              </a:pPr>
              <a:t>‹#›</a:t>
            </a:fld>
            <a:endParaRPr lang="en-US" dirty="0">
              <a:solidFill>
                <a:srgbClr val="000000"/>
              </a:solidFill>
            </a:endParaRPr>
          </a:p>
        </p:txBody>
      </p:sp>
      <p:cxnSp>
        <p:nvCxnSpPr>
          <p:cNvPr id="3077" name="Straight Connector 9"/>
          <p:cNvCxnSpPr>
            <a:cxnSpLocks noChangeShapeType="1"/>
          </p:cNvCxnSpPr>
          <p:nvPr/>
        </p:nvCxnSpPr>
        <p:spPr bwMode="auto">
          <a:xfrm rot="10800000">
            <a:off x="489754" y="6368450"/>
            <a:ext cx="8165932" cy="0"/>
          </a:xfrm>
          <a:prstGeom prst="line">
            <a:avLst/>
          </a:prstGeom>
          <a:noFill/>
          <a:ln w="6350">
            <a:solidFill>
              <a:schemeClr val="tx2"/>
            </a:solidFill>
            <a:round/>
            <a:headEnd/>
            <a:tailEnd/>
          </a:ln>
        </p:spPr>
      </p:cxnSp>
      <p:sp>
        <p:nvSpPr>
          <p:cNvPr id="12" name="TextBox 11"/>
          <p:cNvSpPr txBox="1"/>
          <p:nvPr userDrawn="1"/>
        </p:nvSpPr>
        <p:spPr bwMode="ltGray">
          <a:xfrm>
            <a:off x="6110814" y="6476087"/>
            <a:ext cx="1946149" cy="139166"/>
          </a:xfrm>
          <a:prstGeom prst="rect">
            <a:avLst/>
          </a:prstGeom>
          <a:noFill/>
          <a:ln w="6350">
            <a:noFill/>
            <a:miter lim="800000"/>
            <a:headEnd/>
            <a:tailEnd/>
          </a:ln>
          <a:effectLst/>
        </p:spPr>
        <p:txBody>
          <a:bodyPr wrap="none" lIns="0" tIns="0" rIns="0" bIns="0" rtlCol="0" anchor="ctr">
            <a:spAutoFit/>
          </a:bodyPr>
          <a:lstStyle/>
          <a:p>
            <a:pPr defTabSz="913305" eaLnBrk="0" fontAlgn="base" hangingPunct="0">
              <a:spcBef>
                <a:spcPct val="0"/>
              </a:spcBef>
              <a:spcAft>
                <a:spcPct val="0"/>
              </a:spcAft>
            </a:pPr>
            <a:r>
              <a:rPr lang="en-US" sz="900" dirty="0" smtClean="0">
                <a:solidFill>
                  <a:srgbClr val="193296"/>
                </a:solidFill>
                <a:latin typeface="Arial Black" pitchFamily="34" charset="0"/>
                <a:cs typeface="Arial" pitchFamily="34" charset="0"/>
              </a:rPr>
              <a:t>PRIVILEGED &amp; CONFIDENTIAL</a:t>
            </a:r>
          </a:p>
        </p:txBody>
      </p:sp>
    </p:spTree>
    <p:extLst>
      <p:ext uri="{BB962C8B-B14F-4D97-AF65-F5344CB8AC3E}">
        <p14:creationId xmlns:p14="http://schemas.microsoft.com/office/powerpoint/2010/main" val="84803823"/>
      </p:ext>
    </p:extLst>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wipe dir="r"/>
  </p:transition>
  <p:hf hdr="0"/>
  <p:txStyles>
    <p:titleStyle>
      <a:lvl1pPr algn="l" rtl="0" eaLnBrk="0" fontAlgn="base" hangingPunct="0">
        <a:lnSpc>
          <a:spcPct val="90000"/>
        </a:lnSpc>
        <a:spcBef>
          <a:spcPct val="0"/>
        </a:spcBef>
        <a:spcAft>
          <a:spcPct val="0"/>
        </a:spcAft>
        <a:defRPr sz="2400" kern="1200">
          <a:solidFill>
            <a:schemeClr val="tx1"/>
          </a:solidFill>
          <a:latin typeface="+mn-lt"/>
          <a:ea typeface="ＭＳ Ｐゴシック" pitchFamily="34" charset="-128"/>
          <a:cs typeface="ＭＳ Ｐゴシック" pitchFamily="-109" charset="-128"/>
        </a:defRPr>
      </a:lvl1pPr>
      <a:lvl2pPr algn="l" rtl="0" eaLnBrk="0" fontAlgn="base" hangingPunct="0">
        <a:lnSpc>
          <a:spcPct val="90000"/>
        </a:lnSpc>
        <a:spcBef>
          <a:spcPct val="0"/>
        </a:spcBef>
        <a:spcAft>
          <a:spcPct val="0"/>
        </a:spcAft>
        <a:defRPr sz="2400">
          <a:solidFill>
            <a:schemeClr val="tx1"/>
          </a:solidFill>
          <a:latin typeface="Arial" charset="0"/>
          <a:ea typeface="ＭＳ Ｐゴシック" pitchFamily="34" charset="-128"/>
          <a:cs typeface="ＭＳ Ｐゴシック" pitchFamily="-109" charset="-128"/>
        </a:defRPr>
      </a:lvl2pPr>
      <a:lvl3pPr algn="l" rtl="0" eaLnBrk="0" fontAlgn="base" hangingPunct="0">
        <a:lnSpc>
          <a:spcPct val="90000"/>
        </a:lnSpc>
        <a:spcBef>
          <a:spcPct val="0"/>
        </a:spcBef>
        <a:spcAft>
          <a:spcPct val="0"/>
        </a:spcAft>
        <a:defRPr sz="2400">
          <a:solidFill>
            <a:schemeClr val="tx1"/>
          </a:solidFill>
          <a:latin typeface="Arial" charset="0"/>
          <a:ea typeface="ＭＳ Ｐゴシック" pitchFamily="34" charset="-128"/>
          <a:cs typeface="ＭＳ Ｐゴシック" pitchFamily="-109" charset="-128"/>
        </a:defRPr>
      </a:lvl3pPr>
      <a:lvl4pPr algn="l" rtl="0" eaLnBrk="0" fontAlgn="base" hangingPunct="0">
        <a:lnSpc>
          <a:spcPct val="90000"/>
        </a:lnSpc>
        <a:spcBef>
          <a:spcPct val="0"/>
        </a:spcBef>
        <a:spcAft>
          <a:spcPct val="0"/>
        </a:spcAft>
        <a:defRPr sz="2400">
          <a:solidFill>
            <a:schemeClr val="tx1"/>
          </a:solidFill>
          <a:latin typeface="Arial" charset="0"/>
          <a:ea typeface="ＭＳ Ｐゴシック" pitchFamily="34" charset="-128"/>
          <a:cs typeface="ＭＳ Ｐゴシック" pitchFamily="-109" charset="-128"/>
        </a:defRPr>
      </a:lvl4pPr>
      <a:lvl5pPr algn="l" rtl="0" eaLnBrk="0" fontAlgn="base" hangingPunct="0">
        <a:lnSpc>
          <a:spcPct val="90000"/>
        </a:lnSpc>
        <a:spcBef>
          <a:spcPct val="0"/>
        </a:spcBef>
        <a:spcAft>
          <a:spcPct val="0"/>
        </a:spcAft>
        <a:defRPr sz="2400">
          <a:solidFill>
            <a:schemeClr val="tx1"/>
          </a:solidFill>
          <a:latin typeface="Arial" charset="0"/>
          <a:ea typeface="ＭＳ Ｐゴシック" pitchFamily="34" charset="-128"/>
          <a:cs typeface="ＭＳ Ｐゴシック" pitchFamily="-109" charset="-128"/>
        </a:defRPr>
      </a:lvl5pPr>
      <a:lvl6pPr marL="457137" algn="l" rtl="0" eaLnBrk="1" fontAlgn="base" hangingPunct="1">
        <a:lnSpc>
          <a:spcPct val="90000"/>
        </a:lnSpc>
        <a:spcBef>
          <a:spcPct val="0"/>
        </a:spcBef>
        <a:spcAft>
          <a:spcPct val="0"/>
        </a:spcAft>
        <a:tabLst>
          <a:tab pos="666657" algn="l"/>
        </a:tabLst>
        <a:defRPr sz="2400" b="1">
          <a:solidFill>
            <a:schemeClr val="tx1"/>
          </a:solidFill>
          <a:latin typeface="Arial" charset="0"/>
        </a:defRPr>
      </a:lvl6pPr>
      <a:lvl7pPr marL="914274" algn="l" rtl="0" eaLnBrk="1" fontAlgn="base" hangingPunct="1">
        <a:lnSpc>
          <a:spcPct val="90000"/>
        </a:lnSpc>
        <a:spcBef>
          <a:spcPct val="0"/>
        </a:spcBef>
        <a:spcAft>
          <a:spcPct val="0"/>
        </a:spcAft>
        <a:tabLst>
          <a:tab pos="666657" algn="l"/>
        </a:tabLst>
        <a:defRPr sz="2400" b="1">
          <a:solidFill>
            <a:schemeClr val="tx1"/>
          </a:solidFill>
          <a:latin typeface="Arial" charset="0"/>
        </a:defRPr>
      </a:lvl7pPr>
      <a:lvl8pPr marL="1371410" algn="l" rtl="0" eaLnBrk="1" fontAlgn="base" hangingPunct="1">
        <a:lnSpc>
          <a:spcPct val="90000"/>
        </a:lnSpc>
        <a:spcBef>
          <a:spcPct val="0"/>
        </a:spcBef>
        <a:spcAft>
          <a:spcPct val="0"/>
        </a:spcAft>
        <a:tabLst>
          <a:tab pos="666657" algn="l"/>
        </a:tabLst>
        <a:defRPr sz="2400" b="1">
          <a:solidFill>
            <a:schemeClr val="tx1"/>
          </a:solidFill>
          <a:latin typeface="Arial" charset="0"/>
        </a:defRPr>
      </a:lvl8pPr>
      <a:lvl9pPr marL="1828547" algn="l" rtl="0" eaLnBrk="1" fontAlgn="base" hangingPunct="1">
        <a:lnSpc>
          <a:spcPct val="90000"/>
        </a:lnSpc>
        <a:spcBef>
          <a:spcPct val="0"/>
        </a:spcBef>
        <a:spcAft>
          <a:spcPct val="0"/>
        </a:spcAft>
        <a:tabLst>
          <a:tab pos="666657" algn="l"/>
        </a:tabLst>
        <a:defRPr sz="2400" b="1">
          <a:solidFill>
            <a:schemeClr val="tx1"/>
          </a:solidFill>
          <a:latin typeface="Arial" charset="0"/>
        </a:defRPr>
      </a:lvl9pPr>
    </p:titleStyle>
    <p:bodyStyle>
      <a:lvl1pPr marL="310667" indent="-310667" algn="l" rtl="0" eaLnBrk="0" fontAlgn="base" hangingPunct="0">
        <a:spcBef>
          <a:spcPts val="272"/>
        </a:spcBef>
        <a:spcAft>
          <a:spcPts val="272"/>
        </a:spcAft>
        <a:defRPr sz="2000" kern="1200">
          <a:solidFill>
            <a:srgbClr val="0092D0"/>
          </a:solidFill>
          <a:latin typeface="+mn-lt"/>
          <a:ea typeface="ＭＳ Ｐゴシック" pitchFamily="-109" charset="-128"/>
          <a:cs typeface="ＭＳ Ｐゴシック" pitchFamily="-109" charset="-128"/>
        </a:defRPr>
      </a:lvl1pPr>
      <a:lvl2pPr marL="1439" indent="-1439" algn="l" rtl="0" eaLnBrk="0" fontAlgn="base" hangingPunct="0">
        <a:spcBef>
          <a:spcPts val="272"/>
        </a:spcBef>
        <a:spcAft>
          <a:spcPts val="272"/>
        </a:spcAft>
        <a:defRPr sz="2000" kern="1200">
          <a:solidFill>
            <a:schemeClr val="tx1"/>
          </a:solidFill>
          <a:latin typeface="+mn-lt"/>
          <a:ea typeface="ＭＳ Ｐゴシック" pitchFamily="-109" charset="-128"/>
          <a:cs typeface="ＭＳ Ｐゴシック"/>
        </a:defRPr>
      </a:lvl2pPr>
      <a:lvl3pPr marL="405594" indent="-401279" algn="l" rtl="0" eaLnBrk="0" fontAlgn="base" hangingPunct="0">
        <a:spcBef>
          <a:spcPts val="272"/>
        </a:spcBef>
        <a:spcAft>
          <a:spcPts val="272"/>
        </a:spcAft>
        <a:buClr>
          <a:schemeClr val="tx1"/>
        </a:buClr>
        <a:buFont typeface="Arial" pitchFamily="34" charset="0"/>
        <a:buChar char="■"/>
        <a:defRPr sz="2000" kern="1200">
          <a:solidFill>
            <a:schemeClr val="tx1"/>
          </a:solidFill>
          <a:latin typeface="+mn-lt"/>
          <a:ea typeface="ＭＳ Ｐゴシック" pitchFamily="-109" charset="-128"/>
          <a:cs typeface="ＭＳ Ｐゴシック"/>
        </a:defRPr>
      </a:lvl3pPr>
      <a:lvl4pPr marL="811187" indent="-401279" algn="l" rtl="0" eaLnBrk="0" fontAlgn="base" hangingPunct="0">
        <a:spcBef>
          <a:spcPts val="272"/>
        </a:spcBef>
        <a:spcAft>
          <a:spcPts val="272"/>
        </a:spcAft>
        <a:buClr>
          <a:schemeClr val="tx1"/>
        </a:buClr>
        <a:buFont typeface="Arial" pitchFamily="34" charset="0"/>
        <a:buChar char="—"/>
        <a:defRPr kern="1200">
          <a:solidFill>
            <a:schemeClr val="tx1"/>
          </a:solidFill>
          <a:latin typeface="+mn-lt"/>
          <a:ea typeface="ＭＳ Ｐゴシック" pitchFamily="-109" charset="-128"/>
          <a:cs typeface="ＭＳ Ｐゴシック"/>
        </a:defRPr>
      </a:lvl4pPr>
      <a:lvl5pPr marL="1216781" indent="-405594" algn="l" rtl="0" eaLnBrk="0" fontAlgn="base" hangingPunct="0">
        <a:spcBef>
          <a:spcPts val="272"/>
        </a:spcBef>
        <a:spcAft>
          <a:spcPts val="272"/>
        </a:spcAft>
        <a:buClr>
          <a:schemeClr val="tx1"/>
        </a:buClr>
        <a:buFont typeface="Arial" pitchFamily="34" charset="0"/>
        <a:buChar char="•"/>
        <a:defRPr kern="1200">
          <a:solidFill>
            <a:schemeClr val="tx1"/>
          </a:solidFill>
          <a:latin typeface="+mn-lt"/>
          <a:ea typeface="ＭＳ Ｐゴシック" pitchFamily="-109" charset="-128"/>
          <a:cs typeface="ＭＳ Ｐゴシック"/>
        </a:defRPr>
      </a:lvl5pPr>
      <a:lvl6pPr marL="1179350" indent="-177775" algn="l" rtl="0" eaLnBrk="1" fontAlgn="base" hangingPunct="1">
        <a:spcBef>
          <a:spcPct val="10000"/>
        </a:spcBef>
        <a:spcAft>
          <a:spcPct val="10000"/>
        </a:spcAft>
        <a:buClr>
          <a:schemeClr val="tx2"/>
        </a:buClr>
        <a:buFont typeface="Arial" charset="0"/>
        <a:buChar char="-"/>
        <a:defRPr sz="1400">
          <a:solidFill>
            <a:schemeClr val="tx1"/>
          </a:solidFill>
          <a:latin typeface="+mn-lt"/>
        </a:defRPr>
      </a:lvl6pPr>
      <a:lvl7pPr marL="1636486" indent="-177775" algn="l" rtl="0" eaLnBrk="1" fontAlgn="base" hangingPunct="1">
        <a:spcBef>
          <a:spcPct val="10000"/>
        </a:spcBef>
        <a:spcAft>
          <a:spcPct val="10000"/>
        </a:spcAft>
        <a:buClr>
          <a:schemeClr val="tx2"/>
        </a:buClr>
        <a:buFont typeface="Arial" charset="0"/>
        <a:buChar char="-"/>
        <a:defRPr sz="1400">
          <a:solidFill>
            <a:schemeClr val="tx1"/>
          </a:solidFill>
          <a:latin typeface="+mn-lt"/>
        </a:defRPr>
      </a:lvl7pPr>
      <a:lvl8pPr marL="2093623" indent="-177775" algn="l" rtl="0" eaLnBrk="1" fontAlgn="base" hangingPunct="1">
        <a:spcBef>
          <a:spcPct val="10000"/>
        </a:spcBef>
        <a:spcAft>
          <a:spcPct val="10000"/>
        </a:spcAft>
        <a:buClr>
          <a:schemeClr val="tx2"/>
        </a:buClr>
        <a:buFont typeface="Arial" charset="0"/>
        <a:buChar char="-"/>
        <a:defRPr sz="1400">
          <a:solidFill>
            <a:schemeClr val="tx1"/>
          </a:solidFill>
          <a:latin typeface="+mn-lt"/>
        </a:defRPr>
      </a:lvl8pPr>
      <a:lvl9pPr marL="2550760" indent="-177775" algn="l" rtl="0" eaLnBrk="1" fontAlgn="base" hangingPunct="1">
        <a:spcBef>
          <a:spcPct val="10000"/>
        </a:spcBef>
        <a:spcAft>
          <a:spcPct val="10000"/>
        </a:spcAft>
        <a:buClr>
          <a:schemeClr val="tx2"/>
        </a:buClr>
        <a:buFont typeface="Arial" charset="0"/>
        <a:buChar char="-"/>
        <a:defRPr sz="1400">
          <a:solidFill>
            <a:schemeClr val="tx1"/>
          </a:solidFill>
          <a:latin typeface="+mn-lt"/>
        </a:defRPr>
      </a:lvl9pPr>
    </p:bodyStyle>
    <p:otherStyle>
      <a:defPPr>
        <a:defRPr lang="en-US"/>
      </a:defPPr>
      <a:lvl1pPr marL="0" algn="l" defTabSz="914274" rtl="0" eaLnBrk="1" latinLnBrk="0" hangingPunct="1">
        <a:defRPr sz="1800" kern="1200">
          <a:solidFill>
            <a:schemeClr val="tx1"/>
          </a:solidFill>
          <a:latin typeface="+mn-lt"/>
          <a:ea typeface="+mn-ea"/>
          <a:cs typeface="+mn-cs"/>
        </a:defRPr>
      </a:lvl1pPr>
      <a:lvl2pPr marL="457137" algn="l" defTabSz="914274" rtl="0" eaLnBrk="1" latinLnBrk="0" hangingPunct="1">
        <a:defRPr sz="1800" kern="1200">
          <a:solidFill>
            <a:schemeClr val="tx1"/>
          </a:solidFill>
          <a:latin typeface="+mn-lt"/>
          <a:ea typeface="+mn-ea"/>
          <a:cs typeface="+mn-cs"/>
        </a:defRPr>
      </a:lvl2pPr>
      <a:lvl3pPr marL="914274" algn="l" defTabSz="914274" rtl="0" eaLnBrk="1" latinLnBrk="0" hangingPunct="1">
        <a:defRPr sz="1800" kern="1200">
          <a:solidFill>
            <a:schemeClr val="tx1"/>
          </a:solidFill>
          <a:latin typeface="+mn-lt"/>
          <a:ea typeface="+mn-ea"/>
          <a:cs typeface="+mn-cs"/>
        </a:defRPr>
      </a:lvl3pPr>
      <a:lvl4pPr marL="1371410" algn="l" defTabSz="914274" rtl="0" eaLnBrk="1" latinLnBrk="0" hangingPunct="1">
        <a:defRPr sz="1800" kern="1200">
          <a:solidFill>
            <a:schemeClr val="tx1"/>
          </a:solidFill>
          <a:latin typeface="+mn-lt"/>
          <a:ea typeface="+mn-ea"/>
          <a:cs typeface="+mn-cs"/>
        </a:defRPr>
      </a:lvl4pPr>
      <a:lvl5pPr marL="1828547" algn="l" defTabSz="914274" rtl="0" eaLnBrk="1" latinLnBrk="0" hangingPunct="1">
        <a:defRPr sz="1800" kern="1200">
          <a:solidFill>
            <a:schemeClr val="tx1"/>
          </a:solidFill>
          <a:latin typeface="+mn-lt"/>
          <a:ea typeface="+mn-ea"/>
          <a:cs typeface="+mn-cs"/>
        </a:defRPr>
      </a:lvl5pPr>
      <a:lvl6pPr marL="2285684" algn="l" defTabSz="914274" rtl="0" eaLnBrk="1" latinLnBrk="0" hangingPunct="1">
        <a:defRPr sz="1800" kern="1200">
          <a:solidFill>
            <a:schemeClr val="tx1"/>
          </a:solidFill>
          <a:latin typeface="+mn-lt"/>
          <a:ea typeface="+mn-ea"/>
          <a:cs typeface="+mn-cs"/>
        </a:defRPr>
      </a:lvl6pPr>
      <a:lvl7pPr marL="2742821" algn="l" defTabSz="914274" rtl="0" eaLnBrk="1" latinLnBrk="0" hangingPunct="1">
        <a:defRPr sz="1800" kern="1200">
          <a:solidFill>
            <a:schemeClr val="tx1"/>
          </a:solidFill>
          <a:latin typeface="+mn-lt"/>
          <a:ea typeface="+mn-ea"/>
          <a:cs typeface="+mn-cs"/>
        </a:defRPr>
      </a:lvl7pPr>
      <a:lvl8pPr marL="3199957" algn="l" defTabSz="914274" rtl="0" eaLnBrk="1" latinLnBrk="0" hangingPunct="1">
        <a:defRPr sz="1800" kern="1200">
          <a:solidFill>
            <a:schemeClr val="tx1"/>
          </a:solidFill>
          <a:latin typeface="+mn-lt"/>
          <a:ea typeface="+mn-ea"/>
          <a:cs typeface="+mn-cs"/>
        </a:defRPr>
      </a:lvl8pPr>
      <a:lvl9pPr marL="3657093" algn="l" defTabSz="91427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smtClean="0"/>
              <a:t>Seminar on </a:t>
            </a:r>
            <a:r>
              <a:rPr lang="de-DE" dirty="0" err="1" smtClean="0"/>
              <a:t>bail</a:t>
            </a:r>
            <a:r>
              <a:rPr lang="de-DE" dirty="0" smtClean="0"/>
              <a:t> in – Panel II</a:t>
            </a:r>
            <a:endParaRPr lang="en-GB" dirty="0"/>
          </a:p>
        </p:txBody>
      </p:sp>
      <p:sp>
        <p:nvSpPr>
          <p:cNvPr id="3" name="Subtitle 2"/>
          <p:cNvSpPr>
            <a:spLocks noGrp="1"/>
          </p:cNvSpPr>
          <p:nvPr>
            <p:ph type="subTitle" idx="1"/>
          </p:nvPr>
        </p:nvSpPr>
        <p:spPr/>
        <p:txBody>
          <a:bodyPr/>
          <a:lstStyle/>
          <a:p>
            <a:r>
              <a:rPr lang="de-DE" dirty="0" err="1" smtClean="0"/>
              <a:t>AEDBF</a:t>
            </a:r>
            <a:r>
              <a:rPr lang="de-DE" dirty="0" smtClean="0"/>
              <a:t>/</a:t>
            </a:r>
            <a:r>
              <a:rPr lang="de-DE" dirty="0" err="1" smtClean="0"/>
              <a:t>ILF</a:t>
            </a:r>
            <a:endParaRPr lang="de-DE" dirty="0" smtClean="0"/>
          </a:p>
          <a:p>
            <a:endParaRPr lang="de-DE" dirty="0"/>
          </a:p>
          <a:p>
            <a:endParaRPr lang="de-DE" dirty="0" smtClean="0"/>
          </a:p>
          <a:p>
            <a:endParaRPr lang="de-DE" dirty="0"/>
          </a:p>
          <a:p>
            <a:endParaRPr lang="de-DE" dirty="0" smtClean="0"/>
          </a:p>
          <a:p>
            <a:endParaRPr lang="de-DE" dirty="0"/>
          </a:p>
          <a:p>
            <a:r>
              <a:rPr lang="de-DE" dirty="0" smtClean="0"/>
              <a:t>House </a:t>
            </a:r>
            <a:r>
              <a:rPr lang="de-DE" dirty="0" err="1" smtClean="0"/>
              <a:t>of</a:t>
            </a:r>
            <a:r>
              <a:rPr lang="de-DE" dirty="0" smtClean="0"/>
              <a:t> </a:t>
            </a:r>
            <a:r>
              <a:rPr lang="de-DE" dirty="0" err="1" smtClean="0"/>
              <a:t>Finance</a:t>
            </a:r>
            <a:r>
              <a:rPr lang="de-DE" dirty="0" smtClean="0"/>
              <a:t> 18 September 2014</a:t>
            </a:r>
            <a:endParaRPr lang="en-GB" dirty="0"/>
          </a:p>
        </p:txBody>
      </p:sp>
    </p:spTree>
    <p:extLst>
      <p:ext uri="{BB962C8B-B14F-4D97-AF65-F5344CB8AC3E}">
        <p14:creationId xmlns:p14="http://schemas.microsoft.com/office/powerpoint/2010/main" val="3104432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feil nach oben 2"/>
          <p:cNvSpPr/>
          <p:nvPr/>
        </p:nvSpPr>
        <p:spPr>
          <a:xfrm>
            <a:off x="1223628" y="5031520"/>
            <a:ext cx="2664296" cy="845752"/>
          </a:xfrm>
          <a:prstGeom prst="upArrow">
            <a:avLst>
              <a:gd name="adj1" fmla="val 100000"/>
              <a:gd name="adj2" fmla="val 2837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solidFill>
                  <a:prstClr val="white"/>
                </a:solidFill>
              </a:rPr>
              <a:t>i</a:t>
            </a:r>
            <a:r>
              <a:rPr lang="de-DE" sz="1400" b="1" dirty="0" smtClean="0">
                <a:solidFill>
                  <a:prstClr val="white"/>
                </a:solidFill>
              </a:rPr>
              <a:t>n </a:t>
            </a:r>
            <a:r>
              <a:rPr lang="de-DE" sz="1400" b="1" dirty="0" err="1" smtClean="0">
                <a:solidFill>
                  <a:prstClr val="white"/>
                </a:solidFill>
              </a:rPr>
              <a:t>the</a:t>
            </a:r>
            <a:r>
              <a:rPr lang="de-DE" sz="1400" b="1" dirty="0" smtClean="0">
                <a:solidFill>
                  <a:prstClr val="white"/>
                </a:solidFill>
              </a:rPr>
              <a:t> ideal </a:t>
            </a:r>
            <a:r>
              <a:rPr lang="de-DE" sz="1400" b="1" dirty="0" err="1" smtClean="0">
                <a:solidFill>
                  <a:prstClr val="white"/>
                </a:solidFill>
              </a:rPr>
              <a:t>world</a:t>
            </a:r>
            <a:r>
              <a:rPr lang="de-DE" sz="1400" b="1" dirty="0" smtClean="0">
                <a:solidFill>
                  <a:prstClr val="white"/>
                </a:solidFill>
              </a:rPr>
              <a:t> </a:t>
            </a:r>
            <a:r>
              <a:rPr lang="de-DE" sz="1400" b="1" dirty="0" err="1" smtClean="0">
                <a:solidFill>
                  <a:prstClr val="white"/>
                </a:solidFill>
              </a:rPr>
              <a:t>failing</a:t>
            </a:r>
            <a:r>
              <a:rPr lang="de-DE" sz="1400" b="1" dirty="0" smtClean="0">
                <a:solidFill>
                  <a:prstClr val="white"/>
                </a:solidFill>
              </a:rPr>
              <a:t> </a:t>
            </a:r>
            <a:r>
              <a:rPr lang="de-DE" sz="1400" b="1" dirty="0" err="1" smtClean="0">
                <a:solidFill>
                  <a:prstClr val="white"/>
                </a:solidFill>
              </a:rPr>
              <a:t>bank</a:t>
            </a:r>
            <a:r>
              <a:rPr lang="de-DE" sz="1400" b="1" dirty="0" smtClean="0">
                <a:solidFill>
                  <a:prstClr val="white"/>
                </a:solidFill>
              </a:rPr>
              <a:t> </a:t>
            </a:r>
            <a:r>
              <a:rPr lang="de-DE" sz="1400" b="1" dirty="0" err="1" smtClean="0">
                <a:solidFill>
                  <a:prstClr val="white"/>
                </a:solidFill>
              </a:rPr>
              <a:t>is</a:t>
            </a:r>
            <a:r>
              <a:rPr lang="de-DE" sz="1400" b="1" dirty="0" smtClean="0">
                <a:solidFill>
                  <a:prstClr val="white"/>
                </a:solidFill>
              </a:rPr>
              <a:t> </a:t>
            </a:r>
            <a:r>
              <a:rPr lang="de-DE" sz="1400" b="1" dirty="0" err="1" smtClean="0">
                <a:solidFill>
                  <a:prstClr val="white"/>
                </a:solidFill>
              </a:rPr>
              <a:t>akin</a:t>
            </a:r>
            <a:r>
              <a:rPr lang="de-DE" sz="1400" b="1" dirty="0" smtClean="0">
                <a:solidFill>
                  <a:prstClr val="white"/>
                </a:solidFill>
              </a:rPr>
              <a:t> </a:t>
            </a:r>
            <a:r>
              <a:rPr lang="de-DE" sz="1400" b="1" dirty="0" err="1" smtClean="0">
                <a:solidFill>
                  <a:prstClr val="white"/>
                </a:solidFill>
              </a:rPr>
              <a:t>to</a:t>
            </a:r>
            <a:r>
              <a:rPr lang="de-DE" sz="1400" b="1" dirty="0" smtClean="0">
                <a:solidFill>
                  <a:prstClr val="white"/>
                </a:solidFill>
              </a:rPr>
              <a:t> </a:t>
            </a:r>
            <a:r>
              <a:rPr lang="de-DE" sz="1400" b="1" dirty="0" err="1" smtClean="0">
                <a:solidFill>
                  <a:prstClr val="white"/>
                </a:solidFill>
              </a:rPr>
              <a:t>chapter</a:t>
            </a:r>
            <a:r>
              <a:rPr lang="de-DE" sz="1400" b="1" dirty="0" smtClean="0">
                <a:solidFill>
                  <a:prstClr val="white"/>
                </a:solidFill>
              </a:rPr>
              <a:t> 11 </a:t>
            </a:r>
            <a:r>
              <a:rPr lang="de-DE" sz="1400" b="1" dirty="0" err="1" smtClean="0">
                <a:solidFill>
                  <a:prstClr val="white"/>
                </a:solidFill>
              </a:rPr>
              <a:t>airline</a:t>
            </a:r>
            <a:endParaRPr lang="de-DE" sz="1400" b="1" dirty="0">
              <a:solidFill>
                <a:prstClr val="white"/>
              </a:solidFill>
            </a:endParaRPr>
          </a:p>
        </p:txBody>
      </p:sp>
      <p:sp>
        <p:nvSpPr>
          <p:cNvPr id="2" name="Titel 1"/>
          <p:cNvSpPr>
            <a:spLocks noGrp="1"/>
          </p:cNvSpPr>
          <p:nvPr>
            <p:ph type="ctrTitle"/>
          </p:nvPr>
        </p:nvSpPr>
        <p:spPr/>
        <p:txBody>
          <a:bodyPr/>
          <a:lstStyle/>
          <a:p>
            <a:r>
              <a:rPr lang="de-DE" dirty="0" err="1" smtClean="0"/>
              <a:t>Preconditions</a:t>
            </a:r>
            <a:r>
              <a:rPr lang="de-DE" dirty="0" smtClean="0"/>
              <a:t> </a:t>
            </a:r>
            <a:r>
              <a:rPr lang="de-DE" dirty="0" err="1" smtClean="0"/>
              <a:t>for</a:t>
            </a:r>
            <a:r>
              <a:rPr lang="de-DE" dirty="0" smtClean="0"/>
              <a:t> </a:t>
            </a:r>
            <a:r>
              <a:rPr lang="de-DE" dirty="0" err="1" smtClean="0"/>
              <a:t>effective</a:t>
            </a:r>
            <a:r>
              <a:rPr lang="de-DE" dirty="0" smtClean="0"/>
              <a:t> </a:t>
            </a:r>
            <a:r>
              <a:rPr lang="de-DE" dirty="0" err="1" smtClean="0"/>
              <a:t>bail</a:t>
            </a:r>
            <a:r>
              <a:rPr lang="de-DE" dirty="0" smtClean="0"/>
              <a:t>-in </a:t>
            </a:r>
            <a:r>
              <a:rPr lang="de-DE" dirty="0" err="1" smtClean="0"/>
              <a:t>tool</a:t>
            </a:r>
            <a:endParaRPr lang="de-DE" dirty="0"/>
          </a:p>
        </p:txBody>
      </p:sp>
      <p:sp>
        <p:nvSpPr>
          <p:cNvPr id="6" name="Untertitel 5"/>
          <p:cNvSpPr>
            <a:spLocks noGrp="1"/>
          </p:cNvSpPr>
          <p:nvPr>
            <p:ph type="subTitle" idx="1"/>
          </p:nvPr>
        </p:nvSpPr>
        <p:spPr>
          <a:xfrm>
            <a:off x="700545" y="1484784"/>
            <a:ext cx="3744416" cy="1944216"/>
          </a:xfrm>
          <a:solidFill>
            <a:schemeClr val="tx2">
              <a:lumMod val="40000"/>
              <a:lumOff val="60000"/>
            </a:schemeClr>
          </a:solidFill>
        </p:spPr>
        <p:txBody>
          <a:bodyPr/>
          <a:lstStyle/>
          <a:p>
            <a:pPr>
              <a:spcBef>
                <a:spcPts val="2400"/>
              </a:spcBef>
            </a:pPr>
            <a:r>
              <a:rPr lang="en-US" sz="1600" b="1" dirty="0" smtClean="0">
                <a:solidFill>
                  <a:schemeClr val="bg1"/>
                </a:solidFill>
              </a:rPr>
              <a:t>Sophisticated investors must be capable to price risk adequately (</a:t>
            </a:r>
            <a:r>
              <a:rPr lang="en-US" sz="1600" b="1" i="1" dirty="0" smtClean="0">
                <a:solidFill>
                  <a:schemeClr val="bg1"/>
                </a:solidFill>
              </a:rPr>
              <a:t>ex ante</a:t>
            </a:r>
            <a:r>
              <a:rPr lang="en-US" sz="1600" b="1" dirty="0" smtClean="0">
                <a:solidFill>
                  <a:schemeClr val="bg1"/>
                </a:solidFill>
              </a:rPr>
              <a:t> designation)</a:t>
            </a:r>
          </a:p>
          <a:p>
            <a:pPr marL="0" lvl="1" indent="-285750" algn="l" defTabSz="284400">
              <a:spcBef>
                <a:spcPts val="600"/>
              </a:spcBef>
              <a:buFont typeface="Arial" panose="020B0604020202020204" pitchFamily="34" charset="0"/>
              <a:buChar char="•"/>
            </a:pPr>
            <a:r>
              <a:rPr lang="en-US" sz="1400" b="1" dirty="0" smtClean="0">
                <a:solidFill>
                  <a:schemeClr val="bg1"/>
                </a:solidFill>
              </a:rPr>
              <a:t>clear cut trigger event (e.g. CET1 ratio)</a:t>
            </a:r>
          </a:p>
          <a:p>
            <a:pPr marL="0" lvl="1" indent="-285750" algn="l" defTabSz="284400">
              <a:spcBef>
                <a:spcPts val="600"/>
              </a:spcBef>
              <a:buFont typeface="Arial" panose="020B0604020202020204" pitchFamily="34" charset="0"/>
              <a:buChar char="•"/>
            </a:pPr>
            <a:r>
              <a:rPr lang="en-US" sz="1400" b="1" dirty="0" smtClean="0">
                <a:solidFill>
                  <a:schemeClr val="bg1"/>
                </a:solidFill>
              </a:rPr>
              <a:t>bail-</a:t>
            </a:r>
            <a:r>
              <a:rPr lang="en-US" sz="1400" b="1" dirty="0" err="1" smtClean="0">
                <a:solidFill>
                  <a:schemeClr val="bg1"/>
                </a:solidFill>
              </a:rPr>
              <a:t>inable</a:t>
            </a:r>
            <a:r>
              <a:rPr lang="en-US" sz="1400" b="1" dirty="0" smtClean="0">
                <a:solidFill>
                  <a:schemeClr val="bg1"/>
                </a:solidFill>
              </a:rPr>
              <a:t> instruments 	identifiable</a:t>
            </a:r>
          </a:p>
          <a:p>
            <a:pPr marL="0" lvl="1" indent="-285750" algn="l" defTabSz="284400">
              <a:spcBef>
                <a:spcPts val="600"/>
              </a:spcBef>
              <a:buFont typeface="Arial" panose="020B0604020202020204" pitchFamily="34" charset="0"/>
              <a:buChar char="•"/>
            </a:pPr>
            <a:r>
              <a:rPr lang="en-US" sz="1400" b="1" dirty="0" smtClean="0">
                <a:solidFill>
                  <a:schemeClr val="bg1"/>
                </a:solidFill>
              </a:rPr>
              <a:t>specific consequences pre	</a:t>
            </a:r>
            <a:r>
              <a:rPr lang="en-US" sz="1400" b="1" dirty="0" err="1" smtClean="0">
                <a:solidFill>
                  <a:schemeClr val="bg1"/>
                </a:solidFill>
              </a:rPr>
              <a:t>dictable</a:t>
            </a:r>
            <a:r>
              <a:rPr lang="en-US" sz="1400" b="1" dirty="0" smtClean="0">
                <a:solidFill>
                  <a:schemeClr val="bg1"/>
                </a:solidFill>
              </a:rPr>
              <a:t> 	(automatic haircut/conversion)</a:t>
            </a:r>
          </a:p>
        </p:txBody>
      </p:sp>
      <p:sp>
        <p:nvSpPr>
          <p:cNvPr id="4" name="Datumsplatzhalter 3"/>
          <p:cNvSpPr>
            <a:spLocks noGrp="1"/>
          </p:cNvSpPr>
          <p:nvPr>
            <p:ph type="dt" sz="half" idx="10"/>
          </p:nvPr>
        </p:nvSpPr>
        <p:spPr/>
        <p:txBody>
          <a:bodyPr/>
          <a:lstStyle/>
          <a:p>
            <a:fld id="{99C75D96-47C7-40F9-9CF7-BF3734F91322}" type="datetime1">
              <a:rPr lang="en-US" smtClean="0"/>
              <a:pPr/>
              <a:t>9/30/2014</a:t>
            </a:fld>
            <a:endParaRPr lang="de-DE" dirty="0"/>
          </a:p>
        </p:txBody>
      </p:sp>
      <p:sp>
        <p:nvSpPr>
          <p:cNvPr id="8" name="Untertitel 5"/>
          <p:cNvSpPr txBox="1">
            <a:spLocks/>
          </p:cNvSpPr>
          <p:nvPr/>
        </p:nvSpPr>
        <p:spPr>
          <a:xfrm>
            <a:off x="683568" y="980728"/>
            <a:ext cx="3744416" cy="432048"/>
          </a:xfrm>
          <a:prstGeom prst="rect">
            <a:avLst/>
          </a:prstGeom>
          <a:solidFill>
            <a:schemeClr val="tx2"/>
          </a:solidFill>
        </p:spPr>
        <p:txBody>
          <a:bodyPr anchor="ctr" anchorCtr="0">
            <a:noAutofit/>
          </a:bodyPr>
          <a:lstStyle>
            <a:lvl1pPr marL="0" indent="0" algn="l" defTabSz="914400" rtl="0" eaLnBrk="1" latinLnBrk="0" hangingPunct="1">
              <a:spcBef>
                <a:spcPct val="20000"/>
              </a:spcBef>
              <a:buFont typeface="Arial" pitchFamily="34" charset="0"/>
              <a:buNone/>
              <a:defRPr sz="1800" kern="1200" baseline="0">
                <a:solidFill>
                  <a:schemeClr val="tx1"/>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Bef>
                <a:spcPts val="2400"/>
              </a:spcBef>
            </a:pPr>
            <a:r>
              <a:rPr lang="en-US" sz="1600" b="1" dirty="0" smtClean="0">
                <a:solidFill>
                  <a:prstClr val="white"/>
                </a:solidFill>
              </a:rPr>
              <a:t>Desiderata (e.g. </a:t>
            </a:r>
            <a:r>
              <a:rPr lang="en-US" sz="1600" b="1" dirty="0" err="1" smtClean="0">
                <a:solidFill>
                  <a:prstClr val="white"/>
                </a:solidFill>
              </a:rPr>
              <a:t>Liikanen</a:t>
            </a:r>
            <a:r>
              <a:rPr lang="en-US" sz="1600" b="1" dirty="0" smtClean="0">
                <a:solidFill>
                  <a:prstClr val="white"/>
                </a:solidFill>
              </a:rPr>
              <a:t>)</a:t>
            </a:r>
          </a:p>
        </p:txBody>
      </p:sp>
      <p:sp>
        <p:nvSpPr>
          <p:cNvPr id="9" name="Untertitel 5"/>
          <p:cNvSpPr txBox="1">
            <a:spLocks/>
          </p:cNvSpPr>
          <p:nvPr/>
        </p:nvSpPr>
        <p:spPr>
          <a:xfrm>
            <a:off x="683568" y="3546184"/>
            <a:ext cx="3744416" cy="1368152"/>
          </a:xfrm>
          <a:prstGeom prst="rect">
            <a:avLst/>
          </a:prstGeom>
          <a:solidFill>
            <a:schemeClr val="tx2">
              <a:lumMod val="40000"/>
              <a:lumOff val="60000"/>
            </a:schemeClr>
          </a:solidFill>
        </p:spPr>
        <p:txBody>
          <a:bodyPr>
            <a:noAutofit/>
          </a:bodyPr>
          <a:lstStyle>
            <a:lvl1pPr marL="0" indent="0" algn="l" defTabSz="914400" rtl="0" eaLnBrk="1" latinLnBrk="0" hangingPunct="1">
              <a:spcBef>
                <a:spcPct val="20000"/>
              </a:spcBef>
              <a:buFont typeface="Arial" pitchFamily="34" charset="0"/>
              <a:buNone/>
              <a:defRPr sz="1800" kern="1200" baseline="0">
                <a:solidFill>
                  <a:schemeClr val="tx1"/>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2400"/>
              </a:spcBef>
            </a:pPr>
            <a:r>
              <a:rPr lang="en-US" sz="1600" b="1" dirty="0" smtClean="0">
                <a:solidFill>
                  <a:prstClr val="white"/>
                </a:solidFill>
              </a:rPr>
              <a:t>Bail-in must not destabilize markets (knock-on effects)</a:t>
            </a:r>
          </a:p>
          <a:p>
            <a:pPr marL="0" lvl="1" indent="-285750" algn="l" defTabSz="284400">
              <a:spcBef>
                <a:spcPts val="600"/>
              </a:spcBef>
              <a:buFont typeface="Arial" pitchFamily="34" charset="0"/>
              <a:buChar char="•"/>
            </a:pPr>
            <a:r>
              <a:rPr lang="en-US" sz="1400" b="1" dirty="0" smtClean="0">
                <a:solidFill>
                  <a:prstClr val="white"/>
                </a:solidFill>
              </a:rPr>
              <a:t>Non-financials as holders (insurers, 	pension funds, HNIs, hedge-funds)</a:t>
            </a:r>
          </a:p>
        </p:txBody>
      </p:sp>
      <p:sp>
        <p:nvSpPr>
          <p:cNvPr id="10" name="Untertitel 5"/>
          <p:cNvSpPr txBox="1">
            <a:spLocks/>
          </p:cNvSpPr>
          <p:nvPr/>
        </p:nvSpPr>
        <p:spPr>
          <a:xfrm>
            <a:off x="4788024" y="980728"/>
            <a:ext cx="3744416" cy="432048"/>
          </a:xfrm>
          <a:prstGeom prst="rect">
            <a:avLst/>
          </a:prstGeom>
          <a:solidFill>
            <a:schemeClr val="tx2"/>
          </a:solidFill>
        </p:spPr>
        <p:txBody>
          <a:bodyPr anchor="ctr" anchorCtr="0">
            <a:noAutofit/>
          </a:bodyPr>
          <a:lstStyle>
            <a:lvl1pPr marL="0" indent="0" algn="l" defTabSz="914400" rtl="0" eaLnBrk="1" latinLnBrk="0" hangingPunct="1">
              <a:spcBef>
                <a:spcPct val="20000"/>
              </a:spcBef>
              <a:buFont typeface="Arial" pitchFamily="34" charset="0"/>
              <a:buNone/>
              <a:defRPr sz="1800" kern="1200" baseline="0">
                <a:solidFill>
                  <a:schemeClr val="tx1"/>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spcBef>
                <a:spcPts val="2400"/>
              </a:spcBef>
            </a:pPr>
            <a:r>
              <a:rPr lang="en-US" sz="1600" b="1" dirty="0" smtClean="0">
                <a:solidFill>
                  <a:prstClr val="white"/>
                </a:solidFill>
              </a:rPr>
              <a:t>BRRD/SRMR</a:t>
            </a:r>
          </a:p>
        </p:txBody>
      </p:sp>
      <p:sp>
        <p:nvSpPr>
          <p:cNvPr id="11" name="Untertitel 5"/>
          <p:cNvSpPr txBox="1">
            <a:spLocks/>
          </p:cNvSpPr>
          <p:nvPr/>
        </p:nvSpPr>
        <p:spPr>
          <a:xfrm>
            <a:off x="4783034" y="1484784"/>
            <a:ext cx="3744416" cy="4176464"/>
          </a:xfrm>
          <a:prstGeom prst="rect">
            <a:avLst/>
          </a:prstGeom>
          <a:solidFill>
            <a:schemeClr val="tx2">
              <a:lumMod val="40000"/>
              <a:lumOff val="60000"/>
            </a:schemeClr>
          </a:solidFill>
        </p:spPr>
        <p:txBody>
          <a:bodyPr>
            <a:noAutofit/>
          </a:bodyPr>
          <a:lstStyle>
            <a:lvl1pPr marL="0" indent="0" algn="l" defTabSz="914400" rtl="0" eaLnBrk="1" latinLnBrk="0" hangingPunct="1">
              <a:spcBef>
                <a:spcPct val="20000"/>
              </a:spcBef>
              <a:buFont typeface="Arial" pitchFamily="34" charset="0"/>
              <a:buNone/>
              <a:defRPr sz="1800" kern="1200" baseline="0">
                <a:solidFill>
                  <a:schemeClr val="tx1"/>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2400"/>
              </a:spcBef>
            </a:pPr>
            <a:r>
              <a:rPr lang="en-US" sz="1600" b="1" dirty="0">
                <a:solidFill>
                  <a:prstClr val="white"/>
                </a:solidFill>
              </a:rPr>
              <a:t>Sophisticated investors </a:t>
            </a:r>
            <a:r>
              <a:rPr lang="en-US" sz="1600" b="1" dirty="0" smtClean="0">
                <a:solidFill>
                  <a:prstClr val="white"/>
                </a:solidFill>
              </a:rPr>
              <a:t>will find it difficult to gauge actual risk (discretionary </a:t>
            </a:r>
            <a:r>
              <a:rPr lang="en-US" sz="1600" b="1" i="1" dirty="0" smtClean="0">
                <a:solidFill>
                  <a:prstClr val="white"/>
                </a:solidFill>
              </a:rPr>
              <a:t>ad hoc</a:t>
            </a:r>
            <a:r>
              <a:rPr lang="en-US" sz="1600" b="1" dirty="0" smtClean="0">
                <a:solidFill>
                  <a:prstClr val="white"/>
                </a:solidFill>
              </a:rPr>
              <a:t> bail-in)</a:t>
            </a:r>
          </a:p>
          <a:p>
            <a:pPr marL="0" lvl="1" indent="285750" algn="l" defTabSz="284400">
              <a:spcBef>
                <a:spcPts val="600"/>
              </a:spcBef>
              <a:buFont typeface="Arial" pitchFamily="34" charset="0"/>
              <a:buChar char="•"/>
            </a:pPr>
            <a:r>
              <a:rPr lang="en-US" sz="1400" b="1" dirty="0" smtClean="0">
                <a:solidFill>
                  <a:prstClr val="white"/>
                </a:solidFill>
              </a:rPr>
              <a:t>competent </a:t>
            </a:r>
            <a:r>
              <a:rPr lang="en-US" sz="1400" b="1" dirty="0">
                <a:solidFill>
                  <a:prstClr val="white"/>
                </a:solidFill>
              </a:rPr>
              <a:t>authority </a:t>
            </a:r>
            <a:r>
              <a:rPr lang="en-US" sz="1400" b="1" dirty="0" smtClean="0">
                <a:solidFill>
                  <a:prstClr val="white"/>
                </a:solidFill>
              </a:rPr>
              <a:t>(CRR-supervisor</a:t>
            </a:r>
            <a:r>
              <a:rPr lang="en-US" sz="1400" b="1" dirty="0">
                <a:solidFill>
                  <a:prstClr val="white"/>
                </a:solidFill>
              </a:rPr>
              <a:t>, </a:t>
            </a:r>
            <a:r>
              <a:rPr lang="en-US" sz="1400" b="1" dirty="0" smtClean="0">
                <a:solidFill>
                  <a:prstClr val="white"/>
                </a:solidFill>
              </a:rPr>
              <a:t>	ECB</a:t>
            </a:r>
            <a:r>
              <a:rPr lang="en-US" sz="1400" b="1" dirty="0">
                <a:solidFill>
                  <a:prstClr val="white"/>
                </a:solidFill>
              </a:rPr>
              <a:t>) </a:t>
            </a:r>
            <a:r>
              <a:rPr lang="en-US" sz="1400" b="1" dirty="0" smtClean="0">
                <a:solidFill>
                  <a:prstClr val="white"/>
                </a:solidFill>
              </a:rPr>
              <a:t>determines </a:t>
            </a:r>
            <a:r>
              <a:rPr lang="en-US" sz="1400" b="1" dirty="0">
                <a:solidFill>
                  <a:prstClr val="white"/>
                </a:solidFill>
              </a:rPr>
              <a:t>that institution </a:t>
            </a:r>
            <a:r>
              <a:rPr lang="en-US" sz="1400" b="1" dirty="0" smtClean="0">
                <a:solidFill>
                  <a:prstClr val="white"/>
                </a:solidFill>
              </a:rPr>
              <a:t>“is 	failing </a:t>
            </a:r>
            <a:r>
              <a:rPr lang="en-US" sz="1400" b="1" dirty="0">
                <a:solidFill>
                  <a:prstClr val="white"/>
                </a:solidFill>
              </a:rPr>
              <a:t>or likely to </a:t>
            </a:r>
            <a:r>
              <a:rPr lang="en-US" sz="1400" b="1" dirty="0" smtClean="0">
                <a:solidFill>
                  <a:prstClr val="white"/>
                </a:solidFill>
              </a:rPr>
              <a:t>fail”, </a:t>
            </a:r>
            <a:r>
              <a:rPr lang="en-US" sz="1400" b="1" dirty="0">
                <a:solidFill>
                  <a:prstClr val="white"/>
                </a:solidFill>
              </a:rPr>
              <a:t>BRRD, art. </a:t>
            </a:r>
            <a:r>
              <a:rPr lang="en-US" sz="1400" b="1" dirty="0" smtClean="0">
                <a:solidFill>
                  <a:prstClr val="white"/>
                </a:solidFill>
              </a:rPr>
              <a:t>	32(1</a:t>
            </a:r>
            <a:r>
              <a:rPr lang="en-US" sz="1400" b="1" dirty="0">
                <a:solidFill>
                  <a:prstClr val="white"/>
                </a:solidFill>
              </a:rPr>
              <a:t>)(a); SRMR, art 18(1)(a</a:t>
            </a:r>
            <a:r>
              <a:rPr lang="en-US" sz="1400" b="1" dirty="0" smtClean="0">
                <a:solidFill>
                  <a:prstClr val="white"/>
                </a:solidFill>
              </a:rPr>
              <a:t>)</a:t>
            </a:r>
          </a:p>
          <a:p>
            <a:pPr marL="0" lvl="1" indent="285750" algn="l" defTabSz="284400">
              <a:spcBef>
                <a:spcPts val="600"/>
              </a:spcBef>
              <a:buFont typeface="Arial" pitchFamily="34" charset="0"/>
              <a:buChar char="•"/>
            </a:pPr>
            <a:r>
              <a:rPr lang="en-US" sz="1400" b="1" dirty="0" smtClean="0">
                <a:solidFill>
                  <a:prstClr val="white"/>
                </a:solidFill>
              </a:rPr>
              <a:t>resolution authority choses </a:t>
            </a:r>
            <a:r>
              <a:rPr lang="en-US" sz="1400" b="1" dirty="0" err="1" smtClean="0">
                <a:solidFill>
                  <a:prstClr val="white"/>
                </a:solidFill>
              </a:rPr>
              <a:t>instru</a:t>
            </a:r>
            <a:r>
              <a:rPr lang="en-US" sz="1400" b="1" dirty="0" smtClean="0">
                <a:solidFill>
                  <a:prstClr val="white"/>
                </a:solidFill>
              </a:rPr>
              <a:t>-	</a:t>
            </a:r>
            <a:r>
              <a:rPr lang="en-US" sz="1400" b="1" dirty="0" err="1" smtClean="0">
                <a:solidFill>
                  <a:prstClr val="white"/>
                </a:solidFill>
              </a:rPr>
              <a:t>ment</a:t>
            </a:r>
            <a:r>
              <a:rPr lang="en-US" sz="1400" b="1" dirty="0" smtClean="0">
                <a:solidFill>
                  <a:prstClr val="white"/>
                </a:solidFill>
              </a:rPr>
              <a:t>(s) from toolbox, BRRD</a:t>
            </a:r>
            <a:r>
              <a:rPr lang="en-US" sz="1400" b="1" dirty="0">
                <a:solidFill>
                  <a:prstClr val="white"/>
                </a:solidFill>
              </a:rPr>
              <a:t>, art. </a:t>
            </a:r>
            <a:r>
              <a:rPr lang="en-US" sz="1400" b="1" dirty="0" smtClean="0">
                <a:solidFill>
                  <a:prstClr val="white"/>
                </a:solidFill>
              </a:rPr>
              <a:t>37(5) 	→ no bail-in automatism</a:t>
            </a:r>
          </a:p>
          <a:p>
            <a:pPr marL="0" lvl="1" indent="285750" algn="l" defTabSz="284400">
              <a:spcBef>
                <a:spcPts val="600"/>
              </a:spcBef>
              <a:buFont typeface="Arial" pitchFamily="34" charset="0"/>
              <a:buChar char="•"/>
            </a:pPr>
            <a:r>
              <a:rPr lang="en-US" sz="1400" b="1" dirty="0" smtClean="0">
                <a:solidFill>
                  <a:prstClr val="white"/>
                </a:solidFill>
              </a:rPr>
              <a:t>bail-in encompasses entire liability 	side of balance sheet  but some </a:t>
            </a:r>
            <a:r>
              <a:rPr lang="en-US" sz="1400" b="1" dirty="0" err="1" smtClean="0">
                <a:solidFill>
                  <a:prstClr val="white"/>
                </a:solidFill>
              </a:rPr>
              <a:t>liabi</a:t>
            </a:r>
            <a:r>
              <a:rPr lang="en-US" sz="1400" b="1" dirty="0" smtClean="0">
                <a:solidFill>
                  <a:prstClr val="white"/>
                </a:solidFill>
              </a:rPr>
              <a:t>-	</a:t>
            </a:r>
            <a:r>
              <a:rPr lang="en-US" sz="1400" b="1" dirty="0" err="1" smtClean="0">
                <a:solidFill>
                  <a:prstClr val="white"/>
                </a:solidFill>
              </a:rPr>
              <a:t>lity</a:t>
            </a:r>
            <a:r>
              <a:rPr lang="en-US" sz="1400" b="1" dirty="0" smtClean="0">
                <a:solidFill>
                  <a:prstClr val="white"/>
                </a:solidFill>
              </a:rPr>
              <a:t> classes exempted </a:t>
            </a:r>
            <a:r>
              <a:rPr lang="en-US" sz="1400" b="1" i="1" dirty="0" smtClean="0">
                <a:solidFill>
                  <a:prstClr val="white"/>
                </a:solidFill>
              </a:rPr>
              <a:t>ex ante </a:t>
            </a:r>
            <a:r>
              <a:rPr lang="en-US" sz="1400" b="1" dirty="0" smtClean="0">
                <a:solidFill>
                  <a:prstClr val="white"/>
                </a:solidFill>
              </a:rPr>
              <a:t>	BRRD, 	art. 44(1) and (2), e.g. maturity &lt;7 days</a:t>
            </a:r>
          </a:p>
          <a:p>
            <a:pPr marL="0" lvl="1" indent="285750" algn="l" defTabSz="284400">
              <a:spcBef>
                <a:spcPts val="600"/>
              </a:spcBef>
              <a:buFont typeface="Arial" pitchFamily="34" charset="0"/>
              <a:buChar char="•"/>
            </a:pPr>
            <a:r>
              <a:rPr lang="en-US" sz="1400" b="1" dirty="0" smtClean="0">
                <a:solidFill>
                  <a:prstClr val="white"/>
                </a:solidFill>
              </a:rPr>
              <a:t>Resolution authority may grant 	exemptions in exceptional 	circumstances, BRRD, art. 44(3)</a:t>
            </a:r>
          </a:p>
        </p:txBody>
      </p:sp>
      <p:sp>
        <p:nvSpPr>
          <p:cNvPr id="7" name="Textfeld 6"/>
          <p:cNvSpPr txBox="1"/>
          <p:nvPr/>
        </p:nvSpPr>
        <p:spPr>
          <a:xfrm>
            <a:off x="611560" y="1772816"/>
            <a:ext cx="8064896" cy="3693319"/>
          </a:xfrm>
          <a:prstGeom prst="rect">
            <a:avLst/>
          </a:prstGeom>
          <a:solidFill>
            <a:schemeClr val="bg1"/>
          </a:solidFill>
          <a:ln w="50800">
            <a:solidFill>
              <a:schemeClr val="tx1"/>
            </a:solidFill>
          </a:ln>
        </p:spPr>
        <p:txBody>
          <a:bodyPr wrap="square" rtlCol="0">
            <a:spAutoFit/>
          </a:bodyPr>
          <a:lstStyle/>
          <a:p>
            <a:pPr algn="ctr"/>
            <a:r>
              <a:rPr lang="en-US" i="1" dirty="0" smtClean="0">
                <a:solidFill>
                  <a:prstClr val="black"/>
                </a:solidFill>
              </a:rPr>
              <a:t>Article 44</a:t>
            </a:r>
          </a:p>
          <a:p>
            <a:pPr algn="ctr"/>
            <a:r>
              <a:rPr lang="en-US" b="1" dirty="0" smtClean="0">
                <a:solidFill>
                  <a:prstClr val="black"/>
                </a:solidFill>
              </a:rPr>
              <a:t>Scope of bail-in tool</a:t>
            </a:r>
          </a:p>
          <a:p>
            <a:r>
              <a:rPr lang="en-US" dirty="0" smtClean="0">
                <a:solidFill>
                  <a:prstClr val="black"/>
                </a:solidFill>
              </a:rPr>
              <a:t>…</a:t>
            </a:r>
          </a:p>
          <a:p>
            <a:r>
              <a:rPr lang="en-US" dirty="0" smtClean="0">
                <a:solidFill>
                  <a:prstClr val="black"/>
                </a:solidFill>
              </a:rPr>
              <a:t>(3) In </a:t>
            </a:r>
            <a:r>
              <a:rPr lang="en-US" dirty="0">
                <a:solidFill>
                  <a:prstClr val="black"/>
                </a:solidFill>
              </a:rPr>
              <a:t>exceptional circumstances, where the bail-in tool is applied, the resolution authority may exclude or partially exclude certain liabilities from the application of the write-down or conversion powers where</a:t>
            </a:r>
            <a:r>
              <a:rPr lang="en-US" dirty="0" smtClean="0">
                <a:solidFill>
                  <a:prstClr val="black"/>
                </a:solidFill>
              </a:rPr>
              <a:t>:</a:t>
            </a:r>
          </a:p>
          <a:p>
            <a:r>
              <a:rPr lang="en-US" dirty="0" smtClean="0">
                <a:solidFill>
                  <a:prstClr val="black"/>
                </a:solidFill>
              </a:rPr>
              <a:t>….</a:t>
            </a:r>
          </a:p>
          <a:p>
            <a:r>
              <a:rPr lang="en-US" dirty="0" smtClean="0">
                <a:solidFill>
                  <a:prstClr val="black"/>
                </a:solidFill>
              </a:rPr>
              <a:t>(c) the </a:t>
            </a:r>
            <a:r>
              <a:rPr lang="en-US" dirty="0">
                <a:solidFill>
                  <a:prstClr val="black"/>
                </a:solidFill>
              </a:rPr>
              <a:t>exclusion is strictly necessary and proportionate to avoid giving rise to </a:t>
            </a:r>
            <a:r>
              <a:rPr lang="en-US" dirty="0" smtClean="0">
                <a:solidFill>
                  <a:prstClr val="black"/>
                </a:solidFill>
              </a:rPr>
              <a:t>widespread </a:t>
            </a:r>
            <a:r>
              <a:rPr lang="en-US" dirty="0">
                <a:solidFill>
                  <a:prstClr val="black"/>
                </a:solidFill>
              </a:rPr>
              <a:t>contagion, in particular as regards eligible deposits held by natural persons and micro, small and medium sized enterprises, which would severely disrupt the functioning of financial markets, including of financial market infrastructures, in a manner that could cause a serious disturbance to the economy of a Member State or of the </a:t>
            </a:r>
            <a:r>
              <a:rPr lang="en-US" dirty="0" smtClean="0">
                <a:solidFill>
                  <a:prstClr val="black"/>
                </a:solidFill>
              </a:rPr>
              <a:t>Union…</a:t>
            </a:r>
            <a:endParaRPr lang="de-DE" dirty="0">
              <a:solidFill>
                <a:prstClr val="black"/>
              </a:solidFill>
            </a:endParaRPr>
          </a:p>
        </p:txBody>
      </p:sp>
    </p:spTree>
    <p:extLst>
      <p:ext uri="{BB962C8B-B14F-4D97-AF65-F5344CB8AC3E}">
        <p14:creationId xmlns:p14="http://schemas.microsoft.com/office/powerpoint/2010/main" val="90159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build="p" animBg="1"/>
      <p:bldP spid="8" grpId="0" animBg="1"/>
      <p:bldP spid="9" grpId="0" animBg="1"/>
      <p:bldP spid="10" grpId="0" animBg="1"/>
      <p:bldP spid="11" grpId="0" animBg="1"/>
      <p:bldP spid="7" grpId="0" animBg="1"/>
      <p:bldP spid="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Key </a:t>
            </a:r>
            <a:r>
              <a:rPr lang="de-DE" dirty="0" err="1" smtClean="0"/>
              <a:t>problems</a:t>
            </a:r>
            <a:r>
              <a:rPr lang="de-DE" dirty="0" smtClean="0"/>
              <a:t> </a:t>
            </a:r>
            <a:r>
              <a:rPr lang="de-DE" dirty="0" err="1" smtClean="0"/>
              <a:t>of</a:t>
            </a:r>
            <a:r>
              <a:rPr lang="de-DE" dirty="0" smtClean="0"/>
              <a:t> BRRD </a:t>
            </a:r>
            <a:r>
              <a:rPr lang="de-DE" dirty="0" err="1" smtClean="0"/>
              <a:t>bail</a:t>
            </a:r>
            <a:r>
              <a:rPr lang="de-DE" dirty="0" smtClean="0"/>
              <a:t>-in </a:t>
            </a:r>
            <a:r>
              <a:rPr lang="de-DE" dirty="0" err="1" smtClean="0"/>
              <a:t>tool</a:t>
            </a:r>
            <a:endParaRPr lang="de-DE" dirty="0"/>
          </a:p>
        </p:txBody>
      </p:sp>
      <p:sp>
        <p:nvSpPr>
          <p:cNvPr id="6" name="Untertitel 5"/>
          <p:cNvSpPr>
            <a:spLocks noGrp="1"/>
          </p:cNvSpPr>
          <p:nvPr>
            <p:ph type="subTitle" idx="1"/>
          </p:nvPr>
        </p:nvSpPr>
        <p:spPr>
          <a:xfrm>
            <a:off x="683568" y="1124744"/>
            <a:ext cx="7488832" cy="3744416"/>
          </a:xfrm>
        </p:spPr>
        <p:txBody>
          <a:bodyPr/>
          <a:lstStyle/>
          <a:p>
            <a:pPr>
              <a:spcBef>
                <a:spcPts val="2400"/>
              </a:spcBef>
            </a:pPr>
            <a:r>
              <a:rPr lang="en-US" sz="2000" dirty="0"/>
              <a:t>Exemption of certain liability classes may lead to regulatory arbitrage (ultra-short-term inter-bank borrowing)</a:t>
            </a:r>
          </a:p>
          <a:p>
            <a:pPr>
              <a:spcBef>
                <a:spcPts val="1200"/>
              </a:spcBef>
            </a:pPr>
            <a:r>
              <a:rPr lang="en-US" sz="2000" dirty="0" smtClean="0"/>
              <a:t>Political element in private sector loss participation persists</a:t>
            </a:r>
          </a:p>
          <a:p>
            <a:pPr lvl="1" algn="l">
              <a:spcBef>
                <a:spcPts val="1200"/>
              </a:spcBef>
            </a:pPr>
            <a:r>
              <a:rPr lang="en-US" sz="1800" dirty="0" smtClean="0">
                <a:solidFill>
                  <a:schemeClr val="tx1"/>
                </a:solidFill>
              </a:rPr>
              <a:t>forecasting nature of trigger event allows forbearing CAs to delay reorganization/resolution (e.g. Spain)</a:t>
            </a:r>
          </a:p>
          <a:p>
            <a:pPr lvl="1" algn="l">
              <a:spcBef>
                <a:spcPts val="1200"/>
              </a:spcBef>
            </a:pPr>
            <a:r>
              <a:rPr lang="en-US" sz="1800" dirty="0" smtClean="0">
                <a:solidFill>
                  <a:schemeClr val="tx1"/>
                </a:solidFill>
              </a:rPr>
              <a:t>discretion for RAs to grant exemptions </a:t>
            </a:r>
            <a:r>
              <a:rPr lang="en-US" sz="1800" i="1" dirty="0" smtClean="0">
                <a:solidFill>
                  <a:schemeClr val="tx1"/>
                </a:solidFill>
              </a:rPr>
              <a:t>ad hoc</a:t>
            </a:r>
            <a:r>
              <a:rPr lang="en-US" sz="1800" dirty="0" smtClean="0">
                <a:solidFill>
                  <a:schemeClr val="tx1"/>
                </a:solidFill>
              </a:rPr>
              <a:t> opens door to conventional bail-out rationality even within BRRD-framework</a:t>
            </a:r>
          </a:p>
          <a:p>
            <a:pPr>
              <a:spcBef>
                <a:spcPts val="1200"/>
              </a:spcBef>
            </a:pPr>
            <a:r>
              <a:rPr lang="en-US" sz="2000" dirty="0" smtClean="0"/>
              <a:t>Existence of resolution tools does not guarantee their time-consistent application by political agents</a:t>
            </a:r>
          </a:p>
          <a:p>
            <a:pPr lvl="1" algn="l">
              <a:spcBef>
                <a:spcPts val="1200"/>
              </a:spcBef>
            </a:pPr>
            <a:r>
              <a:rPr lang="en-US" sz="1800" dirty="0" smtClean="0">
                <a:solidFill>
                  <a:schemeClr val="tx1"/>
                </a:solidFill>
              </a:rPr>
              <a:t>resolution financing arrangement (BRRD, arts. 99 et seq.) may take losses only if ≥8% liabilities were bailed-in, BRRD, art. 44(5)(a)</a:t>
            </a:r>
            <a:endParaRPr lang="en-US" sz="1800" dirty="0">
              <a:solidFill>
                <a:schemeClr val="tx1"/>
              </a:solidFill>
            </a:endParaRPr>
          </a:p>
          <a:p>
            <a:pPr lvl="1" algn="l">
              <a:spcBef>
                <a:spcPts val="1200"/>
              </a:spcBef>
            </a:pPr>
            <a:r>
              <a:rPr lang="en-US" sz="1800" dirty="0" smtClean="0">
                <a:solidFill>
                  <a:schemeClr val="tx1"/>
                </a:solidFill>
              </a:rPr>
              <a:t>does not necessarily preclude bail-out outside BRRD/SRM-</a:t>
            </a:r>
            <a:br>
              <a:rPr lang="en-US" sz="1800" dirty="0" smtClean="0">
                <a:solidFill>
                  <a:schemeClr val="tx1"/>
                </a:solidFill>
              </a:rPr>
            </a:br>
            <a:r>
              <a:rPr lang="en-US" sz="1800" dirty="0" smtClean="0">
                <a:solidFill>
                  <a:schemeClr val="tx1"/>
                </a:solidFill>
              </a:rPr>
              <a:t>framework (no DFA § 214) → E.U. COM’s stance on state</a:t>
            </a:r>
            <a:br>
              <a:rPr lang="en-US" sz="1800" dirty="0" smtClean="0">
                <a:solidFill>
                  <a:schemeClr val="tx1"/>
                </a:solidFill>
              </a:rPr>
            </a:br>
            <a:r>
              <a:rPr lang="en-US" sz="1800" dirty="0" smtClean="0">
                <a:solidFill>
                  <a:schemeClr val="tx1"/>
                </a:solidFill>
              </a:rPr>
              <a:t>aid will be key (Banking Communication, 2013)</a:t>
            </a:r>
            <a:endParaRPr lang="en-US" sz="2000" dirty="0" smtClean="0"/>
          </a:p>
        </p:txBody>
      </p:sp>
      <p:sp>
        <p:nvSpPr>
          <p:cNvPr id="4" name="Datumsplatzhalter 3"/>
          <p:cNvSpPr>
            <a:spLocks noGrp="1"/>
          </p:cNvSpPr>
          <p:nvPr>
            <p:ph type="dt" sz="half" idx="10"/>
          </p:nvPr>
        </p:nvSpPr>
        <p:spPr/>
        <p:txBody>
          <a:bodyPr/>
          <a:lstStyle/>
          <a:p>
            <a:fld id="{99C75D96-47C7-40F9-9CF7-BF3734F91322}" type="datetime1">
              <a:rPr lang="en-US" smtClean="0"/>
              <a:pPr/>
              <a:t>9/30/2014</a:t>
            </a:fld>
            <a:endParaRPr lang="de-DE" dirty="0"/>
          </a:p>
        </p:txBody>
      </p:sp>
    </p:spTree>
    <p:extLst>
      <p:ext uri="{BB962C8B-B14F-4D97-AF65-F5344CB8AC3E}">
        <p14:creationId xmlns:p14="http://schemas.microsoft.com/office/powerpoint/2010/main" val="3192742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2" y="3205810"/>
            <a:ext cx="5182939" cy="905777"/>
          </a:xfrm>
        </p:spPr>
        <p:txBody>
          <a:bodyPr/>
          <a:lstStyle/>
          <a:p>
            <a:r>
              <a:rPr lang="en-US" sz="2900" dirty="0"/>
              <a:t>Bail-in Tool &amp; Derivatives</a:t>
            </a:r>
          </a:p>
        </p:txBody>
      </p:sp>
      <p:sp>
        <p:nvSpPr>
          <p:cNvPr id="3" name="Subtitle 2"/>
          <p:cNvSpPr>
            <a:spLocks noGrp="1"/>
          </p:cNvSpPr>
          <p:nvPr>
            <p:ph type="subTitle" sz="quarter" idx="1"/>
          </p:nvPr>
        </p:nvSpPr>
        <p:spPr>
          <a:xfrm>
            <a:off x="2" y="4023294"/>
            <a:ext cx="5182939" cy="585116"/>
          </a:xfrm>
        </p:spPr>
        <p:txBody>
          <a:bodyPr/>
          <a:lstStyle/>
          <a:p>
            <a:r>
              <a:rPr lang="en-US" sz="1600" dirty="0" err="1" smtClean="0"/>
              <a:t>AEDBF</a:t>
            </a:r>
            <a:r>
              <a:rPr lang="en-US" sz="1600" dirty="0" smtClean="0"/>
              <a:t>/</a:t>
            </a:r>
            <a:r>
              <a:rPr lang="en-US" sz="1600" dirty="0" err="1" smtClean="0"/>
              <a:t>ILF</a:t>
            </a:r>
            <a:r>
              <a:rPr lang="en-US" sz="1600" dirty="0" smtClean="0"/>
              <a:t> </a:t>
            </a:r>
            <a:r>
              <a:rPr lang="en-US" sz="1600" dirty="0"/>
              <a:t>Seminar, 18 September 2014</a:t>
            </a:r>
          </a:p>
        </p:txBody>
      </p:sp>
      <p:sp>
        <p:nvSpPr>
          <p:cNvPr id="4" name="TextBox 4"/>
          <p:cNvSpPr txBox="1">
            <a:spLocks noChangeArrowheads="1"/>
          </p:cNvSpPr>
          <p:nvPr/>
        </p:nvSpPr>
        <p:spPr bwMode="ltGray">
          <a:xfrm>
            <a:off x="247385" y="4719768"/>
            <a:ext cx="3483868" cy="444285"/>
          </a:xfrm>
          <a:prstGeom prst="rect">
            <a:avLst/>
          </a:prstGeom>
          <a:noFill/>
          <a:ln w="6350">
            <a:noFill/>
            <a:miter lim="800000"/>
            <a:headEnd/>
            <a:tailEnd/>
          </a:ln>
          <a:effectLst/>
        </p:spPr>
        <p:txBody>
          <a:bodyPr wrap="square" lIns="82834" tIns="82834" rIns="82834" bIns="82834" anchor="ctr">
            <a:spAutoFit/>
          </a:bodyPr>
          <a:lstStyle/>
          <a:p>
            <a:pPr defTabSz="913178" eaLnBrk="0" fontAlgn="base" hangingPunct="0">
              <a:spcBef>
                <a:spcPct val="0"/>
              </a:spcBef>
              <a:spcAft>
                <a:spcPct val="0"/>
              </a:spcAft>
            </a:pPr>
            <a:r>
              <a:rPr lang="en-GB" dirty="0">
                <a:solidFill>
                  <a:srgbClr val="000000"/>
                </a:solidFill>
                <a:cs typeface="Arial" pitchFamily="34" charset="0"/>
              </a:rPr>
              <a:t>Holger Hartenfels</a:t>
            </a:r>
          </a:p>
        </p:txBody>
      </p:sp>
      <p:sp>
        <p:nvSpPr>
          <p:cNvPr id="9" name="TextBox 4"/>
          <p:cNvSpPr txBox="1">
            <a:spLocks noChangeArrowheads="1"/>
          </p:cNvSpPr>
          <p:nvPr/>
        </p:nvSpPr>
        <p:spPr bwMode="ltGray">
          <a:xfrm>
            <a:off x="269891" y="5507591"/>
            <a:ext cx="8017475" cy="567418"/>
          </a:xfrm>
          <a:prstGeom prst="rect">
            <a:avLst/>
          </a:prstGeom>
          <a:noFill/>
          <a:ln w="6350">
            <a:noFill/>
            <a:miter lim="800000"/>
            <a:headEnd/>
            <a:tailEnd/>
          </a:ln>
          <a:effectLst/>
        </p:spPr>
        <p:txBody>
          <a:bodyPr wrap="square" lIns="82834" tIns="82834" rIns="82834" bIns="82834" anchor="ctr">
            <a:spAutoFit/>
          </a:bodyPr>
          <a:lstStyle/>
          <a:p>
            <a:pPr defTabSz="913178" eaLnBrk="0" fontAlgn="base" hangingPunct="0">
              <a:spcBef>
                <a:spcPct val="0"/>
              </a:spcBef>
              <a:spcAft>
                <a:spcPct val="0"/>
              </a:spcAft>
            </a:pPr>
            <a:r>
              <a:rPr lang="en-GB" sz="1300" dirty="0">
                <a:solidFill>
                  <a:srgbClr val="000000"/>
                </a:solidFill>
                <a:cs typeface="Arial" pitchFamily="34" charset="0"/>
              </a:rPr>
              <a:t>The views expressed in this presentation are solely those of </a:t>
            </a:r>
            <a:r>
              <a:rPr lang="en-GB" sz="1300">
                <a:solidFill>
                  <a:srgbClr val="000000"/>
                </a:solidFill>
                <a:cs typeface="Arial" pitchFamily="34" charset="0"/>
              </a:rPr>
              <a:t>the presenter</a:t>
            </a:r>
            <a:br>
              <a:rPr lang="en-GB" sz="1300">
                <a:solidFill>
                  <a:srgbClr val="000000"/>
                </a:solidFill>
                <a:cs typeface="Arial" pitchFamily="34" charset="0"/>
              </a:rPr>
            </a:br>
            <a:r>
              <a:rPr lang="en-GB" sz="1300">
                <a:solidFill>
                  <a:srgbClr val="000000"/>
                </a:solidFill>
                <a:cs typeface="Arial" pitchFamily="34" charset="0"/>
              </a:rPr>
              <a:t>and do </a:t>
            </a:r>
            <a:r>
              <a:rPr lang="en-GB" sz="1300" dirty="0">
                <a:solidFill>
                  <a:srgbClr val="000000"/>
                </a:solidFill>
                <a:cs typeface="Arial" pitchFamily="34" charset="0"/>
              </a:rPr>
              <a:t>not necessarily represent the views of Deutsche Bank AG</a:t>
            </a:r>
          </a:p>
        </p:txBody>
      </p:sp>
    </p:spTree>
    <p:extLst>
      <p:ext uri="{BB962C8B-B14F-4D97-AF65-F5344CB8AC3E}">
        <p14:creationId xmlns:p14="http://schemas.microsoft.com/office/powerpoint/2010/main" val="1887546988"/>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bwMode="auto">
          <a:xfrm>
            <a:off x="2" y="173077"/>
            <a:ext cx="3018394" cy="694074"/>
          </a:xfrm>
          <a:prstGeom prst="homePlate">
            <a:avLst>
              <a:gd name="adj" fmla="val 0"/>
            </a:avLst>
          </a:prstGeom>
          <a:solidFill>
            <a:schemeClr val="accent1"/>
          </a:solidFill>
          <a:ln w="6350">
            <a:noFill/>
            <a:miter lim="800000"/>
            <a:headEnd/>
            <a:tailEnd/>
          </a:ln>
          <a:scene3d>
            <a:camera prst="orthographicFront"/>
            <a:lightRig rig="threePt" dir="t"/>
          </a:scene3d>
          <a:sp3d>
            <a:bevelT/>
          </a:sp3d>
        </p:spPr>
        <p:txBody>
          <a:bodyPr lIns="91414" tIns="45708" rIns="91414" bIns="45708" anchor="ctr"/>
          <a:lstStyle/>
          <a:p>
            <a:pPr algn="ctr" defTabSz="872912" eaLnBrk="0" fontAlgn="base" hangingPunct="0">
              <a:spcBef>
                <a:spcPct val="0"/>
              </a:spcBef>
              <a:spcAft>
                <a:spcPct val="0"/>
              </a:spcAft>
              <a:defRPr/>
            </a:pPr>
            <a:r>
              <a:rPr lang="en-US" sz="2200" dirty="0">
                <a:solidFill>
                  <a:srgbClr val="FFFFFF"/>
                </a:solidFill>
                <a:cs typeface="Arial" charset="0"/>
              </a:rPr>
              <a:t>Agenda</a:t>
            </a:r>
          </a:p>
        </p:txBody>
      </p:sp>
      <p:graphicFrame>
        <p:nvGraphicFramePr>
          <p:cNvPr id="6" name="Table 5"/>
          <p:cNvGraphicFramePr>
            <a:graphicFrameLocks noGrp="1"/>
          </p:cNvGraphicFramePr>
          <p:nvPr/>
        </p:nvGraphicFramePr>
        <p:xfrm>
          <a:off x="691348" y="1672755"/>
          <a:ext cx="7742013" cy="3596484"/>
        </p:xfrm>
        <a:graphic>
          <a:graphicData uri="http://schemas.openxmlformats.org/drawingml/2006/table">
            <a:tbl>
              <a:tblPr firstRow="1" bandRow="1">
                <a:tableStyleId>{5C22544A-7EE6-4342-B048-85BDC9FD1C3A}</a:tableStyleId>
              </a:tblPr>
              <a:tblGrid>
                <a:gridCol w="497605"/>
                <a:gridCol w="7244408"/>
              </a:tblGrid>
              <a:tr h="721487">
                <a:tc>
                  <a:txBody>
                    <a:bodyPr/>
                    <a:lstStyle/>
                    <a:p>
                      <a:pPr algn="l"/>
                      <a:r>
                        <a:rPr lang="en-US" sz="2200" b="0" dirty="0" smtClean="0">
                          <a:solidFill>
                            <a:schemeClr val="tx1"/>
                          </a:solidFill>
                        </a:rPr>
                        <a:t>1</a:t>
                      </a:r>
                      <a:endParaRPr lang="en-US" sz="2200" b="0" dirty="0">
                        <a:solidFill>
                          <a:schemeClr val="tx1"/>
                        </a:solidFill>
                      </a:endParaRPr>
                    </a:p>
                  </a:txBody>
                  <a:tcPr marL="82970" marR="82970" marT="41346" marB="41346" anchor="ctr">
                    <a:lnL w="12700" cmpd="sng">
                      <a:noFill/>
                    </a:lnL>
                    <a:lnR w="12700" cmpd="sng">
                      <a:noFill/>
                    </a:lnR>
                    <a:lnT w="12700" cmpd="sng">
                      <a:noFill/>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b="0" dirty="0" smtClean="0">
                          <a:solidFill>
                            <a:schemeClr val="tx1"/>
                          </a:solidFill>
                        </a:rPr>
                        <a:t>Introduction</a:t>
                      </a:r>
                    </a:p>
                  </a:txBody>
                  <a:tcPr marL="82970" marR="82970" marT="41346" marB="41346" anchor="ctr">
                    <a:lnL w="12700" cmpd="sng">
                      <a:noFill/>
                    </a:lnL>
                    <a:lnR w="12700" cmpd="sng">
                      <a:noFill/>
                    </a:lnR>
                    <a:lnT w="12700" cmpd="sng">
                      <a:noFill/>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r h="759615">
                <a:tc>
                  <a:txBody>
                    <a:bodyPr/>
                    <a:lstStyle/>
                    <a:p>
                      <a:pPr algn="l"/>
                      <a:r>
                        <a:rPr lang="en-US" sz="2200" b="0" dirty="0" smtClean="0">
                          <a:solidFill>
                            <a:schemeClr val="tx1"/>
                          </a:solidFill>
                        </a:rPr>
                        <a:t>2</a:t>
                      </a:r>
                      <a:endParaRPr lang="en-US" sz="2200" b="0" dirty="0">
                        <a:solidFill>
                          <a:schemeClr val="tx1"/>
                        </a:solidFill>
                      </a:endParaRPr>
                    </a:p>
                  </a:txBody>
                  <a:tcPr marL="82970" marR="82970" marT="41346" marB="41346" anchor="ctr">
                    <a:lnL w="12700" cmpd="sng">
                      <a:noFill/>
                    </a:lnL>
                    <a:lnR w="12700" cmpd="sng">
                      <a:noFill/>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b="0" baseline="0" dirty="0" smtClean="0">
                          <a:solidFill>
                            <a:schemeClr val="tx1"/>
                          </a:solidFill>
                        </a:rPr>
                        <a:t>Exemptions</a:t>
                      </a:r>
                      <a:endParaRPr lang="en-US" sz="2200" b="0" dirty="0" smtClean="0">
                        <a:solidFill>
                          <a:schemeClr val="tx1"/>
                        </a:solidFill>
                      </a:endParaRPr>
                    </a:p>
                  </a:txBody>
                  <a:tcPr marL="82970" marR="82970" marT="41346" marB="41346" anchor="ctr">
                    <a:lnL w="12700" cmpd="sng">
                      <a:noFill/>
                    </a:lnL>
                    <a:lnR w="12700" cmpd="sng">
                      <a:noFill/>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r h="682692">
                <a:tc>
                  <a:txBody>
                    <a:bodyPr/>
                    <a:lstStyle/>
                    <a:p>
                      <a:pPr algn="l"/>
                      <a:r>
                        <a:rPr lang="en-US" sz="2200" b="0" dirty="0" smtClean="0">
                          <a:solidFill>
                            <a:schemeClr val="tx1"/>
                          </a:solidFill>
                        </a:rPr>
                        <a:t>3</a:t>
                      </a:r>
                      <a:endParaRPr lang="en-US" sz="2200" b="0" dirty="0">
                        <a:solidFill>
                          <a:schemeClr val="tx1"/>
                        </a:solidFill>
                      </a:endParaRPr>
                    </a:p>
                  </a:txBody>
                  <a:tcPr marL="82970" marR="82970" marT="41346" marB="41346" anchor="ctr">
                    <a:lnL w="12700" cmpd="sng">
                      <a:noFill/>
                    </a:lnL>
                    <a:lnR w="12700" cmpd="sng">
                      <a:noFill/>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dirty="0" smtClean="0">
                          <a:solidFill>
                            <a:schemeClr val="tx1"/>
                          </a:solidFill>
                        </a:rPr>
                        <a:t>Term “Derivative”</a:t>
                      </a:r>
                      <a:endParaRPr lang="en-US" sz="2200" dirty="0">
                        <a:solidFill>
                          <a:schemeClr val="tx1"/>
                        </a:solidFill>
                      </a:endParaRPr>
                    </a:p>
                  </a:txBody>
                  <a:tcPr marL="82970" marR="82970" marT="41346" marB="41346" anchor="ctr">
                    <a:lnL w="12700" cmpd="sng">
                      <a:noFill/>
                    </a:lnL>
                    <a:lnR w="12700" cmpd="sng">
                      <a:noFill/>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r h="730768">
                <a:tc>
                  <a:txBody>
                    <a:bodyPr/>
                    <a:lstStyle/>
                    <a:p>
                      <a:pPr algn="l"/>
                      <a:r>
                        <a:rPr lang="en-US" sz="2200" b="0" dirty="0" smtClean="0">
                          <a:solidFill>
                            <a:schemeClr val="tx1"/>
                          </a:solidFill>
                        </a:rPr>
                        <a:t>4</a:t>
                      </a:r>
                      <a:endParaRPr lang="en-US" sz="2200" b="0" dirty="0">
                        <a:solidFill>
                          <a:schemeClr val="tx1"/>
                        </a:solidFill>
                      </a:endParaRPr>
                    </a:p>
                  </a:txBody>
                  <a:tcPr marL="82970" marR="82970" marT="41346" marB="41346" anchor="ctr">
                    <a:lnL w="12700" cmpd="sng">
                      <a:noFill/>
                    </a:lnL>
                    <a:lnR w="12700" cmpd="sng">
                      <a:noFill/>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b="0" dirty="0" smtClean="0">
                          <a:solidFill>
                            <a:schemeClr val="tx1"/>
                          </a:solidFill>
                        </a:rPr>
                        <a:t>How to Bail-in?</a:t>
                      </a:r>
                    </a:p>
                  </a:txBody>
                  <a:tcPr marL="82970" marR="82970" marT="41346" marB="41346" anchor="ctr">
                    <a:lnL w="12700" cmpd="sng">
                      <a:noFill/>
                    </a:lnL>
                    <a:lnR w="12700" cmpd="sng">
                      <a:noFill/>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r h="701922">
                <a:tc>
                  <a:txBody>
                    <a:bodyPr/>
                    <a:lstStyle/>
                    <a:p>
                      <a:pPr algn="l"/>
                      <a:r>
                        <a:rPr lang="en-US" sz="2200" b="0" dirty="0" smtClean="0">
                          <a:solidFill>
                            <a:schemeClr val="tx1"/>
                          </a:solidFill>
                        </a:rPr>
                        <a:t>5</a:t>
                      </a:r>
                      <a:endParaRPr lang="en-US" sz="2200" b="0" dirty="0">
                        <a:solidFill>
                          <a:schemeClr val="tx1"/>
                        </a:solidFill>
                      </a:endParaRPr>
                    </a:p>
                  </a:txBody>
                  <a:tcPr marL="82970" marR="82970" marT="41346" marB="41346" anchor="ctr">
                    <a:lnL w="12700" cmpd="sng">
                      <a:noFill/>
                    </a:lnL>
                    <a:lnR w="12700" cmpd="sng">
                      <a:noFill/>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200" b="0" dirty="0" smtClean="0">
                          <a:solidFill>
                            <a:schemeClr val="tx1"/>
                          </a:solidFill>
                        </a:rPr>
                        <a:t>Governing Law</a:t>
                      </a:r>
                    </a:p>
                  </a:txBody>
                  <a:tcPr marL="82970" marR="82970" marT="41346" marB="41346" anchor="ctr">
                    <a:lnL w="12700" cmpd="sng">
                      <a:noFill/>
                    </a:lnL>
                    <a:lnR w="12700" cmpd="sng">
                      <a:noFill/>
                    </a:lnR>
                    <a:lnT w="28575" cap="flat" cmpd="sng" algn="ctr">
                      <a:solidFill>
                        <a:schemeClr val="bg1">
                          <a:lumMod val="65000"/>
                        </a:schemeClr>
                      </a:solidFill>
                      <a:prstDash val="solid"/>
                      <a:round/>
                      <a:headEnd type="none" w="med" len="med"/>
                      <a:tailEnd type="none" w="med" len="med"/>
                    </a:lnT>
                    <a:lnB w="28575"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991067169"/>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bwMode="auto">
          <a:xfrm>
            <a:off x="2" y="173077"/>
            <a:ext cx="3608234" cy="694074"/>
          </a:xfrm>
          <a:prstGeom prst="homePlate">
            <a:avLst>
              <a:gd name="adj" fmla="val 0"/>
            </a:avLst>
          </a:prstGeom>
          <a:solidFill>
            <a:schemeClr val="accent1"/>
          </a:solidFill>
          <a:ln w="6350">
            <a:noFill/>
            <a:miter lim="800000"/>
            <a:headEnd/>
            <a:tailEnd/>
          </a:ln>
          <a:scene3d>
            <a:camera prst="orthographicFront"/>
            <a:lightRig rig="threePt" dir="t"/>
          </a:scene3d>
          <a:sp3d>
            <a:bevelT/>
          </a:sp3d>
        </p:spPr>
        <p:txBody>
          <a:bodyPr lIns="91414" tIns="45708" rIns="91414" bIns="45708" anchor="ctr"/>
          <a:lstStyle/>
          <a:p>
            <a:pPr algn="ctr" defTabSz="872912" eaLnBrk="0" fontAlgn="base" hangingPunct="0">
              <a:spcBef>
                <a:spcPct val="0"/>
              </a:spcBef>
              <a:spcAft>
                <a:spcPct val="0"/>
              </a:spcAft>
              <a:defRPr/>
            </a:pPr>
            <a:r>
              <a:rPr lang="en-US" sz="2200" dirty="0">
                <a:solidFill>
                  <a:srgbClr val="FFFFFF"/>
                </a:solidFill>
                <a:cs typeface="Arial" charset="0"/>
              </a:rPr>
              <a:t>Introduction</a:t>
            </a:r>
          </a:p>
        </p:txBody>
      </p:sp>
      <p:sp>
        <p:nvSpPr>
          <p:cNvPr id="40" name="Content Placeholder 39"/>
          <p:cNvSpPr>
            <a:spLocks noGrp="1"/>
          </p:cNvSpPr>
          <p:nvPr>
            <p:ph sz="quarter" idx="17"/>
          </p:nvPr>
        </p:nvSpPr>
        <p:spPr/>
        <p:txBody>
          <a:bodyPr/>
          <a:lstStyle/>
          <a:p>
            <a:r>
              <a:rPr lang="en-US" sz="1600" dirty="0"/>
              <a:t>Key Attributes &amp; BRRD</a:t>
            </a:r>
          </a:p>
          <a:p>
            <a:pPr lvl="2"/>
            <a:r>
              <a:rPr lang="en-US" sz="1600" dirty="0"/>
              <a:t>In October 2011, the Financial Stability Board (FSB) published its “Key Attributes of Effective Resolution Regimes for Financial Institutions” ( Key Attributes).</a:t>
            </a:r>
          </a:p>
          <a:p>
            <a:pPr lvl="2"/>
            <a:r>
              <a:rPr lang="en-US" sz="1600" dirty="0"/>
              <a:t>The Key Attributes have been transformed into European Law by the Directive 2014/59/EU of 15 May 2014 establishing a framework for the recovery and resolution of credit institutions and investment firms (the Bank Recovery and Resolution Directive, BRRD).</a:t>
            </a:r>
          </a:p>
          <a:p>
            <a:pPr lvl="2"/>
            <a:r>
              <a:rPr lang="en-US" sz="1600" dirty="0"/>
              <a:t>European Member States must implement the BRRD by 31 December 2014.</a:t>
            </a:r>
          </a:p>
          <a:p>
            <a:pPr lvl="2"/>
            <a:r>
              <a:rPr lang="en-US" sz="1600" dirty="0"/>
              <a:t>On 9 July 2014, the German Government issued the draft Recovery and Resolution Act (</a:t>
            </a:r>
            <a:r>
              <a:rPr lang="en-US" sz="1600" i="1" dirty="0" err="1"/>
              <a:t>Sanierungs</a:t>
            </a:r>
            <a:r>
              <a:rPr lang="en-US" sz="1600" i="1" dirty="0"/>
              <a:t>- und </a:t>
            </a:r>
            <a:r>
              <a:rPr lang="en-US" sz="1600" i="1" dirty="0" err="1"/>
              <a:t>Abwicklungsgesetz</a:t>
            </a:r>
            <a:r>
              <a:rPr lang="en-US" sz="1600" dirty="0"/>
              <a:t> – SAG).</a:t>
            </a:r>
          </a:p>
        </p:txBody>
      </p:sp>
    </p:spTree>
    <p:extLst>
      <p:ext uri="{BB962C8B-B14F-4D97-AF65-F5344CB8AC3E}">
        <p14:creationId xmlns:p14="http://schemas.microsoft.com/office/powerpoint/2010/main" val="1004464778"/>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bwMode="auto">
          <a:xfrm>
            <a:off x="2" y="173077"/>
            <a:ext cx="3608234" cy="694074"/>
          </a:xfrm>
          <a:prstGeom prst="homePlate">
            <a:avLst>
              <a:gd name="adj" fmla="val 0"/>
            </a:avLst>
          </a:prstGeom>
          <a:solidFill>
            <a:schemeClr val="accent1"/>
          </a:solidFill>
          <a:ln w="6350">
            <a:noFill/>
            <a:miter lim="800000"/>
            <a:headEnd/>
            <a:tailEnd/>
          </a:ln>
          <a:scene3d>
            <a:camera prst="orthographicFront"/>
            <a:lightRig rig="threePt" dir="t"/>
          </a:scene3d>
          <a:sp3d>
            <a:bevelT/>
          </a:sp3d>
        </p:spPr>
        <p:txBody>
          <a:bodyPr lIns="91414" tIns="45708" rIns="91414" bIns="45708" anchor="ctr"/>
          <a:lstStyle/>
          <a:p>
            <a:pPr algn="ctr" defTabSz="872912" eaLnBrk="0" fontAlgn="base" hangingPunct="0">
              <a:spcBef>
                <a:spcPct val="0"/>
              </a:spcBef>
              <a:spcAft>
                <a:spcPct val="0"/>
              </a:spcAft>
              <a:defRPr/>
            </a:pPr>
            <a:r>
              <a:rPr lang="en-US" sz="2200" dirty="0">
                <a:solidFill>
                  <a:srgbClr val="FFFFFF"/>
                </a:solidFill>
                <a:cs typeface="Arial" charset="0"/>
              </a:rPr>
              <a:t>Introduction</a:t>
            </a:r>
          </a:p>
        </p:txBody>
      </p:sp>
      <p:sp>
        <p:nvSpPr>
          <p:cNvPr id="40" name="Content Placeholder 39"/>
          <p:cNvSpPr>
            <a:spLocks noGrp="1"/>
          </p:cNvSpPr>
          <p:nvPr>
            <p:ph sz="quarter" idx="17"/>
          </p:nvPr>
        </p:nvSpPr>
        <p:spPr/>
        <p:txBody>
          <a:bodyPr/>
          <a:lstStyle/>
          <a:p>
            <a:r>
              <a:rPr lang="en-US" sz="1600" dirty="0"/>
              <a:t>Resolution</a:t>
            </a:r>
          </a:p>
          <a:p>
            <a:pPr lvl="2"/>
            <a:r>
              <a:rPr lang="en-US" sz="1600" dirty="0"/>
              <a:t>“Resolution” means the restructuring of an institution through the use of resolution measures (e.g., transfer tool, bail-in tool, stays).</a:t>
            </a:r>
          </a:p>
          <a:p>
            <a:pPr lvl="2"/>
            <a:r>
              <a:rPr lang="en-US" sz="1600" dirty="0"/>
              <a:t>The purpose of the resolution is to ensure the continuity of the institution’s critical functions, the preservation of its financial stability and the restoration of the viability of all or parts of the institution.</a:t>
            </a:r>
          </a:p>
          <a:p>
            <a:pPr lvl="2"/>
            <a:r>
              <a:rPr lang="en-US" sz="1600" dirty="0"/>
              <a:t>Depending on</a:t>
            </a:r>
          </a:p>
          <a:p>
            <a:pPr lvl="3"/>
            <a:r>
              <a:rPr lang="en-US" dirty="0" smtClean="0"/>
              <a:t>the strategy when trading or entering into derivatives (e.g., hedging of the institution’s  loan book, market making), or</a:t>
            </a:r>
          </a:p>
          <a:p>
            <a:pPr lvl="3"/>
            <a:r>
              <a:rPr lang="en-US" dirty="0" smtClean="0"/>
              <a:t>the market share of the institution and its function as liquidity provider</a:t>
            </a:r>
          </a:p>
          <a:p>
            <a:pPr lvl="3">
              <a:buNone/>
            </a:pPr>
            <a:r>
              <a:rPr lang="en-US" dirty="0"/>
              <a:t>resolution authorities may view the derivatives trading activity of an institution as “critical”.</a:t>
            </a:r>
          </a:p>
        </p:txBody>
      </p:sp>
    </p:spTree>
    <p:extLst>
      <p:ext uri="{BB962C8B-B14F-4D97-AF65-F5344CB8AC3E}">
        <p14:creationId xmlns:p14="http://schemas.microsoft.com/office/powerpoint/2010/main" val="3804629838"/>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bwMode="auto">
          <a:xfrm>
            <a:off x="2" y="173077"/>
            <a:ext cx="3608234" cy="694074"/>
          </a:xfrm>
          <a:prstGeom prst="homePlate">
            <a:avLst>
              <a:gd name="adj" fmla="val 0"/>
            </a:avLst>
          </a:prstGeom>
          <a:solidFill>
            <a:schemeClr val="accent1"/>
          </a:solidFill>
          <a:ln w="6350">
            <a:noFill/>
            <a:miter lim="800000"/>
            <a:headEnd/>
            <a:tailEnd/>
          </a:ln>
          <a:scene3d>
            <a:camera prst="orthographicFront"/>
            <a:lightRig rig="threePt" dir="t"/>
          </a:scene3d>
          <a:sp3d>
            <a:bevelT/>
          </a:sp3d>
        </p:spPr>
        <p:txBody>
          <a:bodyPr lIns="91414" tIns="45708" rIns="91414" bIns="45708" anchor="ctr"/>
          <a:lstStyle/>
          <a:p>
            <a:pPr algn="ctr" defTabSz="872912" eaLnBrk="0" fontAlgn="base" hangingPunct="0">
              <a:spcBef>
                <a:spcPct val="0"/>
              </a:spcBef>
              <a:spcAft>
                <a:spcPct val="0"/>
              </a:spcAft>
              <a:defRPr/>
            </a:pPr>
            <a:r>
              <a:rPr lang="en-US" sz="2200" dirty="0">
                <a:solidFill>
                  <a:srgbClr val="FFFFFF"/>
                </a:solidFill>
                <a:cs typeface="Arial" charset="0"/>
              </a:rPr>
              <a:t>Introduction</a:t>
            </a:r>
          </a:p>
        </p:txBody>
      </p:sp>
      <p:sp>
        <p:nvSpPr>
          <p:cNvPr id="40" name="Content Placeholder 39"/>
          <p:cNvSpPr>
            <a:spLocks noGrp="1"/>
          </p:cNvSpPr>
          <p:nvPr>
            <p:ph sz="quarter" idx="17"/>
          </p:nvPr>
        </p:nvSpPr>
        <p:spPr/>
        <p:txBody>
          <a:bodyPr/>
          <a:lstStyle/>
          <a:p>
            <a:r>
              <a:rPr lang="en-US" sz="1600" dirty="0"/>
              <a:t>Bail-in tool</a:t>
            </a:r>
          </a:p>
          <a:p>
            <a:pPr lvl="2"/>
            <a:r>
              <a:rPr lang="en-US" sz="1600" dirty="0"/>
              <a:t>“Bail-in tool” means the write-down or the conversion into equity of the liabilities of an institution (Article 2 (1) point (57) BRRD).</a:t>
            </a:r>
          </a:p>
          <a:p>
            <a:pPr lvl="2"/>
            <a:r>
              <a:rPr lang="en-US" sz="1600" dirty="0"/>
              <a:t>The bail-in tool must be applicable to all liabilities of an institution, except those “exempted liabilities” specified in Article 44(2) BRRD.</a:t>
            </a:r>
          </a:p>
          <a:p>
            <a:pPr lvl="2"/>
            <a:r>
              <a:rPr lang="en-US" sz="1600" dirty="0"/>
              <a:t>The BRRD provides for additional powers that support the application of the bail-in tool, e.g., the right to suspend contractual termination rights (Article 71(1) BRRD).</a:t>
            </a:r>
          </a:p>
          <a:p>
            <a:pPr lvl="2"/>
            <a:r>
              <a:rPr lang="en-US" sz="1600" dirty="0"/>
              <a:t>The bail-in tool is subject to certain safeguards (Articles 73 et seq. BRRD) that protect creditors rights, e.g., the no creditor worth off (NCWO) principle.</a:t>
            </a:r>
          </a:p>
          <a:p>
            <a:pPr lvl="2"/>
            <a:r>
              <a:rPr lang="en-US" sz="1600" dirty="0"/>
              <a:t>This presentation deals with the application of the bail-in tool to derivatives.</a:t>
            </a:r>
          </a:p>
          <a:p>
            <a:pPr lvl="2"/>
            <a:endParaRPr lang="en-US" sz="1600" dirty="0"/>
          </a:p>
        </p:txBody>
      </p:sp>
    </p:spTree>
    <p:extLst>
      <p:ext uri="{BB962C8B-B14F-4D97-AF65-F5344CB8AC3E}">
        <p14:creationId xmlns:p14="http://schemas.microsoft.com/office/powerpoint/2010/main" val="1865206775"/>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bwMode="auto">
          <a:xfrm>
            <a:off x="2" y="173077"/>
            <a:ext cx="3608234" cy="694074"/>
          </a:xfrm>
          <a:prstGeom prst="homePlate">
            <a:avLst>
              <a:gd name="adj" fmla="val 0"/>
            </a:avLst>
          </a:prstGeom>
          <a:solidFill>
            <a:schemeClr val="accent1"/>
          </a:solidFill>
          <a:ln w="6350">
            <a:noFill/>
            <a:miter lim="800000"/>
            <a:headEnd/>
            <a:tailEnd/>
          </a:ln>
          <a:scene3d>
            <a:camera prst="orthographicFront"/>
            <a:lightRig rig="threePt" dir="t"/>
          </a:scene3d>
          <a:sp3d>
            <a:bevelT/>
          </a:sp3d>
        </p:spPr>
        <p:txBody>
          <a:bodyPr lIns="91414" tIns="45708" rIns="91414" bIns="45708" anchor="ctr"/>
          <a:lstStyle/>
          <a:p>
            <a:pPr algn="ctr" defTabSz="872912" eaLnBrk="0" fontAlgn="base" hangingPunct="0">
              <a:spcBef>
                <a:spcPct val="0"/>
              </a:spcBef>
              <a:spcAft>
                <a:spcPct val="0"/>
              </a:spcAft>
              <a:defRPr/>
            </a:pPr>
            <a:r>
              <a:rPr lang="en-US" sz="2200" dirty="0">
                <a:solidFill>
                  <a:srgbClr val="FFFFFF"/>
                </a:solidFill>
                <a:cs typeface="Arial" charset="0"/>
              </a:rPr>
              <a:t>Exemptions</a:t>
            </a:r>
          </a:p>
        </p:txBody>
      </p:sp>
      <p:sp>
        <p:nvSpPr>
          <p:cNvPr id="40" name="Content Placeholder 39"/>
          <p:cNvSpPr>
            <a:spLocks noGrp="1"/>
          </p:cNvSpPr>
          <p:nvPr>
            <p:ph sz="quarter" idx="17"/>
          </p:nvPr>
        </p:nvSpPr>
        <p:spPr/>
        <p:txBody>
          <a:bodyPr/>
          <a:lstStyle/>
          <a:p>
            <a:r>
              <a:rPr lang="en-US" sz="1600" dirty="0"/>
              <a:t>Mandatory Exemptions</a:t>
            </a:r>
          </a:p>
          <a:p>
            <a:pPr lvl="2"/>
            <a:r>
              <a:rPr lang="en-US" sz="1600" dirty="0"/>
              <a:t>The bail-in tool does not apply to the liabilities specified in Article 44 (2) BRRD:</a:t>
            </a:r>
          </a:p>
          <a:p>
            <a:pPr lvl="3"/>
            <a:r>
              <a:rPr lang="en-US" u="sng" dirty="0" smtClean="0"/>
              <a:t>Secured liabilities </a:t>
            </a:r>
            <a:r>
              <a:rPr lang="en-US" baseline="30000" dirty="0" smtClean="0"/>
              <a:t>(1)</a:t>
            </a:r>
            <a:r>
              <a:rPr lang="en-US" dirty="0" smtClean="0"/>
              <a:t>: exempted are derivatives that are subject to margin requirements under a credit support annex (CSA) or under the rules of a central counterparty (CCP); see Article 11 (3) of Regulation(EU) No. 648/2012 (EMIR);</a:t>
            </a:r>
          </a:p>
          <a:p>
            <a:pPr lvl="3"/>
            <a:r>
              <a:rPr lang="en-US" u="sng" dirty="0" smtClean="0"/>
              <a:t>Covered bonds</a:t>
            </a:r>
            <a:r>
              <a:rPr lang="en-US" dirty="0" smtClean="0"/>
              <a:t>: exempted are derivatives with the cover pool of a mortgage bank which benefit from the privilege of</a:t>
            </a:r>
            <a:r>
              <a:rPr lang="en-US" b="1" dirty="0" smtClean="0"/>
              <a:t>§</a:t>
            </a:r>
            <a:r>
              <a:rPr lang="en-US" dirty="0" smtClean="0"/>
              <a:t> 29 </a:t>
            </a:r>
            <a:r>
              <a:rPr lang="en-US" dirty="0" err="1" smtClean="0"/>
              <a:t>PfandBG</a:t>
            </a:r>
            <a:r>
              <a:rPr lang="en-US" dirty="0" smtClean="0"/>
              <a:t>;</a:t>
            </a:r>
          </a:p>
          <a:p>
            <a:pPr lvl="3"/>
            <a:r>
              <a:rPr lang="en-US" u="sng" dirty="0" smtClean="0"/>
              <a:t>Short-term liabilities to institutions</a:t>
            </a:r>
            <a:r>
              <a:rPr lang="en-US" dirty="0" smtClean="0"/>
              <a:t>: exempted are derivatives with an original maturity of less than seven days; definition of “maturity” in Article 162 of Regulation (EU) No 575/2013 (CRR)?</a:t>
            </a:r>
          </a:p>
          <a:p>
            <a:pPr lvl="3"/>
            <a:endParaRPr lang="en-US" dirty="0" smtClean="0"/>
          </a:p>
          <a:p>
            <a:pPr lvl="3"/>
            <a:endParaRPr lang="en-US" dirty="0" smtClean="0"/>
          </a:p>
          <a:p>
            <a:pPr lvl="3">
              <a:buNone/>
            </a:pPr>
            <a:r>
              <a:rPr lang="en-US" dirty="0" smtClean="0"/>
              <a:t>	</a:t>
            </a:r>
            <a:r>
              <a:rPr lang="en-US" baseline="30000" dirty="0" smtClean="0"/>
              <a:t>(1)</a:t>
            </a:r>
            <a:r>
              <a:rPr lang="en-US" dirty="0" smtClean="0"/>
              <a:t> </a:t>
            </a:r>
            <a:r>
              <a:rPr lang="en-US" sz="1100" dirty="0"/>
              <a:t>the term ‘secured liability’ is defined in Article 2 (1) point (67) BRRD and means a liability where the right of the creditor to payment or performance is secured by a charge, pledge or title transfer collateral arrangements.</a:t>
            </a:r>
          </a:p>
        </p:txBody>
      </p:sp>
    </p:spTree>
    <p:extLst>
      <p:ext uri="{BB962C8B-B14F-4D97-AF65-F5344CB8AC3E}">
        <p14:creationId xmlns:p14="http://schemas.microsoft.com/office/powerpoint/2010/main" val="2277189871"/>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bwMode="auto">
          <a:xfrm>
            <a:off x="2" y="173077"/>
            <a:ext cx="3608234" cy="694074"/>
          </a:xfrm>
          <a:prstGeom prst="homePlate">
            <a:avLst>
              <a:gd name="adj" fmla="val 0"/>
            </a:avLst>
          </a:prstGeom>
          <a:solidFill>
            <a:schemeClr val="accent1"/>
          </a:solidFill>
          <a:ln w="6350">
            <a:noFill/>
            <a:miter lim="800000"/>
            <a:headEnd/>
            <a:tailEnd/>
          </a:ln>
          <a:scene3d>
            <a:camera prst="orthographicFront"/>
            <a:lightRig rig="threePt" dir="t"/>
          </a:scene3d>
          <a:sp3d>
            <a:bevelT/>
          </a:sp3d>
        </p:spPr>
        <p:txBody>
          <a:bodyPr lIns="91414" tIns="45708" rIns="91414" bIns="45708" anchor="ctr"/>
          <a:lstStyle/>
          <a:p>
            <a:pPr algn="ctr" defTabSz="872912" eaLnBrk="0" fontAlgn="base" hangingPunct="0">
              <a:spcBef>
                <a:spcPct val="0"/>
              </a:spcBef>
              <a:spcAft>
                <a:spcPct val="0"/>
              </a:spcAft>
              <a:defRPr/>
            </a:pPr>
            <a:r>
              <a:rPr lang="en-US" sz="2200" dirty="0">
                <a:solidFill>
                  <a:srgbClr val="FFFFFF"/>
                </a:solidFill>
                <a:cs typeface="Arial" charset="0"/>
              </a:rPr>
              <a:t>Exemptions</a:t>
            </a:r>
          </a:p>
        </p:txBody>
      </p:sp>
      <p:sp>
        <p:nvSpPr>
          <p:cNvPr id="40" name="Content Placeholder 39"/>
          <p:cNvSpPr>
            <a:spLocks noGrp="1"/>
          </p:cNvSpPr>
          <p:nvPr>
            <p:ph sz="quarter" idx="17"/>
          </p:nvPr>
        </p:nvSpPr>
        <p:spPr/>
        <p:txBody>
          <a:bodyPr/>
          <a:lstStyle/>
          <a:p>
            <a:r>
              <a:rPr lang="en-US" sz="1600" dirty="0"/>
              <a:t>Discretionary Exemption</a:t>
            </a:r>
          </a:p>
          <a:p>
            <a:pPr lvl="2"/>
            <a:r>
              <a:rPr lang="en-US" sz="1600" dirty="0"/>
              <a:t>In exceptional circumstances the resolution authority may exclude or partially exclude certain liabilities from the application of the bail-in tool (Article 44 (3) BRRD) where: </a:t>
            </a:r>
          </a:p>
          <a:p>
            <a:pPr lvl="3"/>
            <a:r>
              <a:rPr lang="en-US" dirty="0" smtClean="0"/>
              <a:t>Bail-in within reasonable time is impossible;</a:t>
            </a:r>
          </a:p>
          <a:p>
            <a:pPr lvl="3"/>
            <a:r>
              <a:rPr lang="en-US" u="sng" dirty="0" smtClean="0"/>
              <a:t>Exemption is necessary to achieve continuity of critical functions</a:t>
            </a:r>
            <a:r>
              <a:rPr lang="en-US" dirty="0" smtClean="0"/>
              <a:t>; e.g., credit derivatives transactions that are used for hedging the institution’s loan book;</a:t>
            </a:r>
          </a:p>
          <a:p>
            <a:pPr lvl="3"/>
            <a:r>
              <a:rPr lang="en-US" dirty="0" smtClean="0"/>
              <a:t>Exemption is necessary to avoid widespread contagion, which would severely disrupt the functioning of the financial markets and its infrastructure;</a:t>
            </a:r>
          </a:p>
          <a:p>
            <a:pPr lvl="3"/>
            <a:r>
              <a:rPr lang="en-US" dirty="0"/>
              <a:t>Bail-in would </a:t>
            </a:r>
            <a:r>
              <a:rPr lang="en-US" u="sng" dirty="0"/>
              <a:t>cause a destruction in value</a:t>
            </a:r>
            <a:r>
              <a:rPr lang="en-US" dirty="0" smtClean="0"/>
              <a:t> such that the losses borne by other creditors would be higher than if </a:t>
            </a:r>
            <a:r>
              <a:rPr lang="en-US" dirty="0"/>
              <a:t>those liabilities were excluded from bail-in; this potential justification is also relevant for the bail-in of derivatives (see Article 49(4)(c) BRRD).</a:t>
            </a:r>
          </a:p>
        </p:txBody>
      </p:sp>
    </p:spTree>
    <p:extLst>
      <p:ext uri="{BB962C8B-B14F-4D97-AF65-F5344CB8AC3E}">
        <p14:creationId xmlns:p14="http://schemas.microsoft.com/office/powerpoint/2010/main" val="2459641476"/>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bwMode="auto">
          <a:xfrm>
            <a:off x="2" y="173077"/>
            <a:ext cx="3608234" cy="694074"/>
          </a:xfrm>
          <a:prstGeom prst="homePlate">
            <a:avLst>
              <a:gd name="adj" fmla="val 0"/>
            </a:avLst>
          </a:prstGeom>
          <a:solidFill>
            <a:schemeClr val="accent1"/>
          </a:solidFill>
          <a:ln w="6350">
            <a:noFill/>
            <a:miter lim="800000"/>
            <a:headEnd/>
            <a:tailEnd/>
          </a:ln>
          <a:scene3d>
            <a:camera prst="orthographicFront"/>
            <a:lightRig rig="threePt" dir="t"/>
          </a:scene3d>
          <a:sp3d>
            <a:bevelT/>
          </a:sp3d>
        </p:spPr>
        <p:txBody>
          <a:bodyPr lIns="91414" tIns="45708" rIns="91414" bIns="45708" anchor="ctr"/>
          <a:lstStyle/>
          <a:p>
            <a:pPr algn="ctr" defTabSz="872912" eaLnBrk="0" fontAlgn="base" hangingPunct="0">
              <a:spcBef>
                <a:spcPct val="0"/>
              </a:spcBef>
              <a:spcAft>
                <a:spcPct val="0"/>
              </a:spcAft>
              <a:defRPr/>
            </a:pPr>
            <a:r>
              <a:rPr lang="en-US" sz="2200" dirty="0">
                <a:solidFill>
                  <a:srgbClr val="FFFFFF"/>
                </a:solidFill>
                <a:cs typeface="Arial" charset="0"/>
              </a:rPr>
              <a:t>Term “Derivative”</a:t>
            </a:r>
          </a:p>
        </p:txBody>
      </p:sp>
      <p:sp>
        <p:nvSpPr>
          <p:cNvPr id="40" name="Content Placeholder 39"/>
          <p:cNvSpPr>
            <a:spLocks noGrp="1"/>
          </p:cNvSpPr>
          <p:nvPr>
            <p:ph sz="quarter" idx="17"/>
          </p:nvPr>
        </p:nvSpPr>
        <p:spPr/>
        <p:txBody>
          <a:bodyPr/>
          <a:lstStyle/>
          <a:p>
            <a:r>
              <a:rPr lang="en-US" sz="1600" dirty="0"/>
              <a:t>The </a:t>
            </a:r>
            <a:r>
              <a:rPr lang="en-US" sz="1600" dirty="0" err="1"/>
              <a:t>MiFID</a:t>
            </a:r>
            <a:r>
              <a:rPr lang="en-US" sz="1600" dirty="0"/>
              <a:t> Definition</a:t>
            </a:r>
          </a:p>
          <a:p>
            <a:pPr lvl="2"/>
            <a:r>
              <a:rPr lang="en-US" sz="1600" dirty="0"/>
              <a:t>The term “derivative” is defined in Article 2 (1) point (65) BRRD  by reference to Article 2 point (5) of Regulation(EU) No. 648/2012 (EMIR).</a:t>
            </a:r>
          </a:p>
          <a:p>
            <a:pPr lvl="2"/>
            <a:r>
              <a:rPr lang="en-US" sz="1600" dirty="0"/>
              <a:t>The EMIR definition refers to the financial instruments set out in points (4) to (10) of Section C of Annex 1 to Directive 2004/39/EC (</a:t>
            </a:r>
            <a:r>
              <a:rPr lang="en-US" sz="1600" dirty="0" err="1"/>
              <a:t>MiFID</a:t>
            </a:r>
            <a:r>
              <a:rPr lang="en-US" sz="1600" dirty="0"/>
              <a:t>) and Articles 38 and 39 of Regulation (EC) No. 1287/2006.</a:t>
            </a:r>
          </a:p>
          <a:p>
            <a:pPr lvl="2"/>
            <a:r>
              <a:rPr lang="en-US" sz="1600" dirty="0"/>
              <a:t>The </a:t>
            </a:r>
            <a:r>
              <a:rPr lang="en-US" sz="1600" dirty="0" err="1"/>
              <a:t>MiFID</a:t>
            </a:r>
            <a:r>
              <a:rPr lang="en-US" sz="1600" dirty="0"/>
              <a:t> definition does not cover:</a:t>
            </a:r>
          </a:p>
          <a:p>
            <a:pPr lvl="3"/>
            <a:r>
              <a:rPr lang="en-US" dirty="0" smtClean="0"/>
              <a:t>Spot transactions; e.g., foreign exchange spots</a:t>
            </a:r>
          </a:p>
          <a:p>
            <a:pPr lvl="3"/>
            <a:r>
              <a:rPr lang="en-US" dirty="0" smtClean="0"/>
              <a:t>Physically settled commodity derivatives; e.g., OTC forward on natural gas</a:t>
            </a:r>
          </a:p>
          <a:p>
            <a:pPr lvl="3"/>
            <a:r>
              <a:rPr lang="en-US" dirty="0" smtClean="0"/>
              <a:t>Commercial foreign exchange forwards? </a:t>
            </a:r>
          </a:p>
        </p:txBody>
      </p:sp>
    </p:spTree>
    <p:extLst>
      <p:ext uri="{BB962C8B-B14F-4D97-AF65-F5344CB8AC3E}">
        <p14:creationId xmlns:p14="http://schemas.microsoft.com/office/powerpoint/2010/main" val="542635852"/>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and Introduction to Panel II</a:t>
            </a:r>
            <a:endParaRPr lang="en-GB" dirty="0"/>
          </a:p>
        </p:txBody>
      </p:sp>
      <p:sp>
        <p:nvSpPr>
          <p:cNvPr id="3" name="Content Placeholder 2"/>
          <p:cNvSpPr>
            <a:spLocks noGrp="1"/>
          </p:cNvSpPr>
          <p:nvPr>
            <p:ph sz="quarter" idx="11"/>
          </p:nvPr>
        </p:nvSpPr>
        <p:spPr/>
        <p:txBody>
          <a:bodyPr/>
          <a:lstStyle/>
          <a:p>
            <a:r>
              <a:rPr lang="de-DE" dirty="0" smtClean="0"/>
              <a:t>Moderator: </a:t>
            </a:r>
            <a:r>
              <a:rPr lang="de-DE" b="1" dirty="0" smtClean="0"/>
              <a:t>Dr. Sven Schelo</a:t>
            </a:r>
            <a:r>
              <a:rPr lang="de-DE" dirty="0" smtClean="0"/>
              <a:t>,</a:t>
            </a:r>
            <a:r>
              <a:rPr lang="de-DE" b="1" dirty="0" smtClean="0"/>
              <a:t> </a:t>
            </a:r>
            <a:r>
              <a:rPr lang="de-DE" dirty="0" smtClean="0"/>
              <a:t>Linklaters </a:t>
            </a:r>
            <a:r>
              <a:rPr lang="de-DE" dirty="0" err="1" smtClean="0"/>
              <a:t>LLP</a:t>
            </a:r>
            <a:endParaRPr lang="en-GB" dirty="0"/>
          </a:p>
        </p:txBody>
      </p:sp>
    </p:spTree>
    <p:extLst>
      <p:ext uri="{BB962C8B-B14F-4D97-AF65-F5344CB8AC3E}">
        <p14:creationId xmlns:p14="http://schemas.microsoft.com/office/powerpoint/2010/main" val="4198096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bwMode="auto">
          <a:xfrm>
            <a:off x="2" y="173077"/>
            <a:ext cx="3608234" cy="694074"/>
          </a:xfrm>
          <a:prstGeom prst="homePlate">
            <a:avLst>
              <a:gd name="adj" fmla="val 0"/>
            </a:avLst>
          </a:prstGeom>
          <a:solidFill>
            <a:schemeClr val="accent1"/>
          </a:solidFill>
          <a:ln w="6350">
            <a:noFill/>
            <a:miter lim="800000"/>
            <a:headEnd/>
            <a:tailEnd/>
          </a:ln>
          <a:scene3d>
            <a:camera prst="orthographicFront"/>
            <a:lightRig rig="threePt" dir="t"/>
          </a:scene3d>
          <a:sp3d>
            <a:bevelT/>
          </a:sp3d>
        </p:spPr>
        <p:txBody>
          <a:bodyPr lIns="91414" tIns="45708" rIns="91414" bIns="45708" anchor="ctr"/>
          <a:lstStyle/>
          <a:p>
            <a:pPr algn="ctr" defTabSz="872912" eaLnBrk="0" fontAlgn="base" hangingPunct="0">
              <a:spcBef>
                <a:spcPct val="0"/>
              </a:spcBef>
              <a:spcAft>
                <a:spcPct val="0"/>
              </a:spcAft>
              <a:defRPr/>
            </a:pPr>
            <a:r>
              <a:rPr lang="en-US" sz="2200" dirty="0">
                <a:solidFill>
                  <a:srgbClr val="FFFFFF"/>
                </a:solidFill>
                <a:cs typeface="Arial" charset="0"/>
              </a:rPr>
              <a:t>Term “Derivative”</a:t>
            </a:r>
          </a:p>
        </p:txBody>
      </p:sp>
      <p:sp>
        <p:nvSpPr>
          <p:cNvPr id="40" name="Content Placeholder 39"/>
          <p:cNvSpPr>
            <a:spLocks noGrp="1"/>
          </p:cNvSpPr>
          <p:nvPr>
            <p:ph sz="quarter" idx="17"/>
          </p:nvPr>
        </p:nvSpPr>
        <p:spPr/>
        <p:txBody>
          <a:bodyPr/>
          <a:lstStyle/>
          <a:p>
            <a:r>
              <a:rPr lang="en-US" sz="1600" dirty="0"/>
              <a:t>The Scope of Master Agreements</a:t>
            </a:r>
          </a:p>
          <a:p>
            <a:pPr lvl="2"/>
            <a:r>
              <a:rPr lang="en-US" sz="1600" dirty="0"/>
              <a:t>The scope of master agreements is considerably broader. They usually cover more transactions than just “derivatives” in the meaning of the </a:t>
            </a:r>
            <a:r>
              <a:rPr lang="en-US" sz="1600" dirty="0" err="1"/>
              <a:t>MiFID</a:t>
            </a:r>
            <a:r>
              <a:rPr lang="en-US" sz="1600" dirty="0"/>
              <a:t>.</a:t>
            </a:r>
          </a:p>
          <a:p>
            <a:pPr lvl="2"/>
            <a:r>
              <a:rPr lang="en-US" sz="1600" dirty="0"/>
              <a:t>They may include spot transactions as well as security financing transactions (SFT) like repos and securities loans. </a:t>
            </a:r>
          </a:p>
          <a:p>
            <a:pPr lvl="2"/>
            <a:r>
              <a:rPr lang="en-US" sz="1600" dirty="0"/>
              <a:t>The broader coverage requires the resolution authority to calculate a separate netting set for purposes on bail-in and in order to determine whether the NCWO principle is complied with.</a:t>
            </a:r>
          </a:p>
        </p:txBody>
      </p:sp>
    </p:spTree>
    <p:extLst>
      <p:ext uri="{BB962C8B-B14F-4D97-AF65-F5344CB8AC3E}">
        <p14:creationId xmlns:p14="http://schemas.microsoft.com/office/powerpoint/2010/main" val="1077303741"/>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bwMode="auto">
          <a:xfrm>
            <a:off x="2" y="173077"/>
            <a:ext cx="3608234" cy="694074"/>
          </a:xfrm>
          <a:prstGeom prst="homePlate">
            <a:avLst>
              <a:gd name="adj" fmla="val 0"/>
            </a:avLst>
          </a:prstGeom>
          <a:solidFill>
            <a:schemeClr val="accent1"/>
          </a:solidFill>
          <a:ln w="6350">
            <a:noFill/>
            <a:miter lim="800000"/>
            <a:headEnd/>
            <a:tailEnd/>
          </a:ln>
          <a:scene3d>
            <a:camera prst="orthographicFront"/>
            <a:lightRig rig="threePt" dir="t"/>
          </a:scene3d>
          <a:sp3d>
            <a:bevelT/>
          </a:sp3d>
        </p:spPr>
        <p:txBody>
          <a:bodyPr lIns="91414" tIns="45708" rIns="91414" bIns="45708" anchor="ctr"/>
          <a:lstStyle/>
          <a:p>
            <a:pPr algn="ctr" defTabSz="872912" eaLnBrk="0" fontAlgn="base" hangingPunct="0">
              <a:spcBef>
                <a:spcPct val="0"/>
              </a:spcBef>
              <a:spcAft>
                <a:spcPct val="0"/>
              </a:spcAft>
              <a:defRPr/>
            </a:pPr>
            <a:r>
              <a:rPr lang="en-US" sz="2200" dirty="0">
                <a:solidFill>
                  <a:srgbClr val="FFFFFF"/>
                </a:solidFill>
                <a:cs typeface="Arial" charset="0"/>
              </a:rPr>
              <a:t>How to Bail-in?</a:t>
            </a:r>
          </a:p>
        </p:txBody>
      </p:sp>
      <p:sp>
        <p:nvSpPr>
          <p:cNvPr id="40" name="Content Placeholder 39"/>
          <p:cNvSpPr>
            <a:spLocks noGrp="1"/>
          </p:cNvSpPr>
          <p:nvPr>
            <p:ph sz="quarter" idx="17"/>
          </p:nvPr>
        </p:nvSpPr>
        <p:spPr>
          <a:xfrm>
            <a:off x="467544" y="1124744"/>
            <a:ext cx="8166352" cy="4287625"/>
          </a:xfrm>
        </p:spPr>
        <p:txBody>
          <a:bodyPr/>
          <a:lstStyle/>
          <a:p>
            <a:r>
              <a:rPr lang="en-US" sz="1600" dirty="0"/>
              <a:t>Principles</a:t>
            </a:r>
          </a:p>
          <a:p>
            <a:pPr lvl="2"/>
            <a:r>
              <a:rPr lang="en-US" sz="1600" dirty="0"/>
              <a:t>The application of the bail-in tool to derivatives is governed by Article 49 BRRD.</a:t>
            </a:r>
          </a:p>
          <a:p>
            <a:pPr lvl="2"/>
            <a:r>
              <a:rPr lang="en-US" sz="1600" dirty="0"/>
              <a:t>The principles are as follows:</a:t>
            </a:r>
          </a:p>
          <a:p>
            <a:pPr lvl="3"/>
            <a:r>
              <a:rPr lang="en-US" dirty="0" smtClean="0"/>
              <a:t>The bail-in power may be </a:t>
            </a:r>
            <a:r>
              <a:rPr lang="en-US" u="sng" dirty="0" smtClean="0"/>
              <a:t>exercised only upon or after closing-out the derivatives</a:t>
            </a:r>
            <a:r>
              <a:rPr lang="en-US" dirty="0" smtClean="0"/>
              <a:t>;</a:t>
            </a:r>
          </a:p>
          <a:p>
            <a:pPr lvl="3"/>
            <a:r>
              <a:rPr lang="en-US" dirty="0" smtClean="0"/>
              <a:t>The resolution authority shall determine the value of the derivatives in accordance with </a:t>
            </a:r>
            <a:r>
              <a:rPr lang="en-US" u="sng" dirty="0" smtClean="0"/>
              <a:t>appropriate methodologies and principles </a:t>
            </a:r>
            <a:r>
              <a:rPr lang="en-US" dirty="0" smtClean="0"/>
              <a:t>for (</a:t>
            </a:r>
            <a:r>
              <a:rPr lang="en-US" dirty="0" err="1" smtClean="0"/>
              <a:t>i</a:t>
            </a:r>
            <a:r>
              <a:rPr lang="en-US" dirty="0" smtClean="0"/>
              <a:t>) valuation of derivatives by asset classes, (ii) establishing the relevant valuation date and (iii) determining the destruction in value that would arise from the close-out of derivatives.</a:t>
            </a:r>
          </a:p>
          <a:p>
            <a:pPr lvl="3"/>
            <a:r>
              <a:rPr lang="en-US" dirty="0" smtClean="0"/>
              <a:t>Where derivatives are subject to a netting agreement, the value that is subject to bail-in is to be determined on a </a:t>
            </a:r>
            <a:r>
              <a:rPr lang="en-US" u="sng" dirty="0" smtClean="0"/>
              <a:t>net basis in accordance with the netting agreement.</a:t>
            </a:r>
            <a:endParaRPr lang="en-US" dirty="0" smtClean="0"/>
          </a:p>
          <a:p>
            <a:pPr lvl="2"/>
            <a:r>
              <a:rPr lang="en-US" sz="1600" dirty="0"/>
              <a:t>The requirement to close-out in accordance with the parties’ netting agreement constitutes an important safeguard for counterparties.</a:t>
            </a:r>
          </a:p>
          <a:p>
            <a:pPr lvl="2"/>
            <a:r>
              <a:rPr lang="en-US" sz="1600" dirty="0"/>
              <a:t>EBA to draft regulatory technical standards for the appropriate methodologies and principles by 3 January 2016 (Article 49(5) BRRD).</a:t>
            </a:r>
          </a:p>
          <a:p>
            <a:endParaRPr lang="en-US" sz="1600" dirty="0"/>
          </a:p>
        </p:txBody>
      </p:sp>
    </p:spTree>
    <p:extLst>
      <p:ext uri="{BB962C8B-B14F-4D97-AF65-F5344CB8AC3E}">
        <p14:creationId xmlns:p14="http://schemas.microsoft.com/office/powerpoint/2010/main" val="2335679068"/>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bwMode="auto">
          <a:xfrm>
            <a:off x="2" y="173077"/>
            <a:ext cx="3608234" cy="694074"/>
          </a:xfrm>
          <a:prstGeom prst="homePlate">
            <a:avLst>
              <a:gd name="adj" fmla="val 0"/>
            </a:avLst>
          </a:prstGeom>
          <a:solidFill>
            <a:schemeClr val="accent1"/>
          </a:solidFill>
          <a:ln w="6350">
            <a:noFill/>
            <a:miter lim="800000"/>
            <a:headEnd/>
            <a:tailEnd/>
          </a:ln>
          <a:scene3d>
            <a:camera prst="orthographicFront"/>
            <a:lightRig rig="threePt" dir="t"/>
          </a:scene3d>
          <a:sp3d>
            <a:bevelT/>
          </a:sp3d>
        </p:spPr>
        <p:txBody>
          <a:bodyPr lIns="91414" tIns="45708" rIns="91414" bIns="45708" anchor="ctr"/>
          <a:lstStyle/>
          <a:p>
            <a:pPr algn="ctr" defTabSz="872912" eaLnBrk="0" fontAlgn="base" hangingPunct="0">
              <a:spcBef>
                <a:spcPct val="0"/>
              </a:spcBef>
              <a:spcAft>
                <a:spcPct val="0"/>
              </a:spcAft>
              <a:defRPr/>
            </a:pPr>
            <a:r>
              <a:rPr lang="en-US" sz="2200" dirty="0">
                <a:solidFill>
                  <a:srgbClr val="FFFFFF"/>
                </a:solidFill>
                <a:cs typeface="Arial" charset="0"/>
              </a:rPr>
              <a:t>How to Bail-in?</a:t>
            </a:r>
          </a:p>
        </p:txBody>
      </p:sp>
      <p:sp>
        <p:nvSpPr>
          <p:cNvPr id="40" name="Content Placeholder 39"/>
          <p:cNvSpPr>
            <a:spLocks noGrp="1"/>
          </p:cNvSpPr>
          <p:nvPr>
            <p:ph sz="quarter" idx="17"/>
          </p:nvPr>
        </p:nvSpPr>
        <p:spPr/>
        <p:txBody>
          <a:bodyPr/>
          <a:lstStyle/>
          <a:p>
            <a:r>
              <a:rPr lang="en-US" sz="1600" dirty="0"/>
              <a:t>Supporting Resolution Powers</a:t>
            </a:r>
          </a:p>
          <a:p>
            <a:pPr lvl="2"/>
            <a:r>
              <a:rPr lang="en-US" sz="1600" dirty="0"/>
              <a:t>Article 63(1)(k) BRRD requires Member States to ensure that resolution authorities have the power to terminate and close-out of derivatives for purposes of Article 49 BRRD.</a:t>
            </a:r>
          </a:p>
          <a:p>
            <a:pPr lvl="2"/>
            <a:r>
              <a:rPr lang="en-US" sz="1600" dirty="0"/>
              <a:t>Article 68(3) BRRD provides that resolution measures taken in relation to an entity, including the occurrence of any event directly linked to such measures, shall not make it possible to exercise termination, suspension, netting or  set-off rights.</a:t>
            </a:r>
          </a:p>
          <a:p>
            <a:pPr lvl="2"/>
            <a:r>
              <a:rPr lang="en-US" sz="1600" dirty="0"/>
              <a:t>In order to avoid a termination and close-out by the counterparty for other reasons, resolution authorities must have the right to suspend termination rights (Article 71(1) BRRD); such stay should not take longer than midnight of the business day following the publication of the stay (48 hours).</a:t>
            </a:r>
          </a:p>
        </p:txBody>
      </p:sp>
    </p:spTree>
    <p:extLst>
      <p:ext uri="{BB962C8B-B14F-4D97-AF65-F5344CB8AC3E}">
        <p14:creationId xmlns:p14="http://schemas.microsoft.com/office/powerpoint/2010/main" val="3922399472"/>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bwMode="auto">
          <a:xfrm>
            <a:off x="2" y="173077"/>
            <a:ext cx="3608234" cy="694074"/>
          </a:xfrm>
          <a:prstGeom prst="homePlate">
            <a:avLst>
              <a:gd name="adj" fmla="val 0"/>
            </a:avLst>
          </a:prstGeom>
          <a:solidFill>
            <a:schemeClr val="accent1"/>
          </a:solidFill>
          <a:ln w="6350">
            <a:noFill/>
            <a:miter lim="800000"/>
            <a:headEnd/>
            <a:tailEnd/>
          </a:ln>
          <a:scene3d>
            <a:camera prst="orthographicFront"/>
            <a:lightRig rig="threePt" dir="t"/>
          </a:scene3d>
          <a:sp3d>
            <a:bevelT/>
          </a:sp3d>
        </p:spPr>
        <p:txBody>
          <a:bodyPr lIns="91414" tIns="45708" rIns="91414" bIns="45708" anchor="ctr"/>
          <a:lstStyle/>
          <a:p>
            <a:pPr algn="ctr" defTabSz="872912" eaLnBrk="0" fontAlgn="base" hangingPunct="0">
              <a:spcBef>
                <a:spcPct val="0"/>
              </a:spcBef>
              <a:spcAft>
                <a:spcPct val="0"/>
              </a:spcAft>
              <a:defRPr/>
            </a:pPr>
            <a:r>
              <a:rPr lang="en-US" sz="2200" dirty="0">
                <a:solidFill>
                  <a:srgbClr val="FFFFFF"/>
                </a:solidFill>
                <a:cs typeface="Arial" charset="0"/>
              </a:rPr>
              <a:t>Governing Law</a:t>
            </a:r>
          </a:p>
        </p:txBody>
      </p:sp>
      <p:sp>
        <p:nvSpPr>
          <p:cNvPr id="40" name="Content Placeholder 39"/>
          <p:cNvSpPr>
            <a:spLocks noGrp="1"/>
          </p:cNvSpPr>
          <p:nvPr>
            <p:ph sz="quarter" idx="17"/>
          </p:nvPr>
        </p:nvSpPr>
        <p:spPr/>
        <p:txBody>
          <a:bodyPr/>
          <a:lstStyle/>
          <a:p>
            <a:r>
              <a:rPr lang="en-US" sz="1600" dirty="0"/>
              <a:t>Recognition of Bail-in by Third Countries? </a:t>
            </a:r>
          </a:p>
          <a:p>
            <a:pPr lvl="2"/>
            <a:r>
              <a:rPr lang="en-US" sz="1600" dirty="0"/>
              <a:t>Resolution measures are taken prior to the institution of a bankruptcy proceeding.</a:t>
            </a:r>
          </a:p>
          <a:p>
            <a:pPr lvl="2"/>
            <a:r>
              <a:rPr lang="en-US" sz="1600" dirty="0"/>
              <a:t>Any dispute with respect to derivatives subject to bail-in are settled in the courts agreed between the parties in the master agreement.</a:t>
            </a:r>
          </a:p>
          <a:p>
            <a:pPr lvl="2"/>
            <a:r>
              <a:rPr lang="en-US" sz="1600" dirty="0"/>
              <a:t>These are usually the courts of the country the jurisdiction of which is governing the derivatives (i.e., the courts of the State of New York if the ISDA Master Agreement is governed by New York law).</a:t>
            </a:r>
          </a:p>
          <a:p>
            <a:pPr lvl="2"/>
            <a:r>
              <a:rPr lang="en-US" sz="1600" dirty="0"/>
              <a:t>The question is whether a third country court would recognize resolution measures taken by a German resolution authority.</a:t>
            </a:r>
          </a:p>
          <a:p>
            <a:pPr lvl="2"/>
            <a:r>
              <a:rPr lang="en-US" sz="1600" dirty="0"/>
              <a:t>Article 55(1) BRRD recognizes the issue and requires institutions to include contractual terms by which the counterparty to the agreement recognizes that its liabilities may be subject to bail-in. </a:t>
            </a:r>
          </a:p>
        </p:txBody>
      </p:sp>
    </p:spTree>
    <p:extLst>
      <p:ext uri="{BB962C8B-B14F-4D97-AF65-F5344CB8AC3E}">
        <p14:creationId xmlns:p14="http://schemas.microsoft.com/office/powerpoint/2010/main" val="187966910"/>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bwMode="auto">
          <a:xfrm>
            <a:off x="2" y="173077"/>
            <a:ext cx="3608234" cy="694074"/>
          </a:xfrm>
          <a:prstGeom prst="homePlate">
            <a:avLst>
              <a:gd name="adj" fmla="val 0"/>
            </a:avLst>
          </a:prstGeom>
          <a:solidFill>
            <a:schemeClr val="accent1"/>
          </a:solidFill>
          <a:ln w="6350">
            <a:noFill/>
            <a:miter lim="800000"/>
            <a:headEnd/>
            <a:tailEnd/>
          </a:ln>
          <a:scene3d>
            <a:camera prst="orthographicFront"/>
            <a:lightRig rig="threePt" dir="t"/>
          </a:scene3d>
          <a:sp3d>
            <a:bevelT/>
          </a:sp3d>
        </p:spPr>
        <p:txBody>
          <a:bodyPr lIns="91414" tIns="45708" rIns="91414" bIns="45708" anchor="ctr"/>
          <a:lstStyle/>
          <a:p>
            <a:pPr algn="ctr" defTabSz="872912" eaLnBrk="0" fontAlgn="base" hangingPunct="0">
              <a:spcBef>
                <a:spcPct val="0"/>
              </a:spcBef>
              <a:spcAft>
                <a:spcPct val="0"/>
              </a:spcAft>
              <a:defRPr/>
            </a:pPr>
            <a:r>
              <a:rPr lang="en-US" sz="2200" dirty="0">
                <a:solidFill>
                  <a:srgbClr val="FFFFFF"/>
                </a:solidFill>
                <a:cs typeface="Arial" charset="0"/>
              </a:rPr>
              <a:t>Governing Law</a:t>
            </a:r>
          </a:p>
        </p:txBody>
      </p:sp>
      <p:sp>
        <p:nvSpPr>
          <p:cNvPr id="5" name="Inhaltsplatzhalter 4"/>
          <p:cNvSpPr>
            <a:spLocks noGrp="1"/>
          </p:cNvSpPr>
          <p:nvPr>
            <p:ph sz="quarter" idx="17"/>
          </p:nvPr>
        </p:nvSpPr>
        <p:spPr/>
        <p:txBody>
          <a:bodyPr/>
          <a:lstStyle/>
          <a:p>
            <a:endParaRPr lang="en-US" dirty="0"/>
          </a:p>
        </p:txBody>
      </p:sp>
      <p:sp>
        <p:nvSpPr>
          <p:cNvPr id="6" name="Rectangle 3"/>
          <p:cNvSpPr txBox="1">
            <a:spLocks noChangeArrowheads="1"/>
          </p:cNvSpPr>
          <p:nvPr/>
        </p:nvSpPr>
        <p:spPr>
          <a:xfrm>
            <a:off x="424934" y="1472957"/>
            <a:ext cx="7000605" cy="4092979"/>
          </a:xfrm>
          <a:prstGeom prst="rect">
            <a:avLst/>
          </a:prstGeom>
        </p:spPr>
        <p:txBody>
          <a:bodyPr lIns="82834" tIns="41416" rIns="82834" bIns="41416"/>
          <a:lstStyle/>
          <a:p>
            <a:pPr marL="310624" indent="-310624" defTabSz="828331" eaLnBrk="0" fontAlgn="base" hangingPunct="0">
              <a:spcBef>
                <a:spcPts val="1087"/>
              </a:spcBef>
              <a:spcAft>
                <a:spcPts val="272"/>
              </a:spcAft>
              <a:defRPr/>
            </a:pPr>
            <a:endParaRPr lang="en-US">
              <a:solidFill>
                <a:srgbClr val="0092D0"/>
              </a:solidFill>
              <a:ea typeface="ＭＳ Ｐゴシック" pitchFamily="-109" charset="-128"/>
              <a:cs typeface="ＭＳ Ｐゴシック" pitchFamily="-109" charset="-128"/>
            </a:endParaRPr>
          </a:p>
          <a:p>
            <a:pPr marL="310624" indent="-310624" defTabSz="828331" eaLnBrk="0" fontAlgn="base" hangingPunct="0">
              <a:spcBef>
                <a:spcPts val="1087"/>
              </a:spcBef>
              <a:spcAft>
                <a:spcPts val="272"/>
              </a:spcAft>
              <a:defRPr/>
            </a:pPr>
            <a:endParaRPr lang="en-US">
              <a:solidFill>
                <a:srgbClr val="0092D0"/>
              </a:solidFill>
              <a:ea typeface="ＭＳ Ｐゴシック" pitchFamily="-109" charset="-128"/>
              <a:cs typeface="ＭＳ Ｐゴシック" pitchFamily="-109" charset="-128"/>
            </a:endParaRPr>
          </a:p>
          <a:p>
            <a:pPr marL="310624" indent="-310624" defTabSz="828331" eaLnBrk="0" fontAlgn="base" hangingPunct="0">
              <a:spcBef>
                <a:spcPts val="1087"/>
              </a:spcBef>
              <a:spcAft>
                <a:spcPts val="272"/>
              </a:spcAft>
              <a:defRPr/>
            </a:pPr>
            <a:r>
              <a:rPr lang="en-US">
                <a:solidFill>
                  <a:srgbClr val="0092D0"/>
                </a:solidFill>
                <a:ea typeface="ＭＳ Ｐゴシック" pitchFamily="-109" charset="-128"/>
                <a:cs typeface="ＭＳ Ｐゴシック" pitchFamily="-109" charset="-128"/>
              </a:rPr>
              <a:t> </a:t>
            </a:r>
          </a:p>
        </p:txBody>
      </p:sp>
      <p:sp>
        <p:nvSpPr>
          <p:cNvPr id="7" name="Rechteck 5"/>
          <p:cNvSpPr>
            <a:spLocks noChangeArrowheads="1"/>
          </p:cNvSpPr>
          <p:nvPr/>
        </p:nvSpPr>
        <p:spPr bwMode="auto">
          <a:xfrm>
            <a:off x="3364901" y="4077186"/>
            <a:ext cx="1044329" cy="651776"/>
          </a:xfrm>
          <a:prstGeom prst="rect">
            <a:avLst/>
          </a:prstGeom>
          <a:solidFill>
            <a:schemeClr val="accent3">
              <a:lumMod val="60000"/>
              <a:lumOff val="40000"/>
            </a:schemeClr>
          </a:solidFill>
          <a:ln w="9525" algn="ctr">
            <a:solidFill>
              <a:schemeClr val="tx1"/>
            </a:solidFill>
            <a:round/>
            <a:headEnd/>
            <a:tailEnd/>
          </a:ln>
          <a:scene3d>
            <a:camera prst="orthographicFront"/>
            <a:lightRig rig="threePt" dir="t"/>
          </a:scene3d>
          <a:sp3d>
            <a:bevelT/>
          </a:sp3d>
        </p:spPr>
        <p:txBody>
          <a:bodyPr lIns="82834" tIns="41416" rIns="82834" bIns="41416"/>
          <a:lstStyle/>
          <a:p>
            <a:pPr defTabSz="913178" fontAlgn="base">
              <a:spcBef>
                <a:spcPct val="0"/>
              </a:spcBef>
              <a:spcAft>
                <a:spcPct val="0"/>
              </a:spcAft>
            </a:pPr>
            <a:endParaRPr lang="en-US">
              <a:solidFill>
                <a:srgbClr val="000000"/>
              </a:solidFill>
              <a:cs typeface="Arial" pitchFamily="34" charset="0"/>
            </a:endParaRPr>
          </a:p>
        </p:txBody>
      </p:sp>
      <p:sp>
        <p:nvSpPr>
          <p:cNvPr id="8" name="Textfeld 6"/>
          <p:cNvSpPr txBox="1">
            <a:spLocks noChangeArrowheads="1"/>
          </p:cNvSpPr>
          <p:nvPr/>
        </p:nvSpPr>
        <p:spPr bwMode="auto">
          <a:xfrm>
            <a:off x="3462851" y="4272432"/>
            <a:ext cx="920450" cy="223958"/>
          </a:xfrm>
          <a:prstGeom prst="rect">
            <a:avLst/>
          </a:prstGeom>
          <a:noFill/>
          <a:ln w="9525">
            <a:noFill/>
            <a:miter lim="800000"/>
            <a:headEnd/>
            <a:tailEnd/>
          </a:ln>
        </p:spPr>
        <p:txBody>
          <a:bodyPr wrap="none" lIns="82834" tIns="41416" rIns="82834" bIns="41416">
            <a:spAutoFit/>
          </a:bodyPr>
          <a:lstStyle/>
          <a:p>
            <a:pPr defTabSz="913178" fontAlgn="base">
              <a:spcBef>
                <a:spcPct val="0"/>
              </a:spcBef>
              <a:spcAft>
                <a:spcPct val="0"/>
              </a:spcAft>
            </a:pPr>
            <a:r>
              <a:rPr lang="en-US" sz="900" b="1">
                <a:solidFill>
                  <a:srgbClr val="000000"/>
                </a:solidFill>
                <a:cs typeface="Arial" pitchFamily="34" charset="0"/>
              </a:rPr>
              <a:t>German Bank</a:t>
            </a:r>
          </a:p>
        </p:txBody>
      </p:sp>
      <p:sp>
        <p:nvSpPr>
          <p:cNvPr id="9" name="Rechteck 7"/>
          <p:cNvSpPr>
            <a:spLocks noChangeArrowheads="1"/>
          </p:cNvSpPr>
          <p:nvPr/>
        </p:nvSpPr>
        <p:spPr bwMode="auto">
          <a:xfrm>
            <a:off x="3316661" y="1853833"/>
            <a:ext cx="1044329" cy="651776"/>
          </a:xfrm>
          <a:prstGeom prst="rect">
            <a:avLst/>
          </a:prstGeom>
          <a:solidFill>
            <a:schemeClr val="bg2"/>
          </a:solidFill>
          <a:ln w="9525" algn="ctr">
            <a:solidFill>
              <a:schemeClr val="tx1"/>
            </a:solidFill>
            <a:round/>
            <a:headEnd/>
            <a:tailEnd/>
          </a:ln>
          <a:scene3d>
            <a:camera prst="orthographicFront"/>
            <a:lightRig rig="threePt" dir="t"/>
          </a:scene3d>
          <a:sp3d>
            <a:bevelT/>
          </a:sp3d>
        </p:spPr>
        <p:txBody>
          <a:bodyPr lIns="82834" tIns="41416" rIns="82834" bIns="41416"/>
          <a:lstStyle/>
          <a:p>
            <a:pPr defTabSz="913178" fontAlgn="base">
              <a:spcBef>
                <a:spcPct val="0"/>
              </a:spcBef>
              <a:spcAft>
                <a:spcPct val="0"/>
              </a:spcAft>
            </a:pPr>
            <a:endParaRPr lang="en-US">
              <a:solidFill>
                <a:srgbClr val="000000"/>
              </a:solidFill>
              <a:cs typeface="Arial" pitchFamily="34" charset="0"/>
            </a:endParaRPr>
          </a:p>
        </p:txBody>
      </p:sp>
      <p:sp>
        <p:nvSpPr>
          <p:cNvPr id="10" name="Rechteck 8"/>
          <p:cNvSpPr>
            <a:spLocks noChangeArrowheads="1"/>
          </p:cNvSpPr>
          <p:nvPr/>
        </p:nvSpPr>
        <p:spPr bwMode="auto">
          <a:xfrm>
            <a:off x="5846804" y="4077186"/>
            <a:ext cx="1045769" cy="651776"/>
          </a:xfrm>
          <a:prstGeom prst="rect">
            <a:avLst/>
          </a:prstGeom>
          <a:solidFill>
            <a:schemeClr val="bg2"/>
          </a:solidFill>
          <a:ln w="9525" algn="ctr">
            <a:solidFill>
              <a:schemeClr val="tx1"/>
            </a:solidFill>
            <a:round/>
            <a:headEnd/>
            <a:tailEnd/>
          </a:ln>
          <a:scene3d>
            <a:camera prst="orthographicFront"/>
            <a:lightRig rig="threePt" dir="t"/>
          </a:scene3d>
          <a:sp3d>
            <a:bevelT/>
          </a:sp3d>
        </p:spPr>
        <p:txBody>
          <a:bodyPr lIns="82834" tIns="41416" rIns="82834" bIns="41416"/>
          <a:lstStyle/>
          <a:p>
            <a:pPr defTabSz="913178" fontAlgn="base">
              <a:spcBef>
                <a:spcPct val="0"/>
              </a:spcBef>
              <a:spcAft>
                <a:spcPct val="0"/>
              </a:spcAft>
            </a:pPr>
            <a:endParaRPr lang="en-US">
              <a:solidFill>
                <a:srgbClr val="000000"/>
              </a:solidFill>
              <a:cs typeface="Arial" pitchFamily="34" charset="0"/>
            </a:endParaRPr>
          </a:p>
        </p:txBody>
      </p:sp>
      <p:sp>
        <p:nvSpPr>
          <p:cNvPr id="11" name="Textfeld 9"/>
          <p:cNvSpPr txBox="1">
            <a:spLocks noChangeArrowheads="1"/>
          </p:cNvSpPr>
          <p:nvPr/>
        </p:nvSpPr>
        <p:spPr bwMode="auto">
          <a:xfrm>
            <a:off x="3514708" y="1994089"/>
            <a:ext cx="714465" cy="361778"/>
          </a:xfrm>
          <a:prstGeom prst="rect">
            <a:avLst/>
          </a:prstGeom>
          <a:noFill/>
          <a:ln w="9525">
            <a:noFill/>
            <a:miter lim="800000"/>
            <a:headEnd/>
            <a:tailEnd/>
          </a:ln>
        </p:spPr>
        <p:txBody>
          <a:bodyPr wrap="none" lIns="82834" tIns="41416" rIns="82834" bIns="41416">
            <a:spAutoFit/>
          </a:bodyPr>
          <a:lstStyle/>
          <a:p>
            <a:pPr defTabSz="913178" fontAlgn="base">
              <a:spcBef>
                <a:spcPct val="0"/>
              </a:spcBef>
              <a:spcAft>
                <a:spcPct val="0"/>
              </a:spcAft>
            </a:pPr>
            <a:r>
              <a:rPr lang="en-US" sz="900" b="1">
                <a:solidFill>
                  <a:srgbClr val="000000"/>
                </a:solidFill>
                <a:cs typeface="Arial" pitchFamily="34" charset="0"/>
              </a:rPr>
              <a:t>German</a:t>
            </a:r>
            <a:br>
              <a:rPr lang="en-US" sz="900" b="1">
                <a:solidFill>
                  <a:srgbClr val="000000"/>
                </a:solidFill>
                <a:cs typeface="Arial" pitchFamily="34" charset="0"/>
              </a:rPr>
            </a:br>
            <a:r>
              <a:rPr lang="en-US" sz="900" b="1">
                <a:solidFill>
                  <a:srgbClr val="000000"/>
                </a:solidFill>
                <a:cs typeface="Arial" pitchFamily="34" charset="0"/>
              </a:rPr>
              <a:t> Chemical</a:t>
            </a:r>
          </a:p>
        </p:txBody>
      </p:sp>
      <p:sp>
        <p:nvSpPr>
          <p:cNvPr id="12" name="Textfeld 10"/>
          <p:cNvSpPr txBox="1">
            <a:spLocks noChangeArrowheads="1"/>
          </p:cNvSpPr>
          <p:nvPr/>
        </p:nvSpPr>
        <p:spPr bwMode="auto">
          <a:xfrm>
            <a:off x="5917252" y="4272432"/>
            <a:ext cx="798011" cy="223958"/>
          </a:xfrm>
          <a:prstGeom prst="rect">
            <a:avLst/>
          </a:prstGeom>
          <a:noFill/>
          <a:ln w="9525">
            <a:noFill/>
            <a:miter lim="800000"/>
            <a:headEnd/>
            <a:tailEnd/>
          </a:ln>
        </p:spPr>
        <p:txBody>
          <a:bodyPr wrap="none" lIns="82834" tIns="41416" rIns="82834" bIns="41416">
            <a:spAutoFit/>
          </a:bodyPr>
          <a:lstStyle/>
          <a:p>
            <a:pPr defTabSz="913178" fontAlgn="base">
              <a:spcBef>
                <a:spcPct val="0"/>
              </a:spcBef>
              <a:spcAft>
                <a:spcPct val="0"/>
              </a:spcAft>
            </a:pPr>
            <a:r>
              <a:rPr lang="en-US" sz="900" b="1">
                <a:solidFill>
                  <a:srgbClr val="000000"/>
                </a:solidFill>
                <a:cs typeface="Arial" pitchFamily="34" charset="0"/>
              </a:rPr>
              <a:t>U.S. Broker</a:t>
            </a:r>
          </a:p>
        </p:txBody>
      </p:sp>
      <p:sp>
        <p:nvSpPr>
          <p:cNvPr id="13" name="Rechteck 11"/>
          <p:cNvSpPr>
            <a:spLocks noChangeArrowheads="1"/>
          </p:cNvSpPr>
          <p:nvPr/>
        </p:nvSpPr>
        <p:spPr bwMode="auto">
          <a:xfrm>
            <a:off x="1273363" y="1863448"/>
            <a:ext cx="1045769" cy="651776"/>
          </a:xfrm>
          <a:prstGeom prst="rect">
            <a:avLst/>
          </a:prstGeom>
          <a:solidFill>
            <a:schemeClr val="bg2"/>
          </a:solidFill>
          <a:ln w="9525" algn="ctr">
            <a:solidFill>
              <a:schemeClr val="tx1"/>
            </a:solidFill>
            <a:round/>
            <a:headEnd/>
            <a:tailEnd/>
          </a:ln>
          <a:scene3d>
            <a:camera prst="orthographicFront"/>
            <a:lightRig rig="threePt" dir="t"/>
          </a:scene3d>
          <a:sp3d>
            <a:bevelT/>
          </a:sp3d>
        </p:spPr>
        <p:txBody>
          <a:bodyPr lIns="82834" tIns="41416" rIns="82834" bIns="41416"/>
          <a:lstStyle/>
          <a:p>
            <a:pPr defTabSz="913178" fontAlgn="base">
              <a:spcBef>
                <a:spcPct val="0"/>
              </a:spcBef>
              <a:spcAft>
                <a:spcPct val="0"/>
              </a:spcAft>
            </a:pPr>
            <a:endParaRPr lang="en-US">
              <a:solidFill>
                <a:srgbClr val="000000"/>
              </a:solidFill>
              <a:cs typeface="Arial" pitchFamily="34" charset="0"/>
            </a:endParaRPr>
          </a:p>
        </p:txBody>
      </p:sp>
      <p:sp>
        <p:nvSpPr>
          <p:cNvPr id="14" name="Rechteck 12"/>
          <p:cNvSpPr>
            <a:spLocks noChangeArrowheads="1"/>
          </p:cNvSpPr>
          <p:nvPr/>
        </p:nvSpPr>
        <p:spPr bwMode="auto">
          <a:xfrm>
            <a:off x="5791630" y="1796140"/>
            <a:ext cx="1045769" cy="651776"/>
          </a:xfrm>
          <a:prstGeom prst="rect">
            <a:avLst/>
          </a:prstGeom>
          <a:solidFill>
            <a:schemeClr val="bg2"/>
          </a:solidFill>
          <a:ln w="9525" algn="ctr">
            <a:solidFill>
              <a:schemeClr val="tx1"/>
            </a:solidFill>
            <a:round/>
            <a:headEnd/>
            <a:tailEnd/>
          </a:ln>
          <a:scene3d>
            <a:camera prst="orthographicFront"/>
            <a:lightRig rig="threePt" dir="t"/>
          </a:scene3d>
          <a:sp3d>
            <a:bevelT/>
          </a:sp3d>
        </p:spPr>
        <p:txBody>
          <a:bodyPr lIns="82834" tIns="41416" rIns="82834" bIns="41416"/>
          <a:lstStyle/>
          <a:p>
            <a:pPr defTabSz="913178" fontAlgn="base">
              <a:spcBef>
                <a:spcPct val="0"/>
              </a:spcBef>
              <a:spcAft>
                <a:spcPct val="0"/>
              </a:spcAft>
            </a:pPr>
            <a:endParaRPr lang="en-US">
              <a:solidFill>
                <a:srgbClr val="000000"/>
              </a:solidFill>
              <a:cs typeface="Arial" pitchFamily="34" charset="0"/>
            </a:endParaRPr>
          </a:p>
        </p:txBody>
      </p:sp>
      <p:sp>
        <p:nvSpPr>
          <p:cNvPr id="15" name="Textfeld 13"/>
          <p:cNvSpPr txBox="1">
            <a:spLocks noChangeArrowheads="1"/>
          </p:cNvSpPr>
          <p:nvPr/>
        </p:nvSpPr>
        <p:spPr bwMode="auto">
          <a:xfrm>
            <a:off x="1339622" y="2031415"/>
            <a:ext cx="947819" cy="222522"/>
          </a:xfrm>
          <a:prstGeom prst="rect">
            <a:avLst/>
          </a:prstGeom>
          <a:noFill/>
          <a:ln w="9525">
            <a:noFill/>
            <a:miter lim="800000"/>
            <a:headEnd/>
            <a:tailEnd/>
          </a:ln>
        </p:spPr>
        <p:txBody>
          <a:bodyPr wrap="none" lIns="82834" tIns="41416" rIns="82834" bIns="41416">
            <a:spAutoFit/>
          </a:bodyPr>
          <a:lstStyle/>
          <a:p>
            <a:pPr defTabSz="913178" fontAlgn="base">
              <a:spcBef>
                <a:spcPct val="0"/>
              </a:spcBef>
              <a:spcAft>
                <a:spcPct val="0"/>
              </a:spcAft>
            </a:pPr>
            <a:r>
              <a:rPr lang="en-US" sz="900" b="1">
                <a:solidFill>
                  <a:srgbClr val="000000"/>
                </a:solidFill>
                <a:cs typeface="Arial" pitchFamily="34" charset="0"/>
              </a:rPr>
              <a:t>German Court</a:t>
            </a:r>
          </a:p>
        </p:txBody>
      </p:sp>
      <p:sp>
        <p:nvSpPr>
          <p:cNvPr id="16" name="Textfeld 14"/>
          <p:cNvSpPr txBox="1">
            <a:spLocks noChangeArrowheads="1"/>
          </p:cNvSpPr>
          <p:nvPr/>
        </p:nvSpPr>
        <p:spPr bwMode="auto">
          <a:xfrm>
            <a:off x="5879933" y="2058693"/>
            <a:ext cx="736072" cy="222523"/>
          </a:xfrm>
          <a:prstGeom prst="rect">
            <a:avLst/>
          </a:prstGeom>
          <a:noFill/>
          <a:ln w="9525">
            <a:noFill/>
            <a:miter lim="800000"/>
            <a:headEnd/>
            <a:tailEnd/>
          </a:ln>
        </p:spPr>
        <p:txBody>
          <a:bodyPr wrap="none" lIns="82834" tIns="41416" rIns="82834" bIns="41416">
            <a:spAutoFit/>
          </a:bodyPr>
          <a:lstStyle/>
          <a:p>
            <a:pPr defTabSz="913178" fontAlgn="base">
              <a:spcBef>
                <a:spcPct val="0"/>
              </a:spcBef>
              <a:spcAft>
                <a:spcPct val="0"/>
              </a:spcAft>
            </a:pPr>
            <a:r>
              <a:rPr lang="en-US" sz="900" b="1">
                <a:solidFill>
                  <a:srgbClr val="000000"/>
                </a:solidFill>
                <a:cs typeface="Arial" pitchFamily="34" charset="0"/>
              </a:rPr>
              <a:t>U.S. Court</a:t>
            </a:r>
          </a:p>
        </p:txBody>
      </p:sp>
      <p:sp>
        <p:nvSpPr>
          <p:cNvPr id="17" name="Rechteck 15"/>
          <p:cNvSpPr>
            <a:spLocks noChangeArrowheads="1"/>
          </p:cNvSpPr>
          <p:nvPr/>
        </p:nvSpPr>
        <p:spPr bwMode="auto">
          <a:xfrm>
            <a:off x="1339622" y="4077186"/>
            <a:ext cx="1044329" cy="651776"/>
          </a:xfrm>
          <a:prstGeom prst="rect">
            <a:avLst/>
          </a:prstGeom>
          <a:solidFill>
            <a:schemeClr val="bg2"/>
          </a:solidFill>
          <a:ln w="9525" algn="ctr">
            <a:solidFill>
              <a:schemeClr val="tx1"/>
            </a:solidFill>
            <a:round/>
            <a:headEnd/>
            <a:tailEnd/>
          </a:ln>
          <a:scene3d>
            <a:camera prst="orthographicFront"/>
            <a:lightRig rig="threePt" dir="t"/>
          </a:scene3d>
          <a:sp3d>
            <a:bevelT/>
          </a:sp3d>
        </p:spPr>
        <p:txBody>
          <a:bodyPr lIns="82834" tIns="41416" rIns="82834" bIns="41416"/>
          <a:lstStyle/>
          <a:p>
            <a:pPr defTabSz="913178" fontAlgn="base">
              <a:spcBef>
                <a:spcPct val="0"/>
              </a:spcBef>
              <a:spcAft>
                <a:spcPct val="0"/>
              </a:spcAft>
            </a:pPr>
            <a:endParaRPr lang="en-US">
              <a:solidFill>
                <a:srgbClr val="000000"/>
              </a:solidFill>
              <a:cs typeface="Arial" pitchFamily="34" charset="0"/>
            </a:endParaRPr>
          </a:p>
        </p:txBody>
      </p:sp>
      <p:sp>
        <p:nvSpPr>
          <p:cNvPr id="18" name="Textfeld 16"/>
          <p:cNvSpPr txBox="1">
            <a:spLocks noChangeArrowheads="1"/>
          </p:cNvSpPr>
          <p:nvPr/>
        </p:nvSpPr>
        <p:spPr bwMode="auto">
          <a:xfrm>
            <a:off x="1535524" y="4143225"/>
            <a:ext cx="767762" cy="501035"/>
          </a:xfrm>
          <a:prstGeom prst="rect">
            <a:avLst/>
          </a:prstGeom>
          <a:noFill/>
          <a:ln w="9525">
            <a:noFill/>
            <a:miter lim="800000"/>
            <a:headEnd/>
            <a:tailEnd/>
          </a:ln>
        </p:spPr>
        <p:txBody>
          <a:bodyPr wrap="none" lIns="82834" tIns="41416" rIns="82834" bIns="41416">
            <a:spAutoFit/>
          </a:bodyPr>
          <a:lstStyle/>
          <a:p>
            <a:pPr defTabSz="913178" fontAlgn="base">
              <a:spcBef>
                <a:spcPct val="0"/>
              </a:spcBef>
              <a:spcAft>
                <a:spcPct val="0"/>
              </a:spcAft>
            </a:pPr>
            <a:r>
              <a:rPr lang="en-US" sz="900" b="1" dirty="0">
                <a:solidFill>
                  <a:srgbClr val="000000"/>
                </a:solidFill>
                <a:cs typeface="Arial" pitchFamily="34" charset="0"/>
              </a:rPr>
              <a:t>German</a:t>
            </a:r>
            <a:br>
              <a:rPr lang="en-US" sz="900" b="1" dirty="0">
                <a:solidFill>
                  <a:srgbClr val="000000"/>
                </a:solidFill>
                <a:cs typeface="Arial" pitchFamily="34" charset="0"/>
              </a:rPr>
            </a:br>
            <a:r>
              <a:rPr lang="en-US" sz="900" b="1" dirty="0">
                <a:solidFill>
                  <a:srgbClr val="000000"/>
                </a:solidFill>
                <a:cs typeface="Arial" pitchFamily="34" charset="0"/>
              </a:rPr>
              <a:t>Resolution</a:t>
            </a:r>
            <a:br>
              <a:rPr lang="en-US" sz="900" b="1" dirty="0">
                <a:solidFill>
                  <a:srgbClr val="000000"/>
                </a:solidFill>
                <a:cs typeface="Arial" pitchFamily="34" charset="0"/>
              </a:rPr>
            </a:br>
            <a:r>
              <a:rPr lang="en-US" sz="900" b="1" dirty="0">
                <a:solidFill>
                  <a:srgbClr val="000000"/>
                </a:solidFill>
                <a:cs typeface="Arial" pitchFamily="34" charset="0"/>
              </a:rPr>
              <a:t>Authority</a:t>
            </a:r>
          </a:p>
        </p:txBody>
      </p:sp>
      <p:cxnSp>
        <p:nvCxnSpPr>
          <p:cNvPr id="19" name="Gerade Verbindung 18"/>
          <p:cNvCxnSpPr>
            <a:cxnSpLocks noChangeShapeType="1"/>
            <a:endCxn id="7" idx="0"/>
          </p:cNvCxnSpPr>
          <p:nvPr/>
        </p:nvCxnSpPr>
        <p:spPr bwMode="auto">
          <a:xfrm flipH="1">
            <a:off x="3887064" y="2519228"/>
            <a:ext cx="955" cy="1557958"/>
          </a:xfrm>
          <a:prstGeom prst="line">
            <a:avLst/>
          </a:prstGeom>
          <a:noFill/>
          <a:ln w="9525" algn="ctr">
            <a:solidFill>
              <a:schemeClr val="tx1"/>
            </a:solidFill>
            <a:round/>
            <a:headEnd/>
            <a:tailEnd/>
          </a:ln>
        </p:spPr>
      </p:cxnSp>
      <p:cxnSp>
        <p:nvCxnSpPr>
          <p:cNvPr id="20" name="Gerade Verbindung 20"/>
          <p:cNvCxnSpPr>
            <a:cxnSpLocks noChangeShapeType="1"/>
            <a:stCxn id="7" idx="3"/>
            <a:endCxn id="10" idx="1"/>
          </p:cNvCxnSpPr>
          <p:nvPr/>
        </p:nvCxnSpPr>
        <p:spPr bwMode="auto">
          <a:xfrm>
            <a:off x="4409231" y="4403074"/>
            <a:ext cx="1437573" cy="0"/>
          </a:xfrm>
          <a:prstGeom prst="line">
            <a:avLst/>
          </a:prstGeom>
          <a:noFill/>
          <a:ln w="9525" algn="ctr">
            <a:solidFill>
              <a:schemeClr val="tx1"/>
            </a:solidFill>
            <a:round/>
            <a:headEnd/>
            <a:tailEnd/>
          </a:ln>
        </p:spPr>
      </p:cxnSp>
      <p:sp>
        <p:nvSpPr>
          <p:cNvPr id="21" name="Textfeld 21"/>
          <p:cNvSpPr txBox="1">
            <a:spLocks noChangeArrowheads="1"/>
          </p:cNvSpPr>
          <p:nvPr/>
        </p:nvSpPr>
        <p:spPr bwMode="auto">
          <a:xfrm>
            <a:off x="2651877" y="3036356"/>
            <a:ext cx="1300729" cy="416332"/>
          </a:xfrm>
          <a:prstGeom prst="rect">
            <a:avLst/>
          </a:prstGeom>
          <a:noFill/>
          <a:ln w="9525">
            <a:noFill/>
            <a:miter lim="800000"/>
            <a:headEnd/>
            <a:tailEnd/>
          </a:ln>
        </p:spPr>
        <p:txBody>
          <a:bodyPr wrap="none" lIns="82834" tIns="41416" rIns="82834" bIns="41416">
            <a:spAutoFit/>
          </a:bodyPr>
          <a:lstStyle/>
          <a:p>
            <a:pPr defTabSz="913178" fontAlgn="base">
              <a:spcBef>
                <a:spcPct val="0"/>
              </a:spcBef>
              <a:spcAft>
                <a:spcPct val="0"/>
              </a:spcAft>
            </a:pPr>
            <a:r>
              <a:rPr lang="en-US" sz="700">
                <a:solidFill>
                  <a:srgbClr val="000000"/>
                </a:solidFill>
                <a:cs typeface="Arial" pitchFamily="34" charset="0"/>
              </a:rPr>
              <a:t>German Master Agreement</a:t>
            </a:r>
            <a:br>
              <a:rPr lang="en-US" sz="700">
                <a:solidFill>
                  <a:srgbClr val="000000"/>
                </a:solidFill>
                <a:cs typeface="Arial" pitchFamily="34" charset="0"/>
              </a:rPr>
            </a:br>
            <a:r>
              <a:rPr lang="en-US" sz="700">
                <a:solidFill>
                  <a:srgbClr val="000000"/>
                </a:solidFill>
                <a:cs typeface="Arial" pitchFamily="34" charset="0"/>
              </a:rPr>
              <a:t>- </a:t>
            </a:r>
            <a:r>
              <a:rPr lang="en-US" sz="700" b="1">
                <a:solidFill>
                  <a:srgbClr val="000000"/>
                </a:solidFill>
                <a:cs typeface="Arial" pitchFamily="34" charset="0"/>
              </a:rPr>
              <a:t>German Law</a:t>
            </a:r>
            <a:r>
              <a:rPr lang="en-US" sz="700">
                <a:solidFill>
                  <a:srgbClr val="000000"/>
                </a:solidFill>
                <a:cs typeface="Arial" pitchFamily="34" charset="0"/>
              </a:rPr>
              <a:t/>
            </a:r>
            <a:br>
              <a:rPr lang="en-US" sz="700">
                <a:solidFill>
                  <a:srgbClr val="000000"/>
                </a:solidFill>
                <a:cs typeface="Arial" pitchFamily="34" charset="0"/>
              </a:rPr>
            </a:br>
            <a:r>
              <a:rPr lang="en-US" sz="700">
                <a:solidFill>
                  <a:srgbClr val="000000"/>
                </a:solidFill>
                <a:cs typeface="Arial" pitchFamily="34" charset="0"/>
              </a:rPr>
              <a:t>- Frankfurt Court</a:t>
            </a:r>
          </a:p>
        </p:txBody>
      </p:sp>
      <p:sp>
        <p:nvSpPr>
          <p:cNvPr id="22" name="Textfeld 22"/>
          <p:cNvSpPr txBox="1">
            <a:spLocks noChangeArrowheads="1"/>
          </p:cNvSpPr>
          <p:nvPr/>
        </p:nvSpPr>
        <p:spPr bwMode="auto">
          <a:xfrm>
            <a:off x="4612333" y="4403074"/>
            <a:ext cx="1181172" cy="417768"/>
          </a:xfrm>
          <a:prstGeom prst="rect">
            <a:avLst/>
          </a:prstGeom>
          <a:noFill/>
          <a:ln w="9525">
            <a:noFill/>
            <a:miter lim="800000"/>
            <a:headEnd/>
            <a:tailEnd/>
          </a:ln>
        </p:spPr>
        <p:txBody>
          <a:bodyPr wrap="none" lIns="82834" tIns="41416" rIns="82834" bIns="41416">
            <a:spAutoFit/>
          </a:bodyPr>
          <a:lstStyle/>
          <a:p>
            <a:pPr defTabSz="913178" fontAlgn="base">
              <a:spcBef>
                <a:spcPct val="0"/>
              </a:spcBef>
              <a:spcAft>
                <a:spcPct val="0"/>
              </a:spcAft>
            </a:pPr>
            <a:r>
              <a:rPr lang="en-US" sz="700" dirty="0">
                <a:solidFill>
                  <a:srgbClr val="000000"/>
                </a:solidFill>
                <a:cs typeface="Arial" pitchFamily="34" charset="0"/>
              </a:rPr>
              <a:t>ISDA Master Agreement</a:t>
            </a:r>
            <a:br>
              <a:rPr lang="en-US" sz="700" dirty="0">
                <a:solidFill>
                  <a:srgbClr val="000000"/>
                </a:solidFill>
                <a:cs typeface="Arial" pitchFamily="34" charset="0"/>
              </a:rPr>
            </a:br>
            <a:r>
              <a:rPr lang="en-US" sz="700" dirty="0">
                <a:solidFill>
                  <a:srgbClr val="000000"/>
                </a:solidFill>
                <a:cs typeface="Arial" pitchFamily="34" charset="0"/>
              </a:rPr>
              <a:t>- </a:t>
            </a:r>
            <a:r>
              <a:rPr lang="en-US" sz="700" b="1" dirty="0">
                <a:solidFill>
                  <a:srgbClr val="000000"/>
                </a:solidFill>
                <a:cs typeface="Arial" pitchFamily="34" charset="0"/>
              </a:rPr>
              <a:t>New York Law</a:t>
            </a:r>
            <a:r>
              <a:rPr lang="en-US" sz="700" dirty="0">
                <a:solidFill>
                  <a:srgbClr val="000000"/>
                </a:solidFill>
                <a:cs typeface="Arial" pitchFamily="34" charset="0"/>
              </a:rPr>
              <a:t/>
            </a:r>
            <a:br>
              <a:rPr lang="en-US" sz="700" dirty="0">
                <a:solidFill>
                  <a:srgbClr val="000000"/>
                </a:solidFill>
                <a:cs typeface="Arial" pitchFamily="34" charset="0"/>
              </a:rPr>
            </a:br>
            <a:r>
              <a:rPr lang="en-US" sz="700" dirty="0">
                <a:solidFill>
                  <a:srgbClr val="000000"/>
                </a:solidFill>
                <a:cs typeface="Arial" pitchFamily="34" charset="0"/>
              </a:rPr>
              <a:t>- Manhattan Court</a:t>
            </a:r>
          </a:p>
        </p:txBody>
      </p:sp>
      <p:cxnSp>
        <p:nvCxnSpPr>
          <p:cNvPr id="23" name="Gerade Verbindung mit Pfeil 24"/>
          <p:cNvCxnSpPr>
            <a:cxnSpLocks noChangeShapeType="1"/>
            <a:stCxn id="17" idx="3"/>
          </p:cNvCxnSpPr>
          <p:nvPr/>
        </p:nvCxnSpPr>
        <p:spPr bwMode="auto">
          <a:xfrm>
            <a:off x="2383951" y="4403074"/>
            <a:ext cx="914688" cy="0"/>
          </a:xfrm>
          <a:prstGeom prst="straightConnector1">
            <a:avLst/>
          </a:prstGeom>
          <a:noFill/>
          <a:ln w="9525" algn="ctr">
            <a:solidFill>
              <a:srgbClr val="FFA000"/>
            </a:solidFill>
            <a:round/>
            <a:headEnd/>
            <a:tailEnd type="arrow" w="med" len="med"/>
          </a:ln>
        </p:spPr>
      </p:cxnSp>
      <p:sp>
        <p:nvSpPr>
          <p:cNvPr id="24" name="Textfeld 25"/>
          <p:cNvSpPr txBox="1">
            <a:spLocks noChangeArrowheads="1"/>
          </p:cNvSpPr>
          <p:nvPr/>
        </p:nvSpPr>
        <p:spPr bwMode="auto">
          <a:xfrm>
            <a:off x="2515034" y="4441836"/>
            <a:ext cx="691188" cy="194833"/>
          </a:xfrm>
          <a:prstGeom prst="rect">
            <a:avLst/>
          </a:prstGeom>
          <a:noFill/>
          <a:ln w="9525">
            <a:noFill/>
            <a:miter lim="800000"/>
            <a:headEnd/>
            <a:tailEnd/>
          </a:ln>
        </p:spPr>
        <p:txBody>
          <a:bodyPr wrap="none" lIns="82834" tIns="41416" rIns="82834" bIns="41416">
            <a:spAutoFit/>
          </a:bodyPr>
          <a:lstStyle/>
          <a:p>
            <a:pPr defTabSz="913178" fontAlgn="base">
              <a:spcBef>
                <a:spcPct val="0"/>
              </a:spcBef>
              <a:spcAft>
                <a:spcPct val="0"/>
              </a:spcAft>
            </a:pPr>
            <a:r>
              <a:rPr lang="en-US" sz="700" dirty="0">
                <a:solidFill>
                  <a:srgbClr val="000000"/>
                </a:solidFill>
                <a:cs typeface="Arial" pitchFamily="34" charset="0"/>
              </a:rPr>
              <a:t>Bail-in Order</a:t>
            </a:r>
          </a:p>
        </p:txBody>
      </p:sp>
      <p:cxnSp>
        <p:nvCxnSpPr>
          <p:cNvPr id="25" name="Gerade Verbindung mit Pfeil 27"/>
          <p:cNvCxnSpPr>
            <a:cxnSpLocks noChangeShapeType="1"/>
            <a:stCxn id="9" idx="1"/>
          </p:cNvCxnSpPr>
          <p:nvPr/>
        </p:nvCxnSpPr>
        <p:spPr bwMode="auto">
          <a:xfrm flipH="1">
            <a:off x="2401973" y="2179720"/>
            <a:ext cx="914688" cy="0"/>
          </a:xfrm>
          <a:prstGeom prst="straightConnector1">
            <a:avLst/>
          </a:prstGeom>
          <a:noFill/>
          <a:ln w="9525" algn="ctr">
            <a:solidFill>
              <a:schemeClr val="tx1"/>
            </a:solidFill>
            <a:round/>
            <a:headEnd/>
            <a:tailEnd type="arrow" w="med" len="med"/>
          </a:ln>
        </p:spPr>
      </p:cxnSp>
      <p:cxnSp>
        <p:nvCxnSpPr>
          <p:cNvPr id="26" name="Gerade Verbindung mit Pfeil 29"/>
          <p:cNvCxnSpPr>
            <a:cxnSpLocks noChangeShapeType="1"/>
            <a:stCxn id="10" idx="0"/>
          </p:cNvCxnSpPr>
          <p:nvPr/>
        </p:nvCxnSpPr>
        <p:spPr bwMode="auto">
          <a:xfrm flipV="1">
            <a:off x="6369686" y="2579825"/>
            <a:ext cx="0" cy="1497361"/>
          </a:xfrm>
          <a:prstGeom prst="straightConnector1">
            <a:avLst/>
          </a:prstGeom>
          <a:noFill/>
          <a:ln w="9525" algn="ctr">
            <a:solidFill>
              <a:schemeClr val="tx1"/>
            </a:solidFill>
            <a:round/>
            <a:headEnd/>
            <a:tailEnd type="arrow" w="med" len="med"/>
          </a:ln>
        </p:spPr>
      </p:cxnSp>
      <p:sp>
        <p:nvSpPr>
          <p:cNvPr id="27" name="Textfeld 30"/>
          <p:cNvSpPr txBox="1">
            <a:spLocks noChangeArrowheads="1"/>
          </p:cNvSpPr>
          <p:nvPr/>
        </p:nvSpPr>
        <p:spPr bwMode="auto">
          <a:xfrm>
            <a:off x="6304866" y="3296205"/>
            <a:ext cx="328423" cy="195246"/>
          </a:xfrm>
          <a:prstGeom prst="rect">
            <a:avLst/>
          </a:prstGeom>
          <a:noFill/>
          <a:ln w="9525">
            <a:noFill/>
            <a:miter lim="800000"/>
            <a:headEnd/>
            <a:tailEnd/>
          </a:ln>
        </p:spPr>
        <p:txBody>
          <a:bodyPr wrap="none" lIns="82834" tIns="41416" rIns="82834" bIns="41416">
            <a:spAutoFit/>
          </a:bodyPr>
          <a:lstStyle/>
          <a:p>
            <a:pPr defTabSz="913178" fontAlgn="base">
              <a:spcBef>
                <a:spcPct val="0"/>
              </a:spcBef>
              <a:spcAft>
                <a:spcPct val="0"/>
              </a:spcAft>
            </a:pPr>
            <a:r>
              <a:rPr lang="en-US" sz="700">
                <a:solidFill>
                  <a:srgbClr val="000000"/>
                </a:solidFill>
                <a:cs typeface="Arial" pitchFamily="34" charset="0"/>
              </a:rPr>
              <a:t>Suit</a:t>
            </a:r>
          </a:p>
        </p:txBody>
      </p:sp>
      <p:sp>
        <p:nvSpPr>
          <p:cNvPr id="28" name="Textfeld 31"/>
          <p:cNvSpPr txBox="1">
            <a:spLocks noChangeArrowheads="1"/>
          </p:cNvSpPr>
          <p:nvPr/>
        </p:nvSpPr>
        <p:spPr bwMode="auto">
          <a:xfrm>
            <a:off x="2842017" y="1994090"/>
            <a:ext cx="328423" cy="195246"/>
          </a:xfrm>
          <a:prstGeom prst="rect">
            <a:avLst/>
          </a:prstGeom>
          <a:noFill/>
          <a:ln w="9525">
            <a:noFill/>
            <a:miter lim="800000"/>
            <a:headEnd/>
            <a:tailEnd/>
          </a:ln>
        </p:spPr>
        <p:txBody>
          <a:bodyPr wrap="none" lIns="82834" tIns="41416" rIns="82834" bIns="41416">
            <a:spAutoFit/>
          </a:bodyPr>
          <a:lstStyle/>
          <a:p>
            <a:pPr defTabSz="913178" fontAlgn="base">
              <a:spcBef>
                <a:spcPct val="0"/>
              </a:spcBef>
              <a:spcAft>
                <a:spcPct val="0"/>
              </a:spcAft>
            </a:pPr>
            <a:r>
              <a:rPr lang="en-US" sz="700">
                <a:solidFill>
                  <a:srgbClr val="000000"/>
                </a:solidFill>
                <a:cs typeface="Arial" pitchFamily="34" charset="0"/>
              </a:rPr>
              <a:t>Suit</a:t>
            </a:r>
          </a:p>
        </p:txBody>
      </p:sp>
    </p:spTree>
    <p:extLst>
      <p:ext uri="{BB962C8B-B14F-4D97-AF65-F5344CB8AC3E}">
        <p14:creationId xmlns:p14="http://schemas.microsoft.com/office/powerpoint/2010/main" val="224027935"/>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bwMode="auto">
          <a:xfrm>
            <a:off x="2" y="173077"/>
            <a:ext cx="3608234" cy="694074"/>
          </a:xfrm>
          <a:prstGeom prst="homePlate">
            <a:avLst>
              <a:gd name="adj" fmla="val 0"/>
            </a:avLst>
          </a:prstGeom>
          <a:solidFill>
            <a:schemeClr val="accent1"/>
          </a:solidFill>
          <a:ln w="6350">
            <a:noFill/>
            <a:miter lim="800000"/>
            <a:headEnd/>
            <a:tailEnd/>
          </a:ln>
          <a:scene3d>
            <a:camera prst="orthographicFront"/>
            <a:lightRig rig="threePt" dir="t"/>
          </a:scene3d>
          <a:sp3d>
            <a:bevelT/>
          </a:sp3d>
        </p:spPr>
        <p:txBody>
          <a:bodyPr lIns="91414" tIns="45708" rIns="91414" bIns="45708" anchor="ctr"/>
          <a:lstStyle/>
          <a:p>
            <a:pPr algn="ctr" defTabSz="872912" eaLnBrk="0" fontAlgn="base" hangingPunct="0">
              <a:spcBef>
                <a:spcPct val="0"/>
              </a:spcBef>
              <a:spcAft>
                <a:spcPct val="0"/>
              </a:spcAft>
              <a:defRPr/>
            </a:pPr>
            <a:r>
              <a:rPr lang="en-US" sz="2200" dirty="0">
                <a:solidFill>
                  <a:srgbClr val="FFFFFF"/>
                </a:solidFill>
                <a:cs typeface="Arial" charset="0"/>
              </a:rPr>
              <a:t>Governing Law</a:t>
            </a:r>
          </a:p>
        </p:txBody>
      </p:sp>
      <p:sp>
        <p:nvSpPr>
          <p:cNvPr id="40" name="Content Placeholder 39"/>
          <p:cNvSpPr>
            <a:spLocks noGrp="1"/>
          </p:cNvSpPr>
          <p:nvPr>
            <p:ph sz="quarter" idx="17"/>
          </p:nvPr>
        </p:nvSpPr>
        <p:spPr/>
        <p:txBody>
          <a:bodyPr/>
          <a:lstStyle/>
          <a:p>
            <a:r>
              <a:rPr lang="en-US" sz="1600" dirty="0"/>
              <a:t>ISDA Resolution Default Protocol </a:t>
            </a:r>
          </a:p>
          <a:p>
            <a:pPr lvl="2"/>
            <a:r>
              <a:rPr lang="en-US" sz="1600" dirty="0"/>
              <a:t>In 2013, the home regulators of the 18 largest swap dealers (Major Dealer Group) approached the International Swaps and Derivatives Association (ISDA) to discuss a contractual approach that would overcome the governing law issue.</a:t>
            </a:r>
          </a:p>
          <a:p>
            <a:pPr lvl="2"/>
            <a:r>
              <a:rPr lang="en-US" sz="1600" dirty="0"/>
              <a:t>They asked ISDA to develop clauses through which the non-defaulting counterparty of an institution would recognize resolution measures taken with respect to such institution, including a temporarily imposed suspension of termination rights.</a:t>
            </a:r>
          </a:p>
          <a:p>
            <a:pPr lvl="2"/>
            <a:r>
              <a:rPr lang="en-US" sz="1600" dirty="0"/>
              <a:t>ISDA developed a draft resolution default protocol, which is still subject to discussion. </a:t>
            </a:r>
          </a:p>
          <a:p>
            <a:pPr lvl="2"/>
            <a:r>
              <a:rPr lang="en-US" sz="1600" dirty="0"/>
              <a:t>The home regulators require the Major Dealer Group to bilaterally amend their existing netting agreements through such protocol by not later than October 2014. </a:t>
            </a:r>
          </a:p>
          <a:p>
            <a:pPr lvl="2"/>
            <a:r>
              <a:rPr lang="en-US" sz="1600" dirty="0"/>
              <a:t>It is also expected that other users of derivatives adhere to the protocol in the course of 2015.</a:t>
            </a:r>
          </a:p>
          <a:p>
            <a:pPr lvl="2"/>
            <a:endParaRPr lang="en-US" sz="1600" dirty="0"/>
          </a:p>
        </p:txBody>
      </p:sp>
    </p:spTree>
    <p:extLst>
      <p:ext uri="{BB962C8B-B14F-4D97-AF65-F5344CB8AC3E}">
        <p14:creationId xmlns:p14="http://schemas.microsoft.com/office/powerpoint/2010/main" val="2642216776"/>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bwMode="auto">
          <a:xfrm>
            <a:off x="2" y="173077"/>
            <a:ext cx="3608234" cy="694074"/>
          </a:xfrm>
          <a:prstGeom prst="homePlate">
            <a:avLst>
              <a:gd name="adj" fmla="val 0"/>
            </a:avLst>
          </a:prstGeom>
          <a:solidFill>
            <a:schemeClr val="accent1"/>
          </a:solidFill>
          <a:ln w="6350">
            <a:noFill/>
            <a:miter lim="800000"/>
            <a:headEnd/>
            <a:tailEnd/>
          </a:ln>
          <a:scene3d>
            <a:camera prst="orthographicFront"/>
            <a:lightRig rig="threePt" dir="t"/>
          </a:scene3d>
          <a:sp3d>
            <a:bevelT/>
          </a:sp3d>
        </p:spPr>
        <p:txBody>
          <a:bodyPr lIns="91414" tIns="45708" rIns="91414" bIns="45708" anchor="ctr"/>
          <a:lstStyle/>
          <a:p>
            <a:pPr algn="ctr" defTabSz="872912" eaLnBrk="0" fontAlgn="base" hangingPunct="0">
              <a:spcBef>
                <a:spcPct val="0"/>
              </a:spcBef>
              <a:spcAft>
                <a:spcPct val="0"/>
              </a:spcAft>
              <a:defRPr/>
            </a:pPr>
            <a:r>
              <a:rPr lang="en-US" sz="2200" dirty="0">
                <a:solidFill>
                  <a:srgbClr val="FFFFFF"/>
                </a:solidFill>
                <a:cs typeface="Arial" charset="0"/>
              </a:rPr>
              <a:t>Governing Law</a:t>
            </a:r>
          </a:p>
        </p:txBody>
      </p:sp>
      <p:sp>
        <p:nvSpPr>
          <p:cNvPr id="40" name="Content Placeholder 39"/>
          <p:cNvSpPr>
            <a:spLocks noGrp="1"/>
          </p:cNvSpPr>
          <p:nvPr>
            <p:ph sz="quarter" idx="17"/>
          </p:nvPr>
        </p:nvSpPr>
        <p:spPr/>
        <p:txBody>
          <a:bodyPr/>
          <a:lstStyle/>
          <a:p>
            <a:r>
              <a:rPr lang="en-US" sz="1600" dirty="0"/>
              <a:t>ISDA Resolution Default Protocol </a:t>
            </a:r>
          </a:p>
          <a:p>
            <a:pPr lvl="2"/>
            <a:r>
              <a:rPr lang="en-US" sz="1600" dirty="0"/>
              <a:t>Key issues are:</a:t>
            </a:r>
          </a:p>
          <a:p>
            <a:pPr lvl="3"/>
            <a:r>
              <a:rPr lang="en-US" dirty="0" smtClean="0"/>
              <a:t>How to define resolution regimes that the non-defaulting party should submit itself to? Specify them individually or cover them by a “catch-all” definition?</a:t>
            </a:r>
          </a:p>
          <a:p>
            <a:pPr lvl="3"/>
            <a:r>
              <a:rPr lang="en-US" dirty="0" smtClean="0"/>
              <a:t>How to ensure that selected resolution regimes continue to be eligible, i.e., provide the necessary safeguards? </a:t>
            </a:r>
          </a:p>
          <a:p>
            <a:pPr lvl="3"/>
            <a:r>
              <a:rPr lang="en-US" dirty="0" smtClean="0"/>
              <a:t>How to ensure that all relevant market participants adhere to the protocol?</a:t>
            </a:r>
          </a:p>
          <a:p>
            <a:pPr lvl="3"/>
            <a:r>
              <a:rPr lang="en-US" dirty="0" smtClean="0"/>
              <a:t>How do we cover derivatives documentation not sponsored by ISDA?</a:t>
            </a:r>
          </a:p>
          <a:p>
            <a:pPr lvl="2"/>
            <a:r>
              <a:rPr lang="en-US" sz="1600" dirty="0"/>
              <a:t>The better solution would be an international treaty on mutual recognition of resolution regimes that covers at least the G20 States. </a:t>
            </a:r>
          </a:p>
          <a:p>
            <a:pPr lvl="2"/>
            <a:r>
              <a:rPr lang="en-US" sz="1600" dirty="0"/>
              <a:t>The </a:t>
            </a:r>
            <a:r>
              <a:rPr lang="en-US" sz="1600" dirty="0" err="1"/>
              <a:t>Brisbain</a:t>
            </a:r>
            <a:r>
              <a:rPr lang="en-US" sz="1600" dirty="0"/>
              <a:t> summit in November 2014 would be perfect for endorsing the G20 States’ intention to initiate negotiations.</a:t>
            </a:r>
          </a:p>
        </p:txBody>
      </p:sp>
    </p:spTree>
    <p:extLst>
      <p:ext uri="{BB962C8B-B14F-4D97-AF65-F5344CB8AC3E}">
        <p14:creationId xmlns:p14="http://schemas.microsoft.com/office/powerpoint/2010/main" val="2867091183"/>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dirty="0" smtClean="0">
                <a:latin typeface="Arial" charset="0"/>
                <a:cs typeface="Arial" pitchFamily="34" charset="0"/>
              </a:rPr>
              <a:t>Valuation</a:t>
            </a:r>
            <a:r>
              <a:rPr lang="de-DE" sz="2800" dirty="0" smtClean="0">
                <a:latin typeface="Arial" charset="0"/>
                <a:cs typeface="Arial" pitchFamily="34" charset="0"/>
              </a:rPr>
              <a:t> in </a:t>
            </a:r>
            <a:r>
              <a:rPr lang="en-US" sz="2800" dirty="0" smtClean="0">
                <a:latin typeface="Arial" charset="0"/>
                <a:cs typeface="Arial" pitchFamily="34" charset="0"/>
              </a:rPr>
              <a:t>the</a:t>
            </a:r>
            <a:r>
              <a:rPr lang="de-DE" sz="2800" dirty="0" smtClean="0">
                <a:latin typeface="Arial" charset="0"/>
                <a:cs typeface="Arial" pitchFamily="34" charset="0"/>
              </a:rPr>
              <a:t> </a:t>
            </a:r>
            <a:r>
              <a:rPr lang="en-US" sz="2800" dirty="0" smtClean="0">
                <a:latin typeface="Arial" charset="0"/>
                <a:cs typeface="Arial" pitchFamily="34" charset="0"/>
              </a:rPr>
              <a:t>context of bank resolution</a:t>
            </a:r>
            <a:endParaRPr lang="en-US" sz="2800" dirty="0"/>
          </a:p>
        </p:txBody>
      </p:sp>
      <p:sp>
        <p:nvSpPr>
          <p:cNvPr id="14339" name="Textplatzhalter 4"/>
          <p:cNvSpPr>
            <a:spLocks noGrp="1"/>
          </p:cNvSpPr>
          <p:nvPr>
            <p:ph type="body" sz="quarter" idx="10"/>
          </p:nvPr>
        </p:nvSpPr>
        <p:spPr>
          <a:ln w="3175"/>
        </p:spPr>
        <p:txBody>
          <a:bodyPr/>
          <a:lstStyle/>
          <a:p>
            <a:pPr marL="0" indent="0"/>
            <a:r>
              <a:rPr lang="en-US" sz="1600" dirty="0" err="1" smtClean="0"/>
              <a:t>AEDBF</a:t>
            </a:r>
            <a:r>
              <a:rPr lang="en-US" sz="1600" dirty="0" smtClean="0"/>
              <a:t>/</a:t>
            </a:r>
            <a:r>
              <a:rPr lang="en-US" sz="1600" dirty="0" err="1" smtClean="0"/>
              <a:t>ILF</a:t>
            </a:r>
            <a:r>
              <a:rPr lang="en-US" sz="1600" dirty="0" smtClean="0"/>
              <a:t> </a:t>
            </a:r>
            <a:r>
              <a:rPr lang="en-US" sz="1600" dirty="0"/>
              <a:t>Seminar</a:t>
            </a:r>
            <a:endParaRPr lang="de-DE" sz="1600" dirty="0" smtClean="0"/>
          </a:p>
          <a:p>
            <a:pPr marL="0" indent="0"/>
            <a:r>
              <a:rPr lang="de-DE" sz="1600" dirty="0" smtClean="0"/>
              <a:t>Frankfurt, 18. September 2014</a:t>
            </a:r>
          </a:p>
          <a:p>
            <a:pPr marL="0" indent="0"/>
            <a:r>
              <a:rPr lang="de-DE" sz="1600" dirty="0" smtClean="0"/>
              <a:t>Dr</a:t>
            </a:r>
            <a:r>
              <a:rPr lang="de-DE" sz="1600" dirty="0"/>
              <a:t>. Tim Schabert</a:t>
            </a:r>
          </a:p>
          <a:p>
            <a:pPr marL="0" indent="0"/>
            <a:endParaRPr lang="en-GB" sz="1600" dirty="0"/>
          </a:p>
        </p:txBody>
      </p:sp>
    </p:spTree>
    <p:extLst>
      <p:ext uri="{BB962C8B-B14F-4D97-AF65-F5344CB8AC3E}">
        <p14:creationId xmlns:p14="http://schemas.microsoft.com/office/powerpoint/2010/main" val="3177470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Art. 36 – “Valuation for the purposes of resolution“ (1/2)</a:t>
            </a:r>
            <a:endParaRPr lang="en-US" dirty="0"/>
          </a:p>
        </p:txBody>
      </p:sp>
      <p:sp>
        <p:nvSpPr>
          <p:cNvPr id="5" name="Rechteck 4"/>
          <p:cNvSpPr/>
          <p:nvPr/>
        </p:nvSpPr>
        <p:spPr>
          <a:xfrm>
            <a:off x="254559" y="1351655"/>
            <a:ext cx="294296" cy="2710768"/>
          </a:xfrm>
          <a:prstGeom prst="rect">
            <a:avLst/>
          </a:prstGeom>
          <a:solidFill>
            <a:srgbClr val="4066AA"/>
          </a:solidFill>
          <a:ln w="9525" algn="ctr">
            <a:solidFill>
              <a:srgbClr val="4066AA"/>
            </a:solidFill>
            <a:miter lim="800000"/>
            <a:headEnd/>
            <a:tailEnd/>
          </a:ln>
          <a:effectLst/>
        </p:spPr>
        <p:txBody>
          <a:bodyPr vert="vert270" lIns="72000" tIns="36000" rIns="36000" bIns="36000" rtlCol="0" anchor="ctr"/>
          <a:lstStyle/>
          <a:p>
            <a:pPr algn="ctr">
              <a:lnSpc>
                <a:spcPct val="80000"/>
              </a:lnSpc>
            </a:pPr>
            <a:r>
              <a:rPr lang="en-US" sz="1200" b="1" dirty="0" smtClean="0">
                <a:solidFill>
                  <a:srgbClr val="FFFFFF"/>
                </a:solidFill>
              </a:rPr>
              <a:t>Purpose of the valuation</a:t>
            </a:r>
            <a:endParaRPr lang="en-US" sz="1200" b="1" dirty="0">
              <a:solidFill>
                <a:srgbClr val="FFFFFF"/>
              </a:solidFill>
            </a:endParaRPr>
          </a:p>
        </p:txBody>
      </p:sp>
      <p:sp>
        <p:nvSpPr>
          <p:cNvPr id="7" name="Rechteck 6"/>
          <p:cNvSpPr/>
          <p:nvPr/>
        </p:nvSpPr>
        <p:spPr>
          <a:xfrm>
            <a:off x="1512278" y="1361896"/>
            <a:ext cx="7452210" cy="540000"/>
          </a:xfrm>
          <a:prstGeom prst="rect">
            <a:avLst/>
          </a:prstGeom>
          <a:solidFill>
            <a:schemeClr val="bg1"/>
          </a:solidFill>
          <a:ln w="9525" algn="ctr">
            <a:solidFill>
              <a:schemeClr val="bg1">
                <a:lumMod val="85000"/>
              </a:schemeClr>
            </a:solidFill>
            <a:miter lim="800000"/>
            <a:headEnd/>
            <a:tailEnd/>
          </a:ln>
          <a:effectLst/>
        </p:spPr>
        <p:txBody>
          <a:bodyPr vert="horz" lIns="36000" tIns="36000" rIns="36000" bIns="36000" rtlCol="0" anchor="ctr"/>
          <a:lstStyle/>
          <a:p>
            <a:pPr marL="271463" indent="-177800">
              <a:spcBef>
                <a:spcPts val="600"/>
              </a:spcBef>
              <a:buFont typeface="Arial" panose="020B0604020202020204" pitchFamily="34" charset="0"/>
              <a:buChar char="•"/>
            </a:pPr>
            <a:r>
              <a:rPr lang="en-US" sz="1200" dirty="0" smtClean="0">
                <a:solidFill>
                  <a:srgbClr val="000000"/>
                </a:solidFill>
              </a:rPr>
              <a:t>Determination</a:t>
            </a:r>
            <a:r>
              <a:rPr lang="en-US" sz="1200" dirty="0">
                <a:solidFill>
                  <a:srgbClr val="000000"/>
                </a:solidFill>
              </a:rPr>
              <a:t>, of whether the </a:t>
            </a:r>
            <a:r>
              <a:rPr lang="en-US" sz="1200" b="1" dirty="0">
                <a:solidFill>
                  <a:srgbClr val="000000"/>
                </a:solidFill>
              </a:rPr>
              <a:t>conditions for resolution</a:t>
            </a:r>
            <a:r>
              <a:rPr lang="en-US" sz="1200" dirty="0">
                <a:solidFill>
                  <a:srgbClr val="000000"/>
                </a:solidFill>
              </a:rPr>
              <a:t> or the conditions for the write down or conversion of capital instruments </a:t>
            </a:r>
            <a:r>
              <a:rPr lang="en-US" sz="1200" b="1" dirty="0">
                <a:solidFill>
                  <a:srgbClr val="000000"/>
                </a:solidFill>
              </a:rPr>
              <a:t>are met</a:t>
            </a:r>
            <a:endParaRPr lang="en-US" sz="1200" b="1" dirty="0" smtClean="0">
              <a:solidFill>
                <a:srgbClr val="000000"/>
              </a:solidFill>
            </a:endParaRPr>
          </a:p>
        </p:txBody>
      </p:sp>
      <p:sp>
        <p:nvSpPr>
          <p:cNvPr id="14" name="Rechteck 13"/>
          <p:cNvSpPr/>
          <p:nvPr/>
        </p:nvSpPr>
        <p:spPr>
          <a:xfrm>
            <a:off x="255014" y="4149079"/>
            <a:ext cx="294296" cy="2609163"/>
          </a:xfrm>
          <a:prstGeom prst="rect">
            <a:avLst/>
          </a:prstGeom>
          <a:solidFill>
            <a:srgbClr val="4066AA"/>
          </a:solidFill>
          <a:ln w="9525" algn="ctr">
            <a:solidFill>
              <a:srgbClr val="4066AA"/>
            </a:solidFill>
            <a:miter lim="800000"/>
            <a:headEnd/>
            <a:tailEnd/>
          </a:ln>
          <a:effectLst/>
        </p:spPr>
        <p:txBody>
          <a:bodyPr vert="vert270" lIns="72000" tIns="36000" rIns="36000" bIns="36000" rtlCol="0" anchor="ctr"/>
          <a:lstStyle/>
          <a:p>
            <a:pPr algn="ctr">
              <a:lnSpc>
                <a:spcPct val="80000"/>
              </a:lnSpc>
            </a:pPr>
            <a:r>
              <a:rPr lang="en-US" sz="1200" b="1" dirty="0" smtClean="0">
                <a:solidFill>
                  <a:srgbClr val="FFFFFF"/>
                </a:solidFill>
              </a:rPr>
              <a:t>Requirements</a:t>
            </a:r>
            <a:endParaRPr lang="en-US" sz="1200" b="1" dirty="0">
              <a:solidFill>
                <a:srgbClr val="FFFFFF"/>
              </a:solidFill>
            </a:endParaRPr>
          </a:p>
        </p:txBody>
      </p:sp>
      <p:sp>
        <p:nvSpPr>
          <p:cNvPr id="15" name="Rechteck 14"/>
          <p:cNvSpPr/>
          <p:nvPr/>
        </p:nvSpPr>
        <p:spPr>
          <a:xfrm>
            <a:off x="630305" y="4149079"/>
            <a:ext cx="8330603" cy="2609165"/>
          </a:xfrm>
          <a:prstGeom prst="rect">
            <a:avLst/>
          </a:prstGeom>
          <a:solidFill>
            <a:schemeClr val="bg1"/>
          </a:solidFill>
          <a:ln w="9525" algn="ctr">
            <a:solidFill>
              <a:schemeClr val="bg1">
                <a:lumMod val="85000"/>
              </a:schemeClr>
            </a:solidFill>
            <a:miter lim="800000"/>
            <a:headEnd/>
            <a:tailEnd/>
          </a:ln>
          <a:effectLst/>
        </p:spPr>
        <p:txBody>
          <a:bodyPr vert="horz" lIns="36000" tIns="36000" rIns="36000" bIns="36000" rtlCol="0" anchor="t"/>
          <a:lstStyle/>
          <a:p>
            <a:pPr marL="271463" indent="-177800">
              <a:spcBef>
                <a:spcPts val="600"/>
              </a:spcBef>
              <a:buFont typeface="Arial" panose="020B0604020202020204" pitchFamily="34" charset="0"/>
              <a:buChar char="•"/>
            </a:pPr>
            <a:r>
              <a:rPr lang="en-US" sz="1200" b="1" dirty="0" smtClean="0">
                <a:solidFill>
                  <a:srgbClr val="000000"/>
                </a:solidFill>
              </a:rPr>
              <a:t>Fair, realistic and prudent </a:t>
            </a:r>
            <a:r>
              <a:rPr lang="en-US" sz="1200" dirty="0" smtClean="0">
                <a:solidFill>
                  <a:srgbClr val="000000"/>
                </a:solidFill>
              </a:rPr>
              <a:t>valuation of assets and liabilities (incl. prudence </a:t>
            </a:r>
            <a:r>
              <a:rPr lang="en-US" sz="1200" dirty="0">
                <a:solidFill>
                  <a:srgbClr val="000000"/>
                </a:solidFill>
              </a:rPr>
              <a:t>as to </a:t>
            </a:r>
            <a:r>
              <a:rPr lang="en-US" sz="1200" b="1" dirty="0">
                <a:solidFill>
                  <a:srgbClr val="000000"/>
                </a:solidFill>
              </a:rPr>
              <a:t>rates of default </a:t>
            </a:r>
            <a:r>
              <a:rPr lang="en-US" sz="1200" dirty="0">
                <a:solidFill>
                  <a:srgbClr val="000000"/>
                </a:solidFill>
              </a:rPr>
              <a:t>and </a:t>
            </a:r>
            <a:r>
              <a:rPr lang="en-US" sz="1200" b="1" dirty="0">
                <a:solidFill>
                  <a:srgbClr val="000000"/>
                </a:solidFill>
              </a:rPr>
              <a:t>severity of </a:t>
            </a:r>
            <a:r>
              <a:rPr lang="en-US" sz="1200" b="1" dirty="0" smtClean="0">
                <a:solidFill>
                  <a:srgbClr val="000000"/>
                </a:solidFill>
              </a:rPr>
              <a:t>losses</a:t>
            </a:r>
            <a:r>
              <a:rPr lang="en-US" sz="1200" dirty="0" smtClean="0">
                <a:solidFill>
                  <a:srgbClr val="000000"/>
                </a:solidFill>
              </a:rPr>
              <a:t>)</a:t>
            </a:r>
            <a:endParaRPr lang="en-US" sz="1200" dirty="0">
              <a:solidFill>
                <a:srgbClr val="000000"/>
              </a:solidFill>
            </a:endParaRPr>
          </a:p>
          <a:p>
            <a:pPr marL="271463" indent="-177800">
              <a:spcBef>
                <a:spcPts val="600"/>
              </a:spcBef>
              <a:buFont typeface="Arial" panose="020B0604020202020204" pitchFamily="34" charset="0"/>
              <a:buChar char="•"/>
            </a:pPr>
            <a:r>
              <a:rPr lang="en-US" sz="1200" b="1" dirty="0" smtClean="0">
                <a:solidFill>
                  <a:srgbClr val="000000"/>
                </a:solidFill>
              </a:rPr>
              <a:t>No assumption of </a:t>
            </a:r>
            <a:r>
              <a:rPr lang="en-US" sz="1200" dirty="0" smtClean="0">
                <a:solidFill>
                  <a:srgbClr val="000000"/>
                </a:solidFill>
              </a:rPr>
              <a:t>any future </a:t>
            </a:r>
            <a:r>
              <a:rPr lang="en-US" sz="1200" b="1" dirty="0" smtClean="0">
                <a:solidFill>
                  <a:srgbClr val="000000"/>
                </a:solidFill>
              </a:rPr>
              <a:t>extraordinary public financial support </a:t>
            </a:r>
            <a:r>
              <a:rPr lang="en-US" sz="1200" dirty="0" smtClean="0">
                <a:solidFill>
                  <a:srgbClr val="000000"/>
                </a:solidFill>
              </a:rPr>
              <a:t>or central bank emergency liquidity assistance</a:t>
            </a:r>
          </a:p>
          <a:p>
            <a:pPr marL="271463" indent="-177800">
              <a:spcBef>
                <a:spcPts val="600"/>
              </a:spcBef>
              <a:buFont typeface="Arial" panose="020B0604020202020204" pitchFamily="34" charset="0"/>
              <a:buChar char="•"/>
            </a:pPr>
            <a:r>
              <a:rPr lang="en-US" sz="1200" b="1" dirty="0" smtClean="0">
                <a:solidFill>
                  <a:srgbClr val="000000"/>
                </a:solidFill>
              </a:rPr>
              <a:t>Consideration of all costs </a:t>
            </a:r>
            <a:r>
              <a:rPr lang="en-US" sz="1200" dirty="0" smtClean="0">
                <a:solidFill>
                  <a:srgbClr val="000000"/>
                </a:solidFill>
              </a:rPr>
              <a:t>of the resolution incurred </a:t>
            </a:r>
            <a:r>
              <a:rPr lang="en-US" sz="1200" b="1" dirty="0" smtClean="0">
                <a:solidFill>
                  <a:srgbClr val="000000"/>
                </a:solidFill>
              </a:rPr>
              <a:t>by the resolution authority</a:t>
            </a:r>
          </a:p>
          <a:p>
            <a:pPr marL="271463" indent="-177800">
              <a:spcBef>
                <a:spcPts val="600"/>
              </a:spcBef>
              <a:buFont typeface="Arial" panose="020B0604020202020204" pitchFamily="34" charset="0"/>
              <a:buChar char="•"/>
            </a:pPr>
            <a:r>
              <a:rPr lang="en-US" sz="1200" dirty="0" smtClean="0">
                <a:solidFill>
                  <a:srgbClr val="000000"/>
                </a:solidFill>
              </a:rPr>
              <a:t>Valuation to be supplemented by an updated </a:t>
            </a:r>
            <a:r>
              <a:rPr lang="en-US" sz="1200" b="1" dirty="0" smtClean="0">
                <a:solidFill>
                  <a:srgbClr val="000000"/>
                </a:solidFill>
              </a:rPr>
              <a:t>balance sheet, </a:t>
            </a:r>
            <a:r>
              <a:rPr lang="en-US" sz="1200" dirty="0" smtClean="0">
                <a:solidFill>
                  <a:srgbClr val="000000"/>
                </a:solidFill>
              </a:rPr>
              <a:t>a </a:t>
            </a:r>
            <a:r>
              <a:rPr lang="en-US" sz="1200" b="1" dirty="0" smtClean="0">
                <a:solidFill>
                  <a:srgbClr val="000000"/>
                </a:solidFill>
              </a:rPr>
              <a:t>report of the financial position </a:t>
            </a:r>
            <a:r>
              <a:rPr lang="en-US" sz="1200" dirty="0" smtClean="0">
                <a:solidFill>
                  <a:srgbClr val="000000"/>
                </a:solidFill>
              </a:rPr>
              <a:t>of the institution, analysis and an estimate of the </a:t>
            </a:r>
            <a:r>
              <a:rPr lang="en-US" sz="1200" b="1" dirty="0" smtClean="0">
                <a:solidFill>
                  <a:srgbClr val="000000"/>
                </a:solidFill>
              </a:rPr>
              <a:t>accounting value of assets</a:t>
            </a:r>
            <a:r>
              <a:rPr lang="en-US" sz="1200" dirty="0" smtClean="0">
                <a:solidFill>
                  <a:srgbClr val="000000"/>
                </a:solidFill>
              </a:rPr>
              <a:t> and a list of the outstanding balance sheet and off balance sheet </a:t>
            </a:r>
            <a:r>
              <a:rPr lang="en-US" sz="1200" b="1" dirty="0">
                <a:solidFill>
                  <a:srgbClr val="000000"/>
                </a:solidFill>
              </a:rPr>
              <a:t>liabilities with an indication of the respective credits and priority levels under the applicable insolvency </a:t>
            </a:r>
            <a:r>
              <a:rPr lang="en-US" sz="1200" b="1" dirty="0" smtClean="0">
                <a:solidFill>
                  <a:srgbClr val="000000"/>
                </a:solidFill>
              </a:rPr>
              <a:t>law</a:t>
            </a:r>
          </a:p>
          <a:p>
            <a:pPr marL="271463" indent="-177800">
              <a:spcBef>
                <a:spcPts val="600"/>
              </a:spcBef>
              <a:buFont typeface="Arial" panose="020B0604020202020204" pitchFamily="34" charset="0"/>
              <a:buChar char="•"/>
            </a:pPr>
            <a:r>
              <a:rPr lang="en-US" sz="1200" dirty="0" smtClean="0">
                <a:solidFill>
                  <a:srgbClr val="000000"/>
                </a:solidFill>
              </a:rPr>
              <a:t>Indication of the subdivision of </a:t>
            </a:r>
            <a:r>
              <a:rPr lang="en-US" sz="1200" b="1" dirty="0" smtClean="0">
                <a:solidFill>
                  <a:srgbClr val="000000"/>
                </a:solidFill>
              </a:rPr>
              <a:t>creditors in classes i</a:t>
            </a:r>
            <a:r>
              <a:rPr lang="en-US" sz="1200" dirty="0" smtClean="0">
                <a:solidFill>
                  <a:srgbClr val="000000"/>
                </a:solidFill>
              </a:rPr>
              <a:t>n accordance with their </a:t>
            </a:r>
            <a:r>
              <a:rPr lang="en-US" sz="1200" b="1" dirty="0" smtClean="0">
                <a:solidFill>
                  <a:srgbClr val="000000"/>
                </a:solidFill>
              </a:rPr>
              <a:t>priority level under the applicable insolvency law</a:t>
            </a:r>
          </a:p>
          <a:p>
            <a:pPr marL="271463" indent="-177800">
              <a:spcBef>
                <a:spcPts val="600"/>
              </a:spcBef>
              <a:buFont typeface="Arial" panose="020B0604020202020204" pitchFamily="34" charset="0"/>
              <a:buChar char="•"/>
            </a:pPr>
            <a:r>
              <a:rPr lang="en-US" sz="1200" dirty="0" smtClean="0">
                <a:solidFill>
                  <a:srgbClr val="000000"/>
                </a:solidFill>
              </a:rPr>
              <a:t>Estimate </a:t>
            </a:r>
            <a:r>
              <a:rPr lang="en-US" sz="1200" dirty="0">
                <a:solidFill>
                  <a:srgbClr val="000000"/>
                </a:solidFill>
              </a:rPr>
              <a:t>of the treatment that each class of shareholders and creditors would have been expected to </a:t>
            </a:r>
            <a:r>
              <a:rPr lang="en-US" sz="1200" dirty="0" smtClean="0">
                <a:solidFill>
                  <a:srgbClr val="000000"/>
                </a:solidFill>
              </a:rPr>
              <a:t>receive in a </a:t>
            </a:r>
            <a:r>
              <a:rPr lang="en-US" sz="1200" b="1" dirty="0" smtClean="0">
                <a:solidFill>
                  <a:srgbClr val="000000"/>
                </a:solidFill>
              </a:rPr>
              <a:t>liquidation under normal insolvency proceedings</a:t>
            </a:r>
          </a:p>
        </p:txBody>
      </p:sp>
      <p:sp>
        <p:nvSpPr>
          <p:cNvPr id="16" name="Rechteck 15"/>
          <p:cNvSpPr/>
          <p:nvPr/>
        </p:nvSpPr>
        <p:spPr>
          <a:xfrm>
            <a:off x="254559" y="936698"/>
            <a:ext cx="8709929" cy="304878"/>
          </a:xfrm>
          <a:prstGeom prst="rect">
            <a:avLst/>
          </a:prstGeom>
          <a:solidFill>
            <a:schemeClr val="accent4"/>
          </a:solidFill>
          <a:ln w="9525" algn="ctr">
            <a:solidFill>
              <a:schemeClr val="accent4"/>
            </a:solidFill>
            <a:miter lim="800000"/>
            <a:headEnd/>
            <a:tailEnd/>
          </a:ln>
          <a:effectLst/>
        </p:spPr>
        <p:txBody>
          <a:bodyPr vert="horz" lIns="36000" tIns="36000" rIns="36000" bIns="36000" rtlCol="0" anchor="ctr"/>
          <a:lstStyle/>
          <a:p>
            <a:pPr algn="ctr"/>
            <a:r>
              <a:rPr lang="en-US" sz="1200" b="1" dirty="0" smtClean="0">
                <a:solidFill>
                  <a:srgbClr val="FFFFFF"/>
                </a:solidFill>
              </a:rPr>
              <a:t>Valuation as an integral part of the decision regarding the application of resolution tools</a:t>
            </a:r>
          </a:p>
        </p:txBody>
      </p:sp>
      <p:sp>
        <p:nvSpPr>
          <p:cNvPr id="8" name="Rechteck 7"/>
          <p:cNvSpPr/>
          <p:nvPr/>
        </p:nvSpPr>
        <p:spPr>
          <a:xfrm>
            <a:off x="633884" y="1351655"/>
            <a:ext cx="796331" cy="540000"/>
          </a:xfrm>
          <a:prstGeom prst="rect">
            <a:avLst/>
          </a:prstGeom>
          <a:solidFill>
            <a:srgbClr val="4066AA"/>
          </a:solidFill>
          <a:ln w="9525" algn="ctr">
            <a:solidFill>
              <a:srgbClr val="4066AA"/>
            </a:solidFill>
            <a:miter lim="800000"/>
            <a:headEnd/>
            <a:tailEnd/>
          </a:ln>
          <a:effectLst/>
        </p:spPr>
        <p:txBody>
          <a:bodyPr vert="horz" lIns="72000" tIns="36000" rIns="36000" bIns="36000" rtlCol="0" anchor="ctr"/>
          <a:lstStyle/>
          <a:p>
            <a:pPr algn="ctr">
              <a:lnSpc>
                <a:spcPct val="80000"/>
              </a:lnSpc>
            </a:pPr>
            <a:r>
              <a:rPr lang="en-US" sz="1200" b="1" dirty="0" smtClean="0">
                <a:solidFill>
                  <a:srgbClr val="FFFFFF"/>
                </a:solidFill>
              </a:rPr>
              <a:t>Pre-requisites</a:t>
            </a:r>
            <a:endParaRPr lang="en-US" sz="1200" b="1" dirty="0">
              <a:solidFill>
                <a:srgbClr val="FFFFFF"/>
              </a:solidFill>
            </a:endParaRPr>
          </a:p>
        </p:txBody>
      </p:sp>
      <p:sp>
        <p:nvSpPr>
          <p:cNvPr id="9" name="Rechteck 8"/>
          <p:cNvSpPr/>
          <p:nvPr/>
        </p:nvSpPr>
        <p:spPr>
          <a:xfrm>
            <a:off x="633884" y="1976188"/>
            <a:ext cx="796331" cy="432000"/>
          </a:xfrm>
          <a:prstGeom prst="rect">
            <a:avLst/>
          </a:prstGeom>
          <a:solidFill>
            <a:srgbClr val="4066AA"/>
          </a:solidFill>
          <a:ln w="9525" algn="ctr">
            <a:solidFill>
              <a:srgbClr val="4066AA"/>
            </a:solidFill>
            <a:miter lim="800000"/>
            <a:headEnd/>
            <a:tailEnd/>
          </a:ln>
          <a:effectLst/>
        </p:spPr>
        <p:txBody>
          <a:bodyPr vert="horz" lIns="72000" tIns="36000" rIns="36000" bIns="36000" rtlCol="0" anchor="ctr"/>
          <a:lstStyle/>
          <a:p>
            <a:pPr algn="ctr">
              <a:lnSpc>
                <a:spcPct val="80000"/>
              </a:lnSpc>
            </a:pPr>
            <a:r>
              <a:rPr lang="en-US" sz="1200" b="1" dirty="0" smtClean="0">
                <a:solidFill>
                  <a:srgbClr val="FFFFFF"/>
                </a:solidFill>
              </a:rPr>
              <a:t>Decision</a:t>
            </a:r>
          </a:p>
        </p:txBody>
      </p:sp>
      <p:sp>
        <p:nvSpPr>
          <p:cNvPr id="10" name="Rechteck 9"/>
          <p:cNvSpPr/>
          <p:nvPr/>
        </p:nvSpPr>
        <p:spPr>
          <a:xfrm>
            <a:off x="633884" y="2478422"/>
            <a:ext cx="796331" cy="1584000"/>
          </a:xfrm>
          <a:prstGeom prst="rect">
            <a:avLst/>
          </a:prstGeom>
          <a:solidFill>
            <a:srgbClr val="4066AA"/>
          </a:solidFill>
          <a:ln w="9525" algn="ctr">
            <a:solidFill>
              <a:srgbClr val="4066AA"/>
            </a:solidFill>
            <a:miter lim="800000"/>
            <a:headEnd/>
            <a:tailEnd/>
          </a:ln>
          <a:effectLst/>
        </p:spPr>
        <p:txBody>
          <a:bodyPr vert="horz" lIns="72000" tIns="36000" rIns="36000" bIns="36000" rtlCol="0" anchor="ctr"/>
          <a:lstStyle/>
          <a:p>
            <a:pPr algn="ctr">
              <a:lnSpc>
                <a:spcPct val="80000"/>
              </a:lnSpc>
            </a:pPr>
            <a:r>
              <a:rPr lang="en-US" sz="1200" b="1" dirty="0" smtClean="0">
                <a:solidFill>
                  <a:srgbClr val="FFFFFF"/>
                </a:solidFill>
              </a:rPr>
              <a:t>Scope</a:t>
            </a:r>
          </a:p>
        </p:txBody>
      </p:sp>
      <p:sp>
        <p:nvSpPr>
          <p:cNvPr id="11" name="Rechteck 10"/>
          <p:cNvSpPr/>
          <p:nvPr/>
        </p:nvSpPr>
        <p:spPr>
          <a:xfrm>
            <a:off x="1512278" y="1976188"/>
            <a:ext cx="7452210" cy="432000"/>
          </a:xfrm>
          <a:prstGeom prst="rect">
            <a:avLst/>
          </a:prstGeom>
          <a:solidFill>
            <a:schemeClr val="bg1"/>
          </a:solidFill>
          <a:ln w="9525" algn="ctr">
            <a:solidFill>
              <a:schemeClr val="bg1">
                <a:lumMod val="85000"/>
              </a:schemeClr>
            </a:solidFill>
            <a:miter lim="800000"/>
            <a:headEnd/>
            <a:tailEnd/>
          </a:ln>
          <a:effectLst/>
        </p:spPr>
        <p:txBody>
          <a:bodyPr vert="horz" lIns="36000" tIns="36000" rIns="36000" bIns="36000" rtlCol="0" anchor="ctr"/>
          <a:lstStyle/>
          <a:p>
            <a:pPr marL="271463" indent="-177800">
              <a:spcBef>
                <a:spcPts val="600"/>
              </a:spcBef>
              <a:buFont typeface="Arial" panose="020B0604020202020204" pitchFamily="34" charset="0"/>
              <a:buChar char="•"/>
            </a:pPr>
            <a:r>
              <a:rPr lang="en-US" sz="1200" dirty="0" smtClean="0">
                <a:solidFill>
                  <a:srgbClr val="000000"/>
                </a:solidFill>
              </a:rPr>
              <a:t>Inform </a:t>
            </a:r>
            <a:r>
              <a:rPr lang="en-US" sz="1200" dirty="0">
                <a:solidFill>
                  <a:srgbClr val="000000"/>
                </a:solidFill>
              </a:rPr>
              <a:t>the decision on the </a:t>
            </a:r>
            <a:r>
              <a:rPr lang="en-US" sz="1200" b="1" dirty="0">
                <a:solidFill>
                  <a:srgbClr val="000000"/>
                </a:solidFill>
              </a:rPr>
              <a:t>appropriate resolution action </a:t>
            </a:r>
            <a:r>
              <a:rPr lang="en-US" sz="1200" dirty="0">
                <a:solidFill>
                  <a:srgbClr val="000000"/>
                </a:solidFill>
              </a:rPr>
              <a:t>to be taken</a:t>
            </a:r>
          </a:p>
        </p:txBody>
      </p:sp>
      <p:sp>
        <p:nvSpPr>
          <p:cNvPr id="12" name="Rechteck 11"/>
          <p:cNvSpPr/>
          <p:nvPr/>
        </p:nvSpPr>
        <p:spPr>
          <a:xfrm>
            <a:off x="1512278" y="2478422"/>
            <a:ext cx="7452210" cy="1584000"/>
          </a:xfrm>
          <a:prstGeom prst="rect">
            <a:avLst/>
          </a:prstGeom>
          <a:solidFill>
            <a:schemeClr val="bg1"/>
          </a:solidFill>
          <a:ln w="9525" algn="ctr">
            <a:solidFill>
              <a:schemeClr val="bg1">
                <a:lumMod val="85000"/>
              </a:schemeClr>
            </a:solidFill>
            <a:miter lim="800000"/>
            <a:headEnd/>
            <a:tailEnd/>
          </a:ln>
          <a:effectLst/>
        </p:spPr>
        <p:txBody>
          <a:bodyPr vert="horz" lIns="36000" tIns="36000" rIns="36000" bIns="36000" rtlCol="0" anchor="ctr"/>
          <a:lstStyle/>
          <a:p>
            <a:pPr marL="260350" lvl="1" indent="-171450">
              <a:spcBef>
                <a:spcPts val="600"/>
              </a:spcBef>
              <a:buFont typeface="Arial" panose="020B0604020202020204" pitchFamily="34" charset="0"/>
              <a:buChar char="•"/>
            </a:pPr>
            <a:r>
              <a:rPr lang="en-US" sz="1200" dirty="0" smtClean="0">
                <a:solidFill>
                  <a:srgbClr val="000000"/>
                </a:solidFill>
              </a:rPr>
              <a:t>Determination of the </a:t>
            </a:r>
            <a:r>
              <a:rPr lang="en-US" sz="1200" b="1" dirty="0" smtClean="0">
                <a:solidFill>
                  <a:srgbClr val="000000"/>
                </a:solidFill>
              </a:rPr>
              <a:t>extent of resolution instruments </a:t>
            </a:r>
            <a:r>
              <a:rPr lang="en-US" sz="1200" dirty="0" smtClean="0">
                <a:solidFill>
                  <a:srgbClr val="000000"/>
                </a:solidFill>
              </a:rPr>
              <a:t>that are to be applied</a:t>
            </a:r>
          </a:p>
          <a:p>
            <a:pPr marL="717550" lvl="2" indent="-171450">
              <a:spcBef>
                <a:spcPts val="600"/>
              </a:spcBef>
              <a:buFont typeface="Symbol" panose="05050102010706020507" pitchFamily="18" charset="2"/>
              <a:buChar char="-"/>
            </a:pPr>
            <a:r>
              <a:rPr lang="en-US" sz="1200" dirty="0" smtClean="0">
                <a:solidFill>
                  <a:srgbClr val="000000"/>
                </a:solidFill>
              </a:rPr>
              <a:t>extent of the write-down and / or dilution of capital instruments</a:t>
            </a:r>
          </a:p>
          <a:p>
            <a:pPr marL="717550" lvl="2" indent="-171450">
              <a:spcBef>
                <a:spcPts val="600"/>
              </a:spcBef>
              <a:buFont typeface="Symbol" panose="05050102010706020507" pitchFamily="18" charset="2"/>
              <a:buChar char="-"/>
            </a:pPr>
            <a:r>
              <a:rPr lang="en-US" sz="1200" dirty="0">
                <a:solidFill>
                  <a:srgbClr val="000000"/>
                </a:solidFill>
              </a:rPr>
              <a:t>extent of the write down or conversion of eligible liabilities</a:t>
            </a:r>
          </a:p>
          <a:p>
            <a:pPr marL="717550" lvl="2" indent="-171450">
              <a:spcBef>
                <a:spcPts val="600"/>
              </a:spcBef>
              <a:buFont typeface="Symbol" panose="05050102010706020507" pitchFamily="18" charset="2"/>
              <a:buChar char="-"/>
            </a:pPr>
            <a:r>
              <a:rPr lang="en-US" sz="1200" dirty="0" smtClean="0">
                <a:solidFill>
                  <a:srgbClr val="000000"/>
                </a:solidFill>
              </a:rPr>
              <a:t>scoping of bridge </a:t>
            </a:r>
            <a:r>
              <a:rPr lang="en-US" sz="1200" dirty="0">
                <a:solidFill>
                  <a:srgbClr val="000000"/>
                </a:solidFill>
              </a:rPr>
              <a:t>institution </a:t>
            </a:r>
            <a:r>
              <a:rPr lang="en-US" sz="1200" dirty="0" smtClean="0">
                <a:solidFill>
                  <a:srgbClr val="000000"/>
                </a:solidFill>
              </a:rPr>
              <a:t>tool (incl</a:t>
            </a:r>
            <a:r>
              <a:rPr lang="en-US" sz="1200" dirty="0">
                <a:solidFill>
                  <a:srgbClr val="000000"/>
                </a:solidFill>
              </a:rPr>
              <a:t>. </a:t>
            </a:r>
            <a:r>
              <a:rPr lang="en-US" sz="1200" dirty="0" smtClean="0">
                <a:solidFill>
                  <a:srgbClr val="000000"/>
                </a:solidFill>
              </a:rPr>
              <a:t>value </a:t>
            </a:r>
            <a:r>
              <a:rPr lang="en-US" sz="1200" dirty="0">
                <a:solidFill>
                  <a:srgbClr val="000000"/>
                </a:solidFill>
              </a:rPr>
              <a:t>of any consideration to be </a:t>
            </a:r>
            <a:r>
              <a:rPr lang="en-US" sz="1200" dirty="0" smtClean="0">
                <a:solidFill>
                  <a:srgbClr val="000000"/>
                </a:solidFill>
              </a:rPr>
              <a:t>paid as compensation)</a:t>
            </a:r>
            <a:endParaRPr lang="en-US" sz="1200" dirty="0">
              <a:solidFill>
                <a:srgbClr val="000000"/>
              </a:solidFill>
            </a:endParaRPr>
          </a:p>
          <a:p>
            <a:pPr marL="717550" lvl="2" indent="-171450">
              <a:spcBef>
                <a:spcPts val="600"/>
              </a:spcBef>
              <a:buFont typeface="Symbol" panose="05050102010706020507" pitchFamily="18" charset="2"/>
              <a:buChar char="-"/>
            </a:pPr>
            <a:r>
              <a:rPr lang="en-US" sz="1200" dirty="0">
                <a:solidFill>
                  <a:srgbClr val="000000"/>
                </a:solidFill>
              </a:rPr>
              <a:t>scoping of sale of business (incl. </a:t>
            </a:r>
            <a:r>
              <a:rPr lang="en-US" sz="1200" dirty="0" smtClean="0">
                <a:solidFill>
                  <a:srgbClr val="000000"/>
                </a:solidFill>
              </a:rPr>
              <a:t>definition of “transfer at commercial terms”)</a:t>
            </a:r>
          </a:p>
          <a:p>
            <a:pPr marL="260350" lvl="1" indent="-171450">
              <a:spcBef>
                <a:spcPts val="600"/>
              </a:spcBef>
              <a:buFont typeface="Arial" panose="020B0604020202020204" pitchFamily="34" charset="0"/>
              <a:buChar char="•"/>
            </a:pPr>
            <a:r>
              <a:rPr lang="en-US" sz="1200" dirty="0" smtClean="0">
                <a:solidFill>
                  <a:srgbClr val="000000"/>
                </a:solidFill>
              </a:rPr>
              <a:t>Ensure </a:t>
            </a:r>
            <a:r>
              <a:rPr lang="en-US" sz="1200" b="1" dirty="0" smtClean="0">
                <a:solidFill>
                  <a:srgbClr val="000000"/>
                </a:solidFill>
              </a:rPr>
              <a:t>full recognition of any losses </a:t>
            </a:r>
            <a:r>
              <a:rPr lang="en-US" sz="1200" dirty="0" smtClean="0">
                <a:solidFill>
                  <a:srgbClr val="000000"/>
                </a:solidFill>
              </a:rPr>
              <a:t>at the moment the resolution tools are applied</a:t>
            </a:r>
            <a:endParaRPr lang="en-US" sz="1200" dirty="0">
              <a:solidFill>
                <a:srgbClr val="000000"/>
              </a:solidFill>
            </a:endParaRPr>
          </a:p>
        </p:txBody>
      </p:sp>
    </p:spTree>
    <p:extLst>
      <p:ext uri="{BB962C8B-B14F-4D97-AF65-F5344CB8AC3E}">
        <p14:creationId xmlns:p14="http://schemas.microsoft.com/office/powerpoint/2010/main" val="1539877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Art. 36 – </a:t>
            </a:r>
            <a:r>
              <a:rPr lang="en-US" dirty="0" smtClean="0"/>
              <a:t>“Valuation </a:t>
            </a:r>
            <a:r>
              <a:rPr lang="en-US" dirty="0"/>
              <a:t>for the </a:t>
            </a:r>
            <a:r>
              <a:rPr lang="en-US" dirty="0" smtClean="0"/>
              <a:t>purposes </a:t>
            </a:r>
            <a:r>
              <a:rPr lang="en-US" dirty="0"/>
              <a:t>of resolution</a:t>
            </a:r>
            <a:r>
              <a:rPr lang="en-US" dirty="0" smtClean="0"/>
              <a:t>“ (2/2)</a:t>
            </a:r>
            <a:endParaRPr lang="en-US" dirty="0"/>
          </a:p>
        </p:txBody>
      </p:sp>
      <p:sp>
        <p:nvSpPr>
          <p:cNvPr id="10" name="Rechteck 9"/>
          <p:cNvSpPr/>
          <p:nvPr/>
        </p:nvSpPr>
        <p:spPr>
          <a:xfrm>
            <a:off x="301189" y="3265718"/>
            <a:ext cx="4187077" cy="3187619"/>
          </a:xfrm>
          <a:prstGeom prst="rect">
            <a:avLst/>
          </a:prstGeom>
          <a:solidFill>
            <a:schemeClr val="bg1"/>
          </a:solidFill>
          <a:ln w="9525" algn="ctr">
            <a:solidFill>
              <a:schemeClr val="bg1">
                <a:lumMod val="85000"/>
              </a:schemeClr>
            </a:solidFill>
            <a:miter lim="800000"/>
            <a:headEnd/>
            <a:tailEnd/>
          </a:ln>
          <a:effectLst/>
        </p:spPr>
        <p:txBody>
          <a:bodyPr vert="horz" lIns="36000" tIns="36000" rIns="36000" bIns="36000" rtlCol="0" anchor="t"/>
          <a:lstStyle/>
          <a:p>
            <a:pPr marL="285750" indent="-285750">
              <a:spcBef>
                <a:spcPts val="600"/>
              </a:spcBef>
              <a:buFont typeface="Arial" panose="020B0604020202020204" pitchFamily="34" charset="0"/>
              <a:buChar char="•"/>
            </a:pPr>
            <a:r>
              <a:rPr lang="en-US" sz="1200" dirty="0" smtClean="0">
                <a:solidFill>
                  <a:srgbClr val="000000"/>
                </a:solidFill>
              </a:rPr>
              <a:t>Does </a:t>
            </a:r>
            <a:r>
              <a:rPr lang="en-US" sz="1200" b="1" dirty="0" smtClean="0">
                <a:solidFill>
                  <a:srgbClr val="000000"/>
                </a:solidFill>
              </a:rPr>
              <a:t>not necessarily need to be carried out by an independent person </a:t>
            </a:r>
            <a:r>
              <a:rPr lang="en-US" sz="1200" dirty="0" smtClean="0">
                <a:solidFill>
                  <a:srgbClr val="000000"/>
                </a:solidFill>
              </a:rPr>
              <a:t>(e.g. can be provided by resolution authority)</a:t>
            </a:r>
          </a:p>
          <a:p>
            <a:pPr marL="285750" indent="-285750">
              <a:spcBef>
                <a:spcPts val="600"/>
              </a:spcBef>
              <a:buFont typeface="Arial" panose="020B0604020202020204" pitchFamily="34" charset="0"/>
              <a:buChar char="•"/>
            </a:pPr>
            <a:r>
              <a:rPr lang="en-US" sz="1200" dirty="0" smtClean="0">
                <a:solidFill>
                  <a:srgbClr val="000000"/>
                </a:solidFill>
              </a:rPr>
              <a:t>Allows </a:t>
            </a:r>
            <a:r>
              <a:rPr lang="en-US" sz="1200" b="1" dirty="0" smtClean="0">
                <a:solidFill>
                  <a:srgbClr val="000000"/>
                </a:solidFill>
              </a:rPr>
              <a:t>simplifications</a:t>
            </a:r>
            <a:r>
              <a:rPr lang="en-US" sz="1200" dirty="0" smtClean="0">
                <a:solidFill>
                  <a:srgbClr val="000000"/>
                </a:solidFill>
              </a:rPr>
              <a:t> for the valuation of assets and liabilities with respect to: </a:t>
            </a:r>
          </a:p>
          <a:p>
            <a:pPr marL="447675" lvl="1" indent="-180975">
              <a:spcBef>
                <a:spcPts val="600"/>
              </a:spcBef>
              <a:buFont typeface="Symbol" panose="05050102010706020507" pitchFamily="18" charset="2"/>
              <a:buChar char="-"/>
            </a:pPr>
            <a:r>
              <a:rPr lang="en-US" sz="1200" b="1" dirty="0">
                <a:solidFill>
                  <a:srgbClr val="000000"/>
                </a:solidFill>
              </a:rPr>
              <a:t>S</a:t>
            </a:r>
            <a:r>
              <a:rPr lang="en-US" sz="1200" b="1" dirty="0" smtClean="0">
                <a:solidFill>
                  <a:srgbClr val="000000"/>
                </a:solidFill>
              </a:rPr>
              <a:t>tandards </a:t>
            </a:r>
            <a:r>
              <a:rPr lang="en-US" sz="1200" dirty="0" smtClean="0">
                <a:solidFill>
                  <a:srgbClr val="000000"/>
                </a:solidFill>
              </a:rPr>
              <a:t>of the valuation (fair, prudent, realistic)</a:t>
            </a:r>
          </a:p>
          <a:p>
            <a:pPr marL="447675" lvl="1" indent="-180975">
              <a:spcBef>
                <a:spcPts val="600"/>
              </a:spcBef>
              <a:buFont typeface="Symbol" panose="05050102010706020507" pitchFamily="18" charset="2"/>
              <a:buChar char="-"/>
            </a:pPr>
            <a:r>
              <a:rPr lang="en-US" sz="1200" dirty="0" smtClean="0">
                <a:solidFill>
                  <a:srgbClr val="000000"/>
                </a:solidFill>
              </a:rPr>
              <a:t>Detail of required </a:t>
            </a:r>
            <a:r>
              <a:rPr lang="en-US" sz="1200" b="1" dirty="0" smtClean="0">
                <a:solidFill>
                  <a:srgbClr val="000000"/>
                </a:solidFill>
              </a:rPr>
              <a:t>supplementing information </a:t>
            </a:r>
            <a:r>
              <a:rPr lang="en-US" sz="1200" dirty="0" smtClean="0">
                <a:solidFill>
                  <a:srgbClr val="000000"/>
                </a:solidFill>
              </a:rPr>
              <a:t>(e.g. updated balance sheet)</a:t>
            </a:r>
          </a:p>
          <a:p>
            <a:pPr marL="447675" lvl="1" indent="-180975">
              <a:spcBef>
                <a:spcPts val="600"/>
              </a:spcBef>
              <a:buFont typeface="Symbol" panose="05050102010706020507" pitchFamily="18" charset="2"/>
              <a:buChar char="-"/>
            </a:pPr>
            <a:r>
              <a:rPr lang="en-US" sz="1200" dirty="0" smtClean="0">
                <a:solidFill>
                  <a:srgbClr val="000000"/>
                </a:solidFill>
              </a:rPr>
              <a:t>Subdivision of creditors in classes</a:t>
            </a:r>
            <a:endParaRPr lang="en-US" sz="1200" b="1" dirty="0" smtClean="0">
              <a:solidFill>
                <a:srgbClr val="000000"/>
              </a:solidFill>
            </a:endParaRPr>
          </a:p>
          <a:p>
            <a:pPr marL="447675" lvl="1" indent="-180975">
              <a:spcBef>
                <a:spcPts val="600"/>
              </a:spcBef>
              <a:buFont typeface="Symbol" panose="05050102010706020507" pitchFamily="18" charset="2"/>
              <a:buChar char="-"/>
            </a:pPr>
            <a:r>
              <a:rPr lang="en-US" sz="1200" dirty="0" smtClean="0">
                <a:solidFill>
                  <a:srgbClr val="000000"/>
                </a:solidFill>
              </a:rPr>
              <a:t>Indication of treatment of creditors and shareholders in regular insolvency regime</a:t>
            </a:r>
            <a:endParaRPr lang="en-US" sz="1200" b="1" dirty="0" smtClean="0">
              <a:solidFill>
                <a:srgbClr val="000000"/>
              </a:solidFill>
            </a:endParaRPr>
          </a:p>
          <a:p>
            <a:pPr marL="285750" indent="-285750">
              <a:spcBef>
                <a:spcPts val="600"/>
              </a:spcBef>
              <a:buFont typeface="Arial" panose="020B0604020202020204" pitchFamily="34" charset="0"/>
              <a:buChar char="•"/>
            </a:pPr>
            <a:r>
              <a:rPr lang="en-US" sz="1200" dirty="0" smtClean="0">
                <a:solidFill>
                  <a:srgbClr val="000000"/>
                </a:solidFill>
              </a:rPr>
              <a:t>Contains a </a:t>
            </a:r>
            <a:r>
              <a:rPr lang="en-US" sz="1200" b="1" dirty="0" smtClean="0">
                <a:solidFill>
                  <a:srgbClr val="000000"/>
                </a:solidFill>
              </a:rPr>
              <a:t>buffer</a:t>
            </a:r>
            <a:r>
              <a:rPr lang="en-US" sz="1200" dirty="0" smtClean="0">
                <a:solidFill>
                  <a:srgbClr val="000000"/>
                </a:solidFill>
              </a:rPr>
              <a:t> </a:t>
            </a:r>
            <a:r>
              <a:rPr lang="en-US" sz="1200" b="1" dirty="0" smtClean="0">
                <a:solidFill>
                  <a:srgbClr val="000000"/>
                </a:solidFill>
              </a:rPr>
              <a:t>for </a:t>
            </a:r>
            <a:r>
              <a:rPr lang="en-US" sz="1200" b="1" dirty="0">
                <a:solidFill>
                  <a:srgbClr val="000000"/>
                </a:solidFill>
              </a:rPr>
              <a:t>additional </a:t>
            </a:r>
            <a:r>
              <a:rPr lang="en-US" sz="1200" b="1" dirty="0" smtClean="0">
                <a:solidFill>
                  <a:srgbClr val="000000"/>
                </a:solidFill>
              </a:rPr>
              <a:t>losses</a:t>
            </a:r>
            <a:r>
              <a:rPr lang="en-US" sz="1200" b="1" dirty="0">
                <a:solidFill>
                  <a:srgbClr val="000000"/>
                </a:solidFill>
              </a:rPr>
              <a:t> </a:t>
            </a:r>
            <a:r>
              <a:rPr lang="en-US" sz="1200" dirty="0" smtClean="0">
                <a:solidFill>
                  <a:srgbClr val="000000"/>
                </a:solidFill>
              </a:rPr>
              <a:t>(to be justified)</a:t>
            </a:r>
          </a:p>
          <a:p>
            <a:pPr marL="285750" indent="-285750">
              <a:spcBef>
                <a:spcPts val="600"/>
              </a:spcBef>
              <a:buFont typeface="Arial" panose="020B0604020202020204" pitchFamily="34" charset="0"/>
              <a:buChar char="•"/>
            </a:pPr>
            <a:r>
              <a:rPr lang="en-US" sz="1200" dirty="0" smtClean="0">
                <a:solidFill>
                  <a:srgbClr val="000000"/>
                </a:solidFill>
              </a:rPr>
              <a:t>Is a </a:t>
            </a:r>
            <a:r>
              <a:rPr lang="en-US" sz="1200" b="1" dirty="0" smtClean="0">
                <a:solidFill>
                  <a:srgbClr val="000000"/>
                </a:solidFill>
              </a:rPr>
              <a:t>valid </a:t>
            </a:r>
            <a:r>
              <a:rPr lang="en-US" sz="1200" b="1" dirty="0">
                <a:solidFill>
                  <a:srgbClr val="000000"/>
                </a:solidFill>
              </a:rPr>
              <a:t>basis </a:t>
            </a:r>
            <a:r>
              <a:rPr lang="en-US" sz="1200" dirty="0">
                <a:solidFill>
                  <a:srgbClr val="000000"/>
                </a:solidFill>
              </a:rPr>
              <a:t>for resolution authorities </a:t>
            </a:r>
            <a:r>
              <a:rPr lang="en-US" sz="1200" dirty="0" smtClean="0">
                <a:solidFill>
                  <a:srgbClr val="000000"/>
                </a:solidFill>
              </a:rPr>
              <a:t>in order to take </a:t>
            </a:r>
            <a:r>
              <a:rPr lang="en-US" sz="1200" dirty="0">
                <a:solidFill>
                  <a:srgbClr val="000000"/>
                </a:solidFill>
              </a:rPr>
              <a:t>resolution </a:t>
            </a:r>
            <a:r>
              <a:rPr lang="en-US" sz="1200" dirty="0" smtClean="0">
                <a:solidFill>
                  <a:srgbClr val="000000"/>
                </a:solidFill>
              </a:rPr>
              <a:t>actions</a:t>
            </a:r>
            <a:endParaRPr lang="en-US" sz="1200" dirty="0">
              <a:solidFill>
                <a:srgbClr val="000000"/>
              </a:solidFill>
            </a:endParaRPr>
          </a:p>
        </p:txBody>
      </p:sp>
      <p:sp>
        <p:nvSpPr>
          <p:cNvPr id="13" name="Rechteck 12"/>
          <p:cNvSpPr/>
          <p:nvPr/>
        </p:nvSpPr>
        <p:spPr>
          <a:xfrm>
            <a:off x="254560" y="1285605"/>
            <a:ext cx="8494207" cy="1185385"/>
          </a:xfrm>
          <a:prstGeom prst="rect">
            <a:avLst/>
          </a:prstGeom>
          <a:solidFill>
            <a:schemeClr val="bg1"/>
          </a:solidFill>
          <a:ln w="9525" algn="ctr">
            <a:solidFill>
              <a:schemeClr val="bg1">
                <a:lumMod val="85000"/>
              </a:schemeClr>
            </a:solidFill>
            <a:miter lim="800000"/>
            <a:headEnd/>
            <a:tailEnd/>
          </a:ln>
          <a:effectLst/>
        </p:spPr>
        <p:txBody>
          <a:bodyPr vert="horz" lIns="36000" tIns="36000" rIns="36000" bIns="36000" rtlCol="0" anchor="t"/>
          <a:lstStyle/>
          <a:p>
            <a:pPr marL="285750" indent="-285750">
              <a:spcBef>
                <a:spcPts val="600"/>
              </a:spcBef>
              <a:buFont typeface="Arial" panose="020B0604020202020204" pitchFamily="34" charset="0"/>
              <a:buChar char="•"/>
            </a:pPr>
            <a:r>
              <a:rPr lang="en-US" sz="1200" dirty="0" smtClean="0">
                <a:solidFill>
                  <a:srgbClr val="000000"/>
                </a:solidFill>
              </a:rPr>
              <a:t>The valuation is to be </a:t>
            </a:r>
            <a:r>
              <a:rPr lang="en-US" sz="1200" dirty="0">
                <a:solidFill>
                  <a:srgbClr val="000000"/>
                </a:solidFill>
              </a:rPr>
              <a:t>carried out by </a:t>
            </a:r>
            <a:r>
              <a:rPr lang="en-US" sz="1200" b="1" dirty="0">
                <a:solidFill>
                  <a:srgbClr val="000000"/>
                </a:solidFill>
              </a:rPr>
              <a:t>a person independent</a:t>
            </a:r>
            <a:r>
              <a:rPr lang="en-US" sz="1200" dirty="0">
                <a:solidFill>
                  <a:srgbClr val="000000"/>
                </a:solidFill>
              </a:rPr>
              <a:t> from any public </a:t>
            </a:r>
            <a:r>
              <a:rPr lang="en-US" sz="1200" dirty="0" smtClean="0">
                <a:solidFill>
                  <a:srgbClr val="000000"/>
                </a:solidFill>
              </a:rPr>
              <a:t>authority and the institution</a:t>
            </a:r>
          </a:p>
          <a:p>
            <a:pPr marL="285750" indent="-285750">
              <a:spcBef>
                <a:spcPts val="600"/>
              </a:spcBef>
              <a:buFont typeface="Arial" panose="020B0604020202020204" pitchFamily="34" charset="0"/>
              <a:buChar char="•"/>
            </a:pPr>
            <a:r>
              <a:rPr lang="en-US" sz="1200" dirty="0">
                <a:solidFill>
                  <a:srgbClr val="000000"/>
                </a:solidFill>
              </a:rPr>
              <a:t>Where due to the </a:t>
            </a:r>
            <a:r>
              <a:rPr lang="en-US" sz="1200" b="1" dirty="0">
                <a:solidFill>
                  <a:srgbClr val="000000"/>
                </a:solidFill>
              </a:rPr>
              <a:t>urgency</a:t>
            </a:r>
            <a:r>
              <a:rPr lang="en-US" sz="1200" dirty="0">
                <a:solidFill>
                  <a:srgbClr val="000000"/>
                </a:solidFill>
              </a:rPr>
              <a:t> in the circumstances of the case </a:t>
            </a:r>
            <a:r>
              <a:rPr lang="en-US" sz="1200" dirty="0" smtClean="0">
                <a:solidFill>
                  <a:srgbClr val="000000"/>
                </a:solidFill>
              </a:rPr>
              <a:t>this is not possible, </a:t>
            </a:r>
            <a:r>
              <a:rPr lang="en-US" sz="1200" dirty="0">
                <a:solidFill>
                  <a:srgbClr val="000000"/>
                </a:solidFill>
              </a:rPr>
              <a:t>a </a:t>
            </a:r>
            <a:r>
              <a:rPr lang="en-US" sz="1200" b="1" dirty="0">
                <a:solidFill>
                  <a:srgbClr val="000000"/>
                </a:solidFill>
              </a:rPr>
              <a:t>provisional valuation </a:t>
            </a:r>
            <a:r>
              <a:rPr lang="en-US" sz="1200" dirty="0">
                <a:solidFill>
                  <a:srgbClr val="000000"/>
                </a:solidFill>
              </a:rPr>
              <a:t>shall be carried </a:t>
            </a:r>
            <a:r>
              <a:rPr lang="en-US" sz="1200" dirty="0" smtClean="0">
                <a:solidFill>
                  <a:srgbClr val="000000"/>
                </a:solidFill>
              </a:rPr>
              <a:t>out</a:t>
            </a:r>
          </a:p>
          <a:p>
            <a:pPr marL="285750" indent="-285750">
              <a:spcBef>
                <a:spcPts val="600"/>
              </a:spcBef>
              <a:buFont typeface="Arial" panose="020B0604020202020204" pitchFamily="34" charset="0"/>
              <a:buChar char="•"/>
            </a:pPr>
            <a:r>
              <a:rPr lang="en-US" sz="1200" dirty="0">
                <a:solidFill>
                  <a:srgbClr val="000000"/>
                </a:solidFill>
              </a:rPr>
              <a:t>A valuation that does not comply with all </a:t>
            </a:r>
            <a:r>
              <a:rPr lang="en-US" sz="1200" dirty="0" smtClean="0">
                <a:solidFill>
                  <a:srgbClr val="000000"/>
                </a:solidFill>
              </a:rPr>
              <a:t>requirements shall be considered as </a:t>
            </a:r>
            <a:r>
              <a:rPr lang="en-US" sz="1200" b="1" dirty="0" smtClean="0">
                <a:solidFill>
                  <a:srgbClr val="000000"/>
                </a:solidFill>
              </a:rPr>
              <a:t>provisional valuation </a:t>
            </a:r>
            <a:endParaRPr lang="en-US" sz="1200" dirty="0" smtClean="0">
              <a:solidFill>
                <a:srgbClr val="000000"/>
              </a:solidFill>
            </a:endParaRPr>
          </a:p>
          <a:p>
            <a:pPr marL="285750" indent="-285750">
              <a:spcBef>
                <a:spcPts val="600"/>
              </a:spcBef>
              <a:buFont typeface="Arial" panose="020B0604020202020204" pitchFamily="34" charset="0"/>
              <a:buChar char="•"/>
            </a:pPr>
            <a:r>
              <a:rPr lang="en-US" sz="1200" dirty="0" smtClean="0">
                <a:solidFill>
                  <a:srgbClr val="000000"/>
                </a:solidFill>
              </a:rPr>
              <a:t>Any provisional valuation is to be replaced by a </a:t>
            </a:r>
            <a:r>
              <a:rPr lang="en-US" sz="1200" b="1" dirty="0" smtClean="0">
                <a:solidFill>
                  <a:srgbClr val="000000"/>
                </a:solidFill>
              </a:rPr>
              <a:t>ex-post definitive valuation</a:t>
            </a:r>
            <a:r>
              <a:rPr lang="en-US" sz="1200" dirty="0" smtClean="0">
                <a:solidFill>
                  <a:srgbClr val="000000"/>
                </a:solidFill>
              </a:rPr>
              <a:t> as soon as practicable</a:t>
            </a:r>
          </a:p>
        </p:txBody>
      </p:sp>
      <p:sp>
        <p:nvSpPr>
          <p:cNvPr id="14" name="Rechteck 13"/>
          <p:cNvSpPr/>
          <p:nvPr/>
        </p:nvSpPr>
        <p:spPr>
          <a:xfrm>
            <a:off x="4601884" y="3280231"/>
            <a:ext cx="4187077" cy="3173104"/>
          </a:xfrm>
          <a:prstGeom prst="rect">
            <a:avLst/>
          </a:prstGeom>
          <a:solidFill>
            <a:schemeClr val="bg1"/>
          </a:solidFill>
          <a:ln w="9525" algn="ctr">
            <a:solidFill>
              <a:schemeClr val="bg1">
                <a:lumMod val="85000"/>
              </a:schemeClr>
            </a:solidFill>
            <a:miter lim="800000"/>
            <a:headEnd/>
            <a:tailEnd/>
          </a:ln>
          <a:effectLst/>
        </p:spPr>
        <p:txBody>
          <a:bodyPr vert="horz" lIns="36000" tIns="36000" rIns="36000" bIns="36000" rtlCol="0" anchor="t"/>
          <a:lstStyle/>
          <a:p>
            <a:pPr marL="285750" indent="-285750">
              <a:spcBef>
                <a:spcPts val="600"/>
              </a:spcBef>
              <a:buFont typeface="Arial" panose="020B0604020202020204" pitchFamily="34" charset="0"/>
              <a:buChar char="•"/>
            </a:pPr>
            <a:r>
              <a:rPr lang="en-US" sz="1200" dirty="0" smtClean="0">
                <a:solidFill>
                  <a:srgbClr val="000000"/>
                </a:solidFill>
              </a:rPr>
              <a:t>Is to </a:t>
            </a:r>
            <a:r>
              <a:rPr lang="en-US" sz="1200" dirty="0">
                <a:solidFill>
                  <a:srgbClr val="000000"/>
                </a:solidFill>
              </a:rPr>
              <a:t>be carried out by an </a:t>
            </a:r>
            <a:r>
              <a:rPr lang="en-US" sz="1200" b="1" dirty="0">
                <a:solidFill>
                  <a:srgbClr val="000000"/>
                </a:solidFill>
              </a:rPr>
              <a:t>independent person </a:t>
            </a:r>
            <a:endParaRPr lang="en-US" sz="1200" b="1" dirty="0" smtClean="0">
              <a:solidFill>
                <a:srgbClr val="000000"/>
              </a:solidFill>
            </a:endParaRPr>
          </a:p>
          <a:p>
            <a:pPr marL="285750" indent="-285750">
              <a:spcBef>
                <a:spcPts val="600"/>
              </a:spcBef>
              <a:buFont typeface="Arial" panose="020B0604020202020204" pitchFamily="34" charset="0"/>
              <a:buChar char="•"/>
            </a:pPr>
            <a:r>
              <a:rPr lang="en-US" sz="1200" dirty="0" smtClean="0">
                <a:solidFill>
                  <a:srgbClr val="000000"/>
                </a:solidFill>
              </a:rPr>
              <a:t>Has to ensure </a:t>
            </a:r>
            <a:r>
              <a:rPr lang="en-US" sz="1200" dirty="0">
                <a:solidFill>
                  <a:srgbClr val="000000"/>
                </a:solidFill>
              </a:rPr>
              <a:t>that </a:t>
            </a:r>
            <a:r>
              <a:rPr lang="en-US" sz="1200" b="1" dirty="0">
                <a:solidFill>
                  <a:srgbClr val="000000"/>
                </a:solidFill>
              </a:rPr>
              <a:t>any losses </a:t>
            </a:r>
            <a:r>
              <a:rPr lang="en-US" sz="1200" dirty="0">
                <a:solidFill>
                  <a:srgbClr val="000000"/>
                </a:solidFill>
              </a:rPr>
              <a:t>on the assets of the </a:t>
            </a:r>
            <a:r>
              <a:rPr lang="en-US" sz="1200" dirty="0" smtClean="0">
                <a:solidFill>
                  <a:srgbClr val="000000"/>
                </a:solidFill>
              </a:rPr>
              <a:t>institution are </a:t>
            </a:r>
            <a:r>
              <a:rPr lang="en-US" sz="1200" b="1" dirty="0" smtClean="0">
                <a:solidFill>
                  <a:srgbClr val="000000"/>
                </a:solidFill>
              </a:rPr>
              <a:t>fully recognized </a:t>
            </a:r>
          </a:p>
          <a:p>
            <a:pPr marL="285750" indent="-285750">
              <a:spcBef>
                <a:spcPts val="600"/>
              </a:spcBef>
              <a:buFont typeface="Arial" panose="020B0604020202020204" pitchFamily="34" charset="0"/>
              <a:buChar char="•"/>
            </a:pPr>
            <a:r>
              <a:rPr lang="en-US" sz="1200" b="1" dirty="0" smtClean="0">
                <a:solidFill>
                  <a:srgbClr val="000000"/>
                </a:solidFill>
              </a:rPr>
              <a:t>Fully complies with all requirements </a:t>
            </a:r>
            <a:r>
              <a:rPr lang="en-US" sz="1200" dirty="0" smtClean="0">
                <a:solidFill>
                  <a:srgbClr val="000000"/>
                </a:solidFill>
              </a:rPr>
              <a:t>for a valuation for the purposes of resolution as specified in article 36</a:t>
            </a:r>
          </a:p>
          <a:p>
            <a:pPr marL="285750" indent="-285750">
              <a:spcBef>
                <a:spcPts val="600"/>
              </a:spcBef>
              <a:buFont typeface="Arial" panose="020B0604020202020204" pitchFamily="34" charset="0"/>
              <a:buChar char="•"/>
            </a:pPr>
            <a:r>
              <a:rPr lang="en-US" sz="1200" dirty="0" smtClean="0">
                <a:solidFill>
                  <a:srgbClr val="000000"/>
                </a:solidFill>
              </a:rPr>
              <a:t>Uncovers </a:t>
            </a:r>
            <a:r>
              <a:rPr lang="en-US" sz="1200" b="1" dirty="0" smtClean="0">
                <a:solidFill>
                  <a:srgbClr val="000000"/>
                </a:solidFill>
              </a:rPr>
              <a:t>potential differences </a:t>
            </a:r>
            <a:r>
              <a:rPr lang="en-US" sz="1200" dirty="0" smtClean="0">
                <a:solidFill>
                  <a:srgbClr val="000000"/>
                </a:solidFill>
              </a:rPr>
              <a:t>to the provisional valuation</a:t>
            </a:r>
          </a:p>
          <a:p>
            <a:pPr marL="285750" indent="-285750">
              <a:spcBef>
                <a:spcPts val="600"/>
              </a:spcBef>
              <a:buFont typeface="Arial" panose="020B0604020202020204" pitchFamily="34" charset="0"/>
              <a:buChar char="•"/>
            </a:pPr>
            <a:r>
              <a:rPr lang="en-US" sz="1200" dirty="0" smtClean="0">
                <a:solidFill>
                  <a:srgbClr val="000000"/>
                </a:solidFill>
              </a:rPr>
              <a:t>Provides base for</a:t>
            </a:r>
            <a:r>
              <a:rPr lang="en-US" sz="1200" b="1" dirty="0" smtClean="0">
                <a:solidFill>
                  <a:srgbClr val="000000"/>
                </a:solidFill>
              </a:rPr>
              <a:t> </a:t>
            </a:r>
            <a:r>
              <a:rPr lang="en-US" sz="1200" b="1" dirty="0">
                <a:solidFill>
                  <a:srgbClr val="000000"/>
                </a:solidFill>
              </a:rPr>
              <a:t>a decision to write back creditors’ claims </a:t>
            </a:r>
            <a:r>
              <a:rPr lang="en-US" sz="1200" dirty="0">
                <a:solidFill>
                  <a:srgbClr val="000000"/>
                </a:solidFill>
              </a:rPr>
              <a:t>or to increase the value of the consideration </a:t>
            </a:r>
            <a:r>
              <a:rPr lang="en-US" sz="1200" dirty="0" smtClean="0">
                <a:solidFill>
                  <a:srgbClr val="000000"/>
                </a:solidFill>
              </a:rPr>
              <a:t>paid</a:t>
            </a:r>
          </a:p>
        </p:txBody>
      </p:sp>
      <p:sp>
        <p:nvSpPr>
          <p:cNvPr id="3" name="Rechteck 2"/>
          <p:cNvSpPr/>
          <p:nvPr/>
        </p:nvSpPr>
        <p:spPr>
          <a:xfrm>
            <a:off x="301189" y="2881088"/>
            <a:ext cx="4187077" cy="377373"/>
          </a:xfrm>
          <a:prstGeom prst="rect">
            <a:avLst/>
          </a:prstGeom>
          <a:solidFill>
            <a:srgbClr val="4066AA"/>
          </a:solidFill>
          <a:ln w="9525" algn="ctr">
            <a:noFill/>
            <a:miter lim="800000"/>
            <a:headEnd/>
            <a:tailEnd/>
          </a:ln>
          <a:effectLst/>
        </p:spPr>
        <p:txBody>
          <a:bodyPr vert="horz" lIns="72000" tIns="36000" rIns="36000" bIns="36000" rtlCol="0" anchor="ctr"/>
          <a:lstStyle/>
          <a:p>
            <a:pPr algn="ctr">
              <a:lnSpc>
                <a:spcPct val="80000"/>
              </a:lnSpc>
            </a:pPr>
            <a:r>
              <a:rPr lang="en-US" sz="1200" b="1" dirty="0" smtClean="0">
                <a:solidFill>
                  <a:srgbClr val="FFFFFF"/>
                </a:solidFill>
              </a:rPr>
              <a:t>Provisional valuation</a:t>
            </a:r>
            <a:endParaRPr lang="en-US" sz="1200" b="1" dirty="0">
              <a:solidFill>
                <a:srgbClr val="FFFFFF"/>
              </a:solidFill>
            </a:endParaRPr>
          </a:p>
        </p:txBody>
      </p:sp>
      <p:sp>
        <p:nvSpPr>
          <p:cNvPr id="15" name="Rechteck 14"/>
          <p:cNvSpPr/>
          <p:nvPr/>
        </p:nvSpPr>
        <p:spPr>
          <a:xfrm>
            <a:off x="4601883" y="2881088"/>
            <a:ext cx="4187077" cy="391887"/>
          </a:xfrm>
          <a:prstGeom prst="rect">
            <a:avLst/>
          </a:prstGeom>
          <a:solidFill>
            <a:schemeClr val="bg2"/>
          </a:solidFill>
          <a:ln w="9525" algn="ctr">
            <a:noFill/>
            <a:miter lim="800000"/>
            <a:headEnd/>
            <a:tailEnd/>
          </a:ln>
          <a:effectLst/>
        </p:spPr>
        <p:txBody>
          <a:bodyPr vert="horz" lIns="72000" tIns="36000" rIns="36000" bIns="36000" rtlCol="0" anchor="ctr"/>
          <a:lstStyle/>
          <a:p>
            <a:pPr algn="ctr">
              <a:lnSpc>
                <a:spcPct val="80000"/>
              </a:lnSpc>
            </a:pPr>
            <a:r>
              <a:rPr lang="en-US" sz="1200" b="1" dirty="0" smtClean="0">
                <a:solidFill>
                  <a:srgbClr val="FFFFFF"/>
                </a:solidFill>
              </a:rPr>
              <a:t>Ex-post definitive valuation</a:t>
            </a:r>
            <a:endParaRPr lang="en-US" sz="1200" b="1" dirty="0">
              <a:solidFill>
                <a:srgbClr val="FFFFFF"/>
              </a:solidFill>
            </a:endParaRPr>
          </a:p>
        </p:txBody>
      </p:sp>
      <p:sp>
        <p:nvSpPr>
          <p:cNvPr id="16" name="Rechteck 15"/>
          <p:cNvSpPr/>
          <p:nvPr/>
        </p:nvSpPr>
        <p:spPr>
          <a:xfrm>
            <a:off x="266022" y="980728"/>
            <a:ext cx="8494207" cy="304878"/>
          </a:xfrm>
          <a:prstGeom prst="rect">
            <a:avLst/>
          </a:prstGeom>
          <a:solidFill>
            <a:schemeClr val="accent4"/>
          </a:solidFill>
          <a:ln w="9525" algn="ctr">
            <a:solidFill>
              <a:schemeClr val="accent4"/>
            </a:solidFill>
            <a:miter lim="800000"/>
            <a:headEnd/>
            <a:tailEnd/>
          </a:ln>
          <a:effectLst/>
        </p:spPr>
        <p:txBody>
          <a:bodyPr vert="horz" lIns="36000" tIns="36000" rIns="36000" bIns="36000" rtlCol="0" anchor="ctr"/>
          <a:lstStyle/>
          <a:p>
            <a:pPr algn="ctr"/>
            <a:r>
              <a:rPr lang="en-US" sz="1200" b="1" dirty="0" smtClean="0">
                <a:solidFill>
                  <a:srgbClr val="FFFFFF"/>
                </a:solidFill>
              </a:rPr>
              <a:t>Basic requirements for the valuation</a:t>
            </a:r>
          </a:p>
        </p:txBody>
      </p:sp>
      <p:sp>
        <p:nvSpPr>
          <p:cNvPr id="17" name="Pfeil nach unten 16"/>
          <p:cNvSpPr/>
          <p:nvPr/>
        </p:nvSpPr>
        <p:spPr>
          <a:xfrm>
            <a:off x="2106674" y="2470991"/>
            <a:ext cx="576106" cy="377373"/>
          </a:xfrm>
          <a:prstGeom prst="downArrow">
            <a:avLst/>
          </a:prstGeom>
          <a:solidFill>
            <a:schemeClr val="accent4"/>
          </a:solidFill>
          <a:ln w="9525" algn="ctr">
            <a:solidFill>
              <a:schemeClr val="accent4"/>
            </a:solidFill>
            <a:miter lim="800000"/>
            <a:headEnd/>
            <a:tailEnd/>
          </a:ln>
          <a:effectLst/>
        </p:spPr>
        <p:txBody>
          <a:bodyPr vert="horz" lIns="36000" tIns="36000" rIns="36000" bIns="36000" rtlCol="0" anchor="ctr"/>
          <a:lstStyle/>
          <a:p>
            <a:pPr algn="ctr">
              <a:lnSpc>
                <a:spcPct val="80000"/>
              </a:lnSpc>
            </a:pPr>
            <a:endParaRPr lang="en-US" sz="700" b="1" dirty="0" smtClean="0">
              <a:solidFill>
                <a:srgbClr val="000000"/>
              </a:solidFill>
            </a:endParaRPr>
          </a:p>
        </p:txBody>
      </p:sp>
      <p:sp>
        <p:nvSpPr>
          <p:cNvPr id="18" name="Pfeil nach unten 17"/>
          <p:cNvSpPr/>
          <p:nvPr/>
        </p:nvSpPr>
        <p:spPr>
          <a:xfrm>
            <a:off x="6407369" y="2470991"/>
            <a:ext cx="576106" cy="391888"/>
          </a:xfrm>
          <a:prstGeom prst="downArrow">
            <a:avLst/>
          </a:prstGeom>
          <a:solidFill>
            <a:schemeClr val="accent4"/>
          </a:solidFill>
          <a:ln w="9525" algn="ctr">
            <a:solidFill>
              <a:schemeClr val="accent4"/>
            </a:solidFill>
            <a:miter lim="800000"/>
            <a:headEnd/>
            <a:tailEnd/>
          </a:ln>
          <a:effectLst/>
        </p:spPr>
        <p:txBody>
          <a:bodyPr vert="horz" lIns="36000" tIns="36000" rIns="36000" bIns="36000" rtlCol="0" anchor="ctr"/>
          <a:lstStyle/>
          <a:p>
            <a:pPr algn="ctr">
              <a:lnSpc>
                <a:spcPct val="80000"/>
              </a:lnSpc>
            </a:pPr>
            <a:endParaRPr lang="en-US" sz="700" b="1" dirty="0">
              <a:solidFill>
                <a:srgbClr val="000000"/>
              </a:solidFill>
            </a:endParaRPr>
          </a:p>
        </p:txBody>
      </p:sp>
    </p:spTree>
    <p:extLst>
      <p:ext uri="{BB962C8B-B14F-4D97-AF65-F5344CB8AC3E}">
        <p14:creationId xmlns:p14="http://schemas.microsoft.com/office/powerpoint/2010/main" val="34179460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Overview over bail in tool</a:t>
            </a:r>
            <a:endParaRPr lang="en-GB" dirty="0"/>
          </a:p>
        </p:txBody>
      </p:sp>
      <p:sp>
        <p:nvSpPr>
          <p:cNvPr id="14" name="Text Placeholder 13"/>
          <p:cNvSpPr>
            <a:spLocks noGrp="1"/>
          </p:cNvSpPr>
          <p:nvPr>
            <p:ph sz="quarter" idx="11"/>
          </p:nvPr>
        </p:nvSpPr>
        <p:spPr/>
        <p:txBody>
          <a:bodyPr>
            <a:noAutofit/>
          </a:bodyPr>
          <a:lstStyle/>
          <a:p>
            <a:pPr lvl="1">
              <a:lnSpc>
                <a:spcPct val="120000"/>
              </a:lnSpc>
              <a:buFont typeface="Wingdings" panose="05000000000000000000" pitchFamily="2" charset="2"/>
              <a:buChar char="Ø"/>
            </a:pPr>
            <a:r>
              <a:rPr lang="en-GB" sz="1800" dirty="0" smtClean="0"/>
              <a:t>bail in is </a:t>
            </a:r>
            <a:r>
              <a:rPr lang="en-GB" sz="1800" dirty="0"/>
              <a:t>one of four resolution </a:t>
            </a:r>
            <a:r>
              <a:rPr lang="en-GB" sz="1800" dirty="0" smtClean="0"/>
              <a:t>tools (bridge bank, sale of business and asset separation tool being the others)</a:t>
            </a:r>
            <a:endParaRPr lang="en-GB" sz="1800" dirty="0"/>
          </a:p>
          <a:p>
            <a:pPr lvl="1">
              <a:lnSpc>
                <a:spcPct val="120000"/>
              </a:lnSpc>
              <a:buFont typeface="Wingdings" panose="05000000000000000000" pitchFamily="2" charset="2"/>
              <a:buChar char="Ø"/>
            </a:pPr>
            <a:r>
              <a:rPr lang="en-GB" sz="1800" dirty="0" smtClean="0"/>
              <a:t>bail in can </a:t>
            </a:r>
            <a:r>
              <a:rPr lang="en-GB" sz="1800" dirty="0"/>
              <a:t>be triggered if the bank is failing or likely to fail </a:t>
            </a:r>
          </a:p>
          <a:p>
            <a:pPr lvl="1">
              <a:lnSpc>
                <a:spcPct val="120000"/>
              </a:lnSpc>
              <a:buFont typeface="Wingdings" panose="05000000000000000000" pitchFamily="2" charset="2"/>
              <a:buChar char="Ø"/>
            </a:pPr>
            <a:r>
              <a:rPr lang="en-GB" sz="1800" dirty="0" smtClean="0"/>
              <a:t>bail in gives </a:t>
            </a:r>
            <a:r>
              <a:rPr lang="en-GB" sz="1800" dirty="0"/>
              <a:t>the resolution authority the power to write down equity, own funds and liabilities and to convert </a:t>
            </a:r>
            <a:r>
              <a:rPr lang="en-GB" sz="1800" dirty="0" smtClean="0"/>
              <a:t>into </a:t>
            </a:r>
            <a:r>
              <a:rPr lang="en-GB" sz="1800" dirty="0"/>
              <a:t>equity </a:t>
            </a:r>
          </a:p>
          <a:p>
            <a:pPr lvl="1">
              <a:lnSpc>
                <a:spcPct val="120000"/>
              </a:lnSpc>
              <a:buFont typeface="Wingdings" panose="05000000000000000000" pitchFamily="2" charset="2"/>
              <a:buChar char="Ø"/>
            </a:pPr>
            <a:r>
              <a:rPr lang="en-GB" sz="1800" dirty="0"/>
              <a:t>generally </a:t>
            </a:r>
            <a:r>
              <a:rPr lang="en-GB" sz="1800" dirty="0" smtClean="0"/>
              <a:t>liabilities </a:t>
            </a:r>
            <a:r>
              <a:rPr lang="en-GB" sz="1800" dirty="0"/>
              <a:t>are subject to potential bail in except:</a:t>
            </a:r>
          </a:p>
          <a:p>
            <a:pPr marL="449263" lvl="1" indent="-271463">
              <a:lnSpc>
                <a:spcPct val="120000"/>
              </a:lnSpc>
              <a:buFont typeface="Wingdings" panose="05000000000000000000" pitchFamily="2" charset="2"/>
              <a:buChar char="Ø"/>
            </a:pPr>
            <a:r>
              <a:rPr lang="en-GB" sz="1800" dirty="0" smtClean="0"/>
              <a:t>inter alia secured </a:t>
            </a:r>
            <a:r>
              <a:rPr lang="en-GB" sz="1800" dirty="0"/>
              <a:t>liabilities, covered deposits, </a:t>
            </a:r>
            <a:r>
              <a:rPr lang="en-GB" sz="1800" dirty="0" smtClean="0"/>
              <a:t>short </a:t>
            </a:r>
            <a:r>
              <a:rPr lang="en-GB" sz="1800" dirty="0"/>
              <a:t>term </a:t>
            </a:r>
            <a:r>
              <a:rPr lang="en-GB" sz="1800" dirty="0" smtClean="0"/>
              <a:t>liabilities </a:t>
            </a:r>
            <a:r>
              <a:rPr lang="en-GB" sz="1800" dirty="0"/>
              <a:t>with a maturity of less than 7 days </a:t>
            </a:r>
            <a:r>
              <a:rPr lang="en-GB" sz="1800" dirty="0" smtClean="0"/>
              <a:t>(excluding </a:t>
            </a:r>
            <a:r>
              <a:rPr lang="en-GB" sz="1800" dirty="0"/>
              <a:t>intercompany liabilities) </a:t>
            </a:r>
          </a:p>
        </p:txBody>
      </p:sp>
    </p:spTree>
    <p:extLst>
      <p:ext uri="{BB962C8B-B14F-4D97-AF65-F5344CB8AC3E}">
        <p14:creationId xmlns:p14="http://schemas.microsoft.com/office/powerpoint/2010/main" val="16484647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1672" y="55637"/>
            <a:ext cx="6380814" cy="792088"/>
          </a:xfrm>
        </p:spPr>
        <p:txBody>
          <a:bodyPr/>
          <a:lstStyle/>
          <a:p>
            <a:r>
              <a:rPr lang="en-US" dirty="0" smtClean="0"/>
              <a:t>Art. 74 – “Valuation of difference in treatment “ </a:t>
            </a:r>
            <a:endParaRPr lang="en-US" dirty="0"/>
          </a:p>
        </p:txBody>
      </p:sp>
      <p:sp>
        <p:nvSpPr>
          <p:cNvPr id="4" name="Rechteck 3"/>
          <p:cNvSpPr/>
          <p:nvPr/>
        </p:nvSpPr>
        <p:spPr>
          <a:xfrm>
            <a:off x="251520" y="1196752"/>
            <a:ext cx="1528785" cy="541654"/>
          </a:xfrm>
          <a:prstGeom prst="rect">
            <a:avLst/>
          </a:prstGeom>
          <a:solidFill>
            <a:srgbClr val="4066AA"/>
          </a:solidFill>
          <a:ln w="9525" algn="ctr">
            <a:noFill/>
            <a:miter lim="800000"/>
            <a:headEnd/>
            <a:tailEnd/>
          </a:ln>
          <a:effectLst/>
        </p:spPr>
        <p:txBody>
          <a:bodyPr vert="horz" lIns="72000" tIns="36000" rIns="36000" bIns="36000" rtlCol="0" anchor="ctr"/>
          <a:lstStyle/>
          <a:p>
            <a:pPr>
              <a:lnSpc>
                <a:spcPct val="80000"/>
              </a:lnSpc>
            </a:pPr>
            <a:r>
              <a:rPr lang="en-US" sz="1200" b="1" dirty="0" smtClean="0">
                <a:solidFill>
                  <a:srgbClr val="FFFFFF"/>
                </a:solidFill>
              </a:rPr>
              <a:t>Objective</a:t>
            </a:r>
            <a:endParaRPr lang="en-US" sz="1200" b="1" dirty="0">
              <a:solidFill>
                <a:srgbClr val="FFFFFF"/>
              </a:solidFill>
            </a:endParaRPr>
          </a:p>
        </p:txBody>
      </p:sp>
      <p:sp>
        <p:nvSpPr>
          <p:cNvPr id="14" name="Rechteck 13"/>
          <p:cNvSpPr/>
          <p:nvPr/>
        </p:nvSpPr>
        <p:spPr>
          <a:xfrm>
            <a:off x="1846774" y="1196753"/>
            <a:ext cx="6846299" cy="541654"/>
          </a:xfrm>
          <a:prstGeom prst="rect">
            <a:avLst/>
          </a:prstGeom>
          <a:noFill/>
          <a:ln w="9525" algn="ctr">
            <a:solidFill>
              <a:schemeClr val="bg1">
                <a:lumMod val="85000"/>
                <a:alpha val="98000"/>
              </a:schemeClr>
            </a:solidFill>
            <a:miter lim="800000"/>
            <a:headEnd/>
            <a:tailEnd/>
          </a:ln>
          <a:effectLst/>
        </p:spPr>
        <p:txBody>
          <a:bodyPr vert="horz" lIns="72000" tIns="72000" rIns="72000" bIns="36000" rtlCol="0" anchor="ctr"/>
          <a:lstStyle/>
          <a:p>
            <a:pPr>
              <a:spcBef>
                <a:spcPts val="1200"/>
              </a:spcBef>
            </a:pPr>
            <a:r>
              <a:rPr lang="en-US" sz="1200" dirty="0" smtClean="0">
                <a:solidFill>
                  <a:srgbClr val="000000"/>
                </a:solidFill>
              </a:rPr>
              <a:t>Ensure necessity and proportionality of a state intervention in private property rights </a:t>
            </a:r>
            <a:br>
              <a:rPr lang="en-US" sz="1200" dirty="0" smtClean="0">
                <a:solidFill>
                  <a:srgbClr val="000000"/>
                </a:solidFill>
              </a:rPr>
            </a:br>
            <a:r>
              <a:rPr lang="en-US" sz="1200" dirty="0" smtClean="0">
                <a:solidFill>
                  <a:srgbClr val="000000"/>
                </a:solidFill>
              </a:rPr>
              <a:t>(Basic principle: </a:t>
            </a:r>
            <a:r>
              <a:rPr lang="en-US" sz="1200" b="1" dirty="0" smtClean="0">
                <a:solidFill>
                  <a:srgbClr val="000000"/>
                </a:solidFill>
              </a:rPr>
              <a:t>“No creditor worse off“</a:t>
            </a:r>
            <a:r>
              <a:rPr lang="en-US" sz="1200" dirty="0" smtClean="0">
                <a:solidFill>
                  <a:srgbClr val="000000"/>
                </a:solidFill>
              </a:rPr>
              <a:t>)</a:t>
            </a:r>
          </a:p>
        </p:txBody>
      </p:sp>
      <p:sp>
        <p:nvSpPr>
          <p:cNvPr id="24" name="Rechteck 23"/>
          <p:cNvSpPr/>
          <p:nvPr/>
        </p:nvSpPr>
        <p:spPr>
          <a:xfrm>
            <a:off x="251519" y="1844824"/>
            <a:ext cx="8441553" cy="324000"/>
          </a:xfrm>
          <a:prstGeom prst="rect">
            <a:avLst/>
          </a:prstGeom>
          <a:solidFill>
            <a:srgbClr val="4066AA"/>
          </a:solidFill>
          <a:ln w="9525" algn="ctr">
            <a:solidFill>
              <a:srgbClr val="4066AA"/>
            </a:solidFill>
            <a:miter lim="800000"/>
            <a:headEnd/>
            <a:tailEnd/>
          </a:ln>
          <a:effectLst/>
        </p:spPr>
        <p:txBody>
          <a:bodyPr vert="horz" lIns="72000" tIns="36000" rIns="36000" bIns="36000" rtlCol="0" anchor="ctr"/>
          <a:lstStyle/>
          <a:p>
            <a:pPr>
              <a:lnSpc>
                <a:spcPct val="80000"/>
              </a:lnSpc>
            </a:pPr>
            <a:r>
              <a:rPr lang="en-US" sz="1200" b="1" dirty="0" smtClean="0">
                <a:solidFill>
                  <a:srgbClr val="FFFFFF"/>
                </a:solidFill>
              </a:rPr>
              <a:t>Subject of valuation</a:t>
            </a:r>
            <a:endParaRPr lang="en-US" sz="1200" b="1" dirty="0">
              <a:solidFill>
                <a:srgbClr val="FFFFFF"/>
              </a:solidFill>
            </a:endParaRPr>
          </a:p>
        </p:txBody>
      </p:sp>
      <p:sp>
        <p:nvSpPr>
          <p:cNvPr id="26" name="Rechteck 25"/>
          <p:cNvSpPr/>
          <p:nvPr/>
        </p:nvSpPr>
        <p:spPr>
          <a:xfrm>
            <a:off x="251520" y="1738406"/>
            <a:ext cx="8441553" cy="1634469"/>
          </a:xfrm>
          <a:prstGeom prst="rect">
            <a:avLst/>
          </a:prstGeom>
          <a:noFill/>
          <a:ln w="9525" algn="ctr">
            <a:solidFill>
              <a:schemeClr val="bg1">
                <a:lumMod val="85000"/>
                <a:alpha val="98000"/>
              </a:schemeClr>
            </a:solidFill>
            <a:miter lim="800000"/>
            <a:headEnd/>
            <a:tailEnd/>
          </a:ln>
          <a:effectLst/>
        </p:spPr>
        <p:txBody>
          <a:bodyPr vert="horz" lIns="72000" tIns="432000" rIns="72000" bIns="36000" rtlCol="0" anchor="t"/>
          <a:lstStyle/>
          <a:p>
            <a:pPr marL="228600" indent="-228600">
              <a:spcBef>
                <a:spcPts val="900"/>
              </a:spcBef>
              <a:buFont typeface="+mj-lt"/>
              <a:buAutoNum type="alphaLcParenR"/>
            </a:pPr>
            <a:r>
              <a:rPr lang="en-US" sz="1200" dirty="0" smtClean="0">
                <a:solidFill>
                  <a:srgbClr val="000000"/>
                </a:solidFill>
              </a:rPr>
              <a:t>Valuation of potential losses shareholders and creditors would have incurred under the assumption that the institution had been wound up under normal insolvency proceedings instead of a resolution (“</a:t>
            </a:r>
            <a:r>
              <a:rPr lang="en-US" sz="1200" b="1" dirty="0" smtClean="0">
                <a:solidFill>
                  <a:srgbClr val="000000"/>
                </a:solidFill>
              </a:rPr>
              <a:t>deemed liquidation</a:t>
            </a:r>
            <a:r>
              <a:rPr lang="en-US" sz="1200" dirty="0" smtClean="0">
                <a:solidFill>
                  <a:srgbClr val="000000"/>
                </a:solidFill>
              </a:rPr>
              <a:t>”) </a:t>
            </a:r>
          </a:p>
          <a:p>
            <a:pPr marL="228600" indent="-228600">
              <a:spcBef>
                <a:spcPts val="900"/>
              </a:spcBef>
              <a:buFont typeface="+mj-lt"/>
              <a:buAutoNum type="alphaLcParenR"/>
            </a:pPr>
            <a:r>
              <a:rPr lang="en-US" sz="1200" dirty="0" smtClean="0">
                <a:solidFill>
                  <a:srgbClr val="000000"/>
                </a:solidFill>
              </a:rPr>
              <a:t>Determination of the </a:t>
            </a:r>
            <a:r>
              <a:rPr lang="en-US" sz="1200" b="1" dirty="0" smtClean="0">
                <a:solidFill>
                  <a:srgbClr val="000000"/>
                </a:solidFill>
              </a:rPr>
              <a:t>actual treatment </a:t>
            </a:r>
            <a:r>
              <a:rPr lang="en-US" sz="1200" dirty="0">
                <a:solidFill>
                  <a:srgbClr val="000000"/>
                </a:solidFill>
              </a:rPr>
              <a:t>that shareholders and creditors have </a:t>
            </a:r>
            <a:r>
              <a:rPr lang="en-US" sz="1200" dirty="0" smtClean="0">
                <a:solidFill>
                  <a:srgbClr val="000000"/>
                </a:solidFill>
              </a:rPr>
              <a:t>been afforded in the resolution</a:t>
            </a:r>
            <a:endParaRPr lang="en-US" sz="1200" dirty="0">
              <a:solidFill>
                <a:srgbClr val="000000"/>
              </a:solidFill>
            </a:endParaRPr>
          </a:p>
          <a:p>
            <a:pPr marL="228600" indent="-228600">
              <a:spcBef>
                <a:spcPts val="900"/>
              </a:spcBef>
              <a:buFont typeface="+mj-lt"/>
              <a:buAutoNum type="alphaLcParenR"/>
            </a:pPr>
            <a:r>
              <a:rPr lang="en-US" sz="1200" b="1" dirty="0" smtClean="0">
                <a:solidFill>
                  <a:srgbClr val="000000"/>
                </a:solidFill>
              </a:rPr>
              <a:t>Comparison</a:t>
            </a:r>
            <a:r>
              <a:rPr lang="en-US" sz="1200" dirty="0" smtClean="0">
                <a:solidFill>
                  <a:srgbClr val="000000"/>
                </a:solidFill>
              </a:rPr>
              <a:t> </a:t>
            </a:r>
            <a:r>
              <a:rPr lang="en-US" sz="1200" dirty="0">
                <a:solidFill>
                  <a:srgbClr val="000000"/>
                </a:solidFill>
              </a:rPr>
              <a:t>between </a:t>
            </a:r>
            <a:r>
              <a:rPr lang="en-US" sz="1200" dirty="0" smtClean="0">
                <a:solidFill>
                  <a:srgbClr val="000000"/>
                </a:solidFill>
              </a:rPr>
              <a:t>actual </a:t>
            </a:r>
            <a:r>
              <a:rPr lang="en-US" sz="1200" dirty="0">
                <a:solidFill>
                  <a:srgbClr val="000000"/>
                </a:solidFill>
              </a:rPr>
              <a:t>treatment </a:t>
            </a:r>
            <a:r>
              <a:rPr lang="en-US" sz="1200" dirty="0" smtClean="0">
                <a:solidFill>
                  <a:srgbClr val="000000"/>
                </a:solidFill>
              </a:rPr>
              <a:t>of shareholders </a:t>
            </a:r>
            <a:r>
              <a:rPr lang="en-US" sz="1200" dirty="0">
                <a:solidFill>
                  <a:srgbClr val="000000"/>
                </a:solidFill>
              </a:rPr>
              <a:t>and creditors </a:t>
            </a:r>
            <a:r>
              <a:rPr lang="en-US" sz="1200" dirty="0" smtClean="0">
                <a:solidFill>
                  <a:srgbClr val="000000"/>
                </a:solidFill>
              </a:rPr>
              <a:t>and their expected treatment in a deemed liquidation</a:t>
            </a:r>
          </a:p>
        </p:txBody>
      </p:sp>
      <p:sp>
        <p:nvSpPr>
          <p:cNvPr id="27" name="Rechteck 26"/>
          <p:cNvSpPr/>
          <p:nvPr/>
        </p:nvSpPr>
        <p:spPr>
          <a:xfrm>
            <a:off x="251517" y="3372875"/>
            <a:ext cx="8441553" cy="272149"/>
          </a:xfrm>
          <a:prstGeom prst="rect">
            <a:avLst/>
          </a:prstGeom>
          <a:solidFill>
            <a:srgbClr val="4066AA"/>
          </a:solidFill>
          <a:ln w="9525" algn="ctr">
            <a:solidFill>
              <a:srgbClr val="4066AA"/>
            </a:solidFill>
            <a:miter lim="800000"/>
            <a:headEnd/>
            <a:tailEnd/>
          </a:ln>
          <a:effectLst/>
        </p:spPr>
        <p:txBody>
          <a:bodyPr vert="horz" lIns="72000" tIns="36000" rIns="36000" bIns="36000" rtlCol="0" anchor="ctr"/>
          <a:lstStyle/>
          <a:p>
            <a:pPr>
              <a:lnSpc>
                <a:spcPct val="80000"/>
              </a:lnSpc>
            </a:pPr>
            <a:r>
              <a:rPr lang="en-US" sz="1200" b="1" dirty="0" smtClean="0">
                <a:solidFill>
                  <a:srgbClr val="FFFFFF"/>
                </a:solidFill>
              </a:rPr>
              <a:t>Approach</a:t>
            </a:r>
            <a:endParaRPr lang="en-US" sz="1200" b="1" dirty="0">
              <a:solidFill>
                <a:srgbClr val="FFFFFF"/>
              </a:solidFill>
            </a:endParaRPr>
          </a:p>
        </p:txBody>
      </p:sp>
      <p:sp>
        <p:nvSpPr>
          <p:cNvPr id="28" name="Rechteck 27"/>
          <p:cNvSpPr/>
          <p:nvPr/>
        </p:nvSpPr>
        <p:spPr>
          <a:xfrm>
            <a:off x="251520" y="3372876"/>
            <a:ext cx="8441553" cy="1568292"/>
          </a:xfrm>
          <a:prstGeom prst="rect">
            <a:avLst/>
          </a:prstGeom>
          <a:noFill/>
          <a:ln w="9525" algn="ctr">
            <a:solidFill>
              <a:schemeClr val="bg1">
                <a:lumMod val="85000"/>
                <a:alpha val="98000"/>
              </a:schemeClr>
            </a:solidFill>
            <a:miter lim="800000"/>
            <a:headEnd/>
            <a:tailEnd/>
          </a:ln>
          <a:effectLst/>
        </p:spPr>
        <p:txBody>
          <a:bodyPr vert="horz" lIns="72000" tIns="432000" rIns="72000" bIns="36000" rtlCol="0" anchor="t"/>
          <a:lstStyle/>
          <a:p>
            <a:pPr marL="171450" indent="-171450">
              <a:spcBef>
                <a:spcPts val="600"/>
              </a:spcBef>
              <a:buFont typeface="Arial" panose="020B0604020202020204" pitchFamily="34" charset="0"/>
              <a:buChar char="•"/>
            </a:pPr>
            <a:r>
              <a:rPr lang="en-US" sz="1200" dirty="0" smtClean="0">
                <a:solidFill>
                  <a:srgbClr val="000000"/>
                </a:solidFill>
              </a:rPr>
              <a:t>To be carried out “as soon </a:t>
            </a:r>
            <a:r>
              <a:rPr lang="en-US" sz="1200" dirty="0">
                <a:solidFill>
                  <a:srgbClr val="000000"/>
                </a:solidFill>
              </a:rPr>
              <a:t>as </a:t>
            </a:r>
            <a:r>
              <a:rPr lang="en-US" sz="1200" dirty="0" smtClean="0">
                <a:solidFill>
                  <a:srgbClr val="000000"/>
                </a:solidFill>
              </a:rPr>
              <a:t>possible” </a:t>
            </a:r>
            <a:r>
              <a:rPr lang="en-US" sz="1200" b="1" dirty="0">
                <a:solidFill>
                  <a:srgbClr val="000000"/>
                </a:solidFill>
              </a:rPr>
              <a:t>after the resolution </a:t>
            </a:r>
            <a:r>
              <a:rPr lang="en-US" sz="1200" b="1" dirty="0" smtClean="0">
                <a:solidFill>
                  <a:srgbClr val="000000"/>
                </a:solidFill>
              </a:rPr>
              <a:t>actions</a:t>
            </a:r>
            <a:r>
              <a:rPr lang="en-US" sz="1200" dirty="0" smtClean="0">
                <a:solidFill>
                  <a:srgbClr val="000000"/>
                </a:solidFill>
              </a:rPr>
              <a:t> have </a:t>
            </a:r>
            <a:r>
              <a:rPr lang="en-US" sz="1200" dirty="0">
                <a:solidFill>
                  <a:srgbClr val="000000"/>
                </a:solidFill>
              </a:rPr>
              <a:t>been </a:t>
            </a:r>
            <a:r>
              <a:rPr lang="en-US" sz="1200" dirty="0" smtClean="0">
                <a:solidFill>
                  <a:srgbClr val="000000"/>
                </a:solidFill>
              </a:rPr>
              <a:t>effected </a:t>
            </a:r>
          </a:p>
          <a:p>
            <a:pPr marL="171450" indent="-171450">
              <a:spcBef>
                <a:spcPts val="600"/>
              </a:spcBef>
              <a:buFont typeface="Arial" panose="020B0604020202020204" pitchFamily="34" charset="0"/>
              <a:buChar char="•"/>
            </a:pPr>
            <a:r>
              <a:rPr lang="en-US" sz="1200" dirty="0" smtClean="0">
                <a:solidFill>
                  <a:srgbClr val="000000"/>
                </a:solidFill>
              </a:rPr>
              <a:t>To be conducted </a:t>
            </a:r>
            <a:r>
              <a:rPr lang="en-US" sz="1200" b="1" dirty="0" smtClean="0">
                <a:solidFill>
                  <a:srgbClr val="000000"/>
                </a:solidFill>
              </a:rPr>
              <a:t>distinct from </a:t>
            </a:r>
            <a:r>
              <a:rPr lang="en-US" sz="1200" b="1" dirty="0">
                <a:solidFill>
                  <a:srgbClr val="000000"/>
                </a:solidFill>
              </a:rPr>
              <a:t>the </a:t>
            </a:r>
            <a:r>
              <a:rPr lang="en-US" sz="1200" b="1" dirty="0" smtClean="0">
                <a:solidFill>
                  <a:srgbClr val="000000"/>
                </a:solidFill>
              </a:rPr>
              <a:t>valuations for purposes of resolution </a:t>
            </a:r>
            <a:r>
              <a:rPr lang="en-US" sz="1200" dirty="0" smtClean="0">
                <a:solidFill>
                  <a:srgbClr val="000000"/>
                </a:solidFill>
              </a:rPr>
              <a:t>pursuant to Article 36</a:t>
            </a:r>
          </a:p>
          <a:p>
            <a:pPr marL="171450" indent="-171450">
              <a:spcBef>
                <a:spcPts val="600"/>
              </a:spcBef>
              <a:buFont typeface="Arial" panose="020B0604020202020204" pitchFamily="34" charset="0"/>
              <a:buChar char="•"/>
            </a:pPr>
            <a:r>
              <a:rPr lang="en-US" sz="1200" dirty="0" smtClean="0">
                <a:solidFill>
                  <a:srgbClr val="000000"/>
                </a:solidFill>
              </a:rPr>
              <a:t>Detection of a positive difference entitles to a </a:t>
            </a:r>
            <a:r>
              <a:rPr lang="en-US" sz="1200" b="1" dirty="0" smtClean="0">
                <a:solidFill>
                  <a:srgbClr val="000000"/>
                </a:solidFill>
              </a:rPr>
              <a:t>compensatory claim </a:t>
            </a:r>
            <a:r>
              <a:rPr lang="en-US" sz="1200" dirty="0" smtClean="0">
                <a:solidFill>
                  <a:srgbClr val="000000"/>
                </a:solidFill>
              </a:rPr>
              <a:t>that is to be paid from the resolution financing arrangements</a:t>
            </a:r>
          </a:p>
          <a:p>
            <a:pPr marL="171450" indent="-171450">
              <a:spcBef>
                <a:spcPts val="600"/>
              </a:spcBef>
              <a:buFont typeface="Arial" panose="020B0604020202020204" pitchFamily="34" charset="0"/>
              <a:buChar char="•"/>
            </a:pPr>
            <a:r>
              <a:rPr lang="en-US" sz="1200" b="1" dirty="0" smtClean="0">
                <a:solidFill>
                  <a:srgbClr val="000000"/>
                </a:solidFill>
              </a:rPr>
              <a:t>No suspensory effect for resolution actions</a:t>
            </a:r>
            <a:endParaRPr lang="en-US" sz="1200" dirty="0">
              <a:solidFill>
                <a:srgbClr val="000000"/>
              </a:solidFill>
            </a:endParaRPr>
          </a:p>
        </p:txBody>
      </p:sp>
      <p:sp>
        <p:nvSpPr>
          <p:cNvPr id="29" name="Rechteck 28"/>
          <p:cNvSpPr/>
          <p:nvPr/>
        </p:nvSpPr>
        <p:spPr>
          <a:xfrm>
            <a:off x="251515" y="4977174"/>
            <a:ext cx="8441553" cy="216021"/>
          </a:xfrm>
          <a:prstGeom prst="rect">
            <a:avLst/>
          </a:prstGeom>
          <a:solidFill>
            <a:srgbClr val="4066AA"/>
          </a:solidFill>
          <a:ln w="9525" algn="ctr">
            <a:solidFill>
              <a:srgbClr val="4066AA"/>
            </a:solidFill>
            <a:miter lim="800000"/>
            <a:headEnd/>
            <a:tailEnd/>
          </a:ln>
          <a:effectLst/>
        </p:spPr>
        <p:txBody>
          <a:bodyPr vert="horz" lIns="72000" tIns="36000" rIns="36000" bIns="36000" rtlCol="0" anchor="ctr"/>
          <a:lstStyle/>
          <a:p>
            <a:pPr>
              <a:lnSpc>
                <a:spcPct val="80000"/>
              </a:lnSpc>
            </a:pPr>
            <a:r>
              <a:rPr lang="en-US" sz="1200" b="1" dirty="0" smtClean="0">
                <a:solidFill>
                  <a:srgbClr val="FFFFFF"/>
                </a:solidFill>
              </a:rPr>
              <a:t>Basic Assumption</a:t>
            </a:r>
            <a:endParaRPr lang="en-US" sz="1200" b="1" dirty="0">
              <a:solidFill>
                <a:srgbClr val="FFFFFF"/>
              </a:solidFill>
            </a:endParaRPr>
          </a:p>
        </p:txBody>
      </p:sp>
      <p:sp>
        <p:nvSpPr>
          <p:cNvPr id="30" name="Rechteck 29"/>
          <p:cNvSpPr/>
          <p:nvPr/>
        </p:nvSpPr>
        <p:spPr>
          <a:xfrm>
            <a:off x="251520" y="4977174"/>
            <a:ext cx="8441553" cy="1440011"/>
          </a:xfrm>
          <a:prstGeom prst="rect">
            <a:avLst/>
          </a:prstGeom>
          <a:noFill/>
          <a:ln w="9525" algn="ctr">
            <a:solidFill>
              <a:schemeClr val="bg1">
                <a:lumMod val="85000"/>
                <a:alpha val="98000"/>
              </a:schemeClr>
            </a:solidFill>
            <a:miter lim="800000"/>
            <a:headEnd/>
            <a:tailEnd/>
          </a:ln>
          <a:effectLst/>
        </p:spPr>
        <p:txBody>
          <a:bodyPr vert="horz" lIns="72000" tIns="432000" rIns="72000" bIns="36000" rtlCol="0" anchor="t"/>
          <a:lstStyle/>
          <a:p>
            <a:pPr marL="171450" indent="-171450">
              <a:spcBef>
                <a:spcPts val="600"/>
              </a:spcBef>
              <a:buFont typeface="Arial" panose="020B0604020202020204" pitchFamily="34" charset="0"/>
              <a:buChar char="•"/>
            </a:pPr>
            <a:r>
              <a:rPr lang="en-US" sz="1200" b="1" dirty="0" smtClean="0">
                <a:solidFill>
                  <a:srgbClr val="000000"/>
                </a:solidFill>
              </a:rPr>
              <a:t>Entering of normal insolvency proceedings instead of resolution actions </a:t>
            </a:r>
            <a:r>
              <a:rPr lang="en-US" sz="1200" dirty="0" smtClean="0">
                <a:solidFill>
                  <a:srgbClr val="000000"/>
                </a:solidFill>
              </a:rPr>
              <a:t>at the time when the resolution decision was taken</a:t>
            </a:r>
          </a:p>
          <a:p>
            <a:pPr marL="171450" indent="-171450">
              <a:lnSpc>
                <a:spcPct val="80000"/>
              </a:lnSpc>
              <a:spcBef>
                <a:spcPts val="600"/>
              </a:spcBef>
              <a:buFont typeface="Arial" panose="020B0604020202020204" pitchFamily="34" charset="0"/>
              <a:buChar char="•"/>
            </a:pPr>
            <a:r>
              <a:rPr lang="en-US" sz="1200" b="1" dirty="0" smtClean="0">
                <a:solidFill>
                  <a:srgbClr val="000000"/>
                </a:solidFill>
              </a:rPr>
              <a:t>Without consideration </a:t>
            </a:r>
            <a:r>
              <a:rPr lang="en-US" sz="1200" dirty="0" smtClean="0">
                <a:solidFill>
                  <a:srgbClr val="000000"/>
                </a:solidFill>
              </a:rPr>
              <a:t>of any </a:t>
            </a:r>
            <a:r>
              <a:rPr lang="en-US" sz="1200" b="1" dirty="0" smtClean="0">
                <a:solidFill>
                  <a:srgbClr val="000000"/>
                </a:solidFill>
              </a:rPr>
              <a:t>resolution action </a:t>
            </a:r>
            <a:r>
              <a:rPr lang="en-US" sz="1200" dirty="0" smtClean="0">
                <a:solidFill>
                  <a:srgbClr val="000000"/>
                </a:solidFill>
              </a:rPr>
              <a:t>actually taken</a:t>
            </a:r>
          </a:p>
          <a:p>
            <a:pPr marL="171450" indent="-171450">
              <a:lnSpc>
                <a:spcPct val="80000"/>
              </a:lnSpc>
              <a:spcBef>
                <a:spcPts val="600"/>
              </a:spcBef>
              <a:buFont typeface="Arial" panose="020B0604020202020204" pitchFamily="34" charset="0"/>
              <a:buChar char="•"/>
            </a:pPr>
            <a:r>
              <a:rPr lang="en-US" sz="1200" b="1" dirty="0" smtClean="0">
                <a:solidFill>
                  <a:srgbClr val="000000"/>
                </a:solidFill>
              </a:rPr>
              <a:t>Disregard </a:t>
            </a:r>
            <a:r>
              <a:rPr lang="en-US" sz="1200" dirty="0" smtClean="0">
                <a:solidFill>
                  <a:srgbClr val="000000"/>
                </a:solidFill>
              </a:rPr>
              <a:t>of any </a:t>
            </a:r>
            <a:r>
              <a:rPr lang="en-US" sz="1200" dirty="0">
                <a:solidFill>
                  <a:srgbClr val="000000"/>
                </a:solidFill>
              </a:rPr>
              <a:t>provision of </a:t>
            </a:r>
            <a:r>
              <a:rPr lang="en-US" sz="1200" b="1" dirty="0">
                <a:solidFill>
                  <a:srgbClr val="000000"/>
                </a:solidFill>
              </a:rPr>
              <a:t>extraordinary public financial </a:t>
            </a:r>
            <a:r>
              <a:rPr lang="en-US" sz="1200" b="1" dirty="0" smtClean="0">
                <a:solidFill>
                  <a:srgbClr val="000000"/>
                </a:solidFill>
              </a:rPr>
              <a:t>support</a:t>
            </a:r>
          </a:p>
          <a:p>
            <a:pPr marL="171450" indent="-171450">
              <a:lnSpc>
                <a:spcPct val="80000"/>
              </a:lnSpc>
              <a:spcBef>
                <a:spcPts val="600"/>
              </a:spcBef>
              <a:buFont typeface="Arial" panose="020B0604020202020204" pitchFamily="34" charset="0"/>
              <a:buChar char="•"/>
            </a:pPr>
            <a:r>
              <a:rPr lang="en-US" sz="1200" dirty="0" smtClean="0">
                <a:solidFill>
                  <a:srgbClr val="000000"/>
                </a:solidFill>
              </a:rPr>
              <a:t>Valuation exclusively based on </a:t>
            </a:r>
            <a:r>
              <a:rPr lang="en-US" sz="1200" b="1" dirty="0" smtClean="0">
                <a:solidFill>
                  <a:srgbClr val="000000"/>
                </a:solidFill>
              </a:rPr>
              <a:t>information available at the time </a:t>
            </a:r>
            <a:r>
              <a:rPr lang="en-US" sz="1200" dirty="0" smtClean="0">
                <a:solidFill>
                  <a:srgbClr val="000000"/>
                </a:solidFill>
              </a:rPr>
              <a:t>when the resolution decision was taken</a:t>
            </a:r>
            <a:endParaRPr lang="en-US" sz="1200" b="1" dirty="0">
              <a:solidFill>
                <a:srgbClr val="000000"/>
              </a:solidFill>
            </a:endParaRPr>
          </a:p>
        </p:txBody>
      </p:sp>
    </p:spTree>
    <p:extLst>
      <p:ext uri="{BB962C8B-B14F-4D97-AF65-F5344CB8AC3E}">
        <p14:creationId xmlns:p14="http://schemas.microsoft.com/office/powerpoint/2010/main" val="30534877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0530" name="Picture 2" descr="CoBa_PPT_02_Keyvisual_dt_24,23x8,63cm"/>
          <p:cNvPicPr>
            <a:picLocks noChangeAspect="1" noChangeArrowheads="1"/>
          </p:cNvPicPr>
          <p:nvPr/>
        </p:nvPicPr>
        <p:blipFill>
          <a:blip r:embed="rId3">
            <a:extLst>
              <a:ext uri="{28A0092B-C50C-407E-A947-70E740481C1C}">
                <a14:useLocalDpi xmlns:a14="http://schemas.microsoft.com/office/drawing/2010/main" val="0"/>
              </a:ext>
            </a:extLst>
          </a:blip>
          <a:srcRect r="110"/>
          <a:stretch>
            <a:fillRect/>
          </a:stretch>
        </p:blipFill>
        <p:spPr bwMode="auto">
          <a:xfrm>
            <a:off x="214313" y="676275"/>
            <a:ext cx="8715375" cy="3105150"/>
          </a:xfrm>
          <a:prstGeom prst="rect">
            <a:avLst/>
          </a:prstGeom>
          <a:noFill/>
          <a:extLst>
            <a:ext uri="{909E8E84-426E-40DD-AFC4-6F175D3DCCD1}">
              <a14:hiddenFill xmlns:a14="http://schemas.microsoft.com/office/drawing/2010/main">
                <a:solidFill>
                  <a:srgbClr val="FFFFFF"/>
                </a:solidFill>
              </a14:hiddenFill>
            </a:ext>
          </a:extLst>
        </p:spPr>
      </p:pic>
      <p:sp>
        <p:nvSpPr>
          <p:cNvPr id="790532" name="Rectangle 4"/>
          <p:cNvSpPr>
            <a:spLocks noGrp="1" noChangeArrowheads="1"/>
          </p:cNvSpPr>
          <p:nvPr>
            <p:ph type="ctrTitle"/>
          </p:nvPr>
        </p:nvSpPr>
        <p:spPr>
          <a:xfrm>
            <a:off x="447675" y="4019550"/>
            <a:ext cx="8485188" cy="1500188"/>
          </a:xfrm>
        </p:spPr>
        <p:txBody>
          <a:bodyPr/>
          <a:lstStyle/>
          <a:p>
            <a:r>
              <a:rPr lang="de-DE" altLang="en-US" dirty="0" err="1"/>
              <a:t>Bail</a:t>
            </a:r>
            <a:r>
              <a:rPr lang="de-DE" altLang="en-US" dirty="0"/>
              <a:t>-in Tool &amp; Derivatives</a:t>
            </a:r>
            <a:br>
              <a:rPr lang="de-DE" altLang="en-US" dirty="0"/>
            </a:br>
            <a:r>
              <a:rPr lang="de-DE" altLang="en-US" sz="1600" dirty="0" err="1" smtClean="0"/>
              <a:t>AEDBF</a:t>
            </a:r>
            <a:r>
              <a:rPr lang="de-DE" altLang="en-US" sz="1600" dirty="0" smtClean="0"/>
              <a:t>/</a:t>
            </a:r>
            <a:r>
              <a:rPr lang="de-DE" altLang="en-US" sz="1600" dirty="0" err="1" smtClean="0"/>
              <a:t>ILF</a:t>
            </a:r>
            <a:r>
              <a:rPr lang="de-DE" altLang="en-US" sz="1600" dirty="0" smtClean="0"/>
              <a:t> </a:t>
            </a:r>
            <a:r>
              <a:rPr lang="de-DE" altLang="en-US" sz="1600" dirty="0"/>
              <a:t>Seminar, 18. September 2014</a:t>
            </a:r>
            <a:br>
              <a:rPr lang="de-DE" altLang="en-US" sz="1600" dirty="0"/>
            </a:br>
            <a:r>
              <a:rPr lang="de-DE" altLang="en-US" sz="1600" dirty="0"/>
              <a:t>Frankfurt am Main</a:t>
            </a:r>
            <a:br>
              <a:rPr lang="de-DE" altLang="en-US" sz="1600" dirty="0"/>
            </a:br>
            <a:r>
              <a:rPr lang="de-DE" altLang="en-US" sz="1600" dirty="0"/>
              <a:t/>
            </a:r>
            <a:br>
              <a:rPr lang="de-DE" altLang="en-US" sz="1600" dirty="0"/>
            </a:br>
            <a:r>
              <a:rPr lang="de-DE" altLang="en-US" sz="1600" dirty="0"/>
              <a:t>Karl-Heinz Raschtuttis</a:t>
            </a:r>
            <a:r>
              <a:rPr lang="de-DE" altLang="en-US" sz="2000" dirty="0"/>
              <a:t> </a:t>
            </a:r>
            <a:endParaRPr lang="en-GB" altLang="en-US" sz="2000" dirty="0"/>
          </a:p>
        </p:txBody>
      </p:sp>
    </p:spTree>
    <p:extLst>
      <p:ext uri="{BB962C8B-B14F-4D97-AF65-F5344CB8AC3E}">
        <p14:creationId xmlns:p14="http://schemas.microsoft.com/office/powerpoint/2010/main" val="17841679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9282" name="Rectangle 2"/>
          <p:cNvSpPr>
            <a:spLocks noGrp="1" noChangeArrowheads="1"/>
          </p:cNvSpPr>
          <p:nvPr>
            <p:ph type="title"/>
          </p:nvPr>
        </p:nvSpPr>
        <p:spPr>
          <a:xfrm>
            <a:off x="149225" y="627063"/>
            <a:ext cx="8829675" cy="501650"/>
          </a:xfrm>
        </p:spPr>
        <p:txBody>
          <a:bodyPr/>
          <a:lstStyle/>
          <a:p>
            <a:r>
              <a:rPr lang="de-DE" altLang="en-US"/>
              <a:t>The regulator‘s perspective: defining the playground</a:t>
            </a:r>
          </a:p>
        </p:txBody>
      </p:sp>
      <p:sp>
        <p:nvSpPr>
          <p:cNvPr id="1889283" name="Rectangle 3"/>
          <p:cNvSpPr>
            <a:spLocks noGrp="1" noChangeArrowheads="1"/>
          </p:cNvSpPr>
          <p:nvPr>
            <p:ph type="body" idx="1"/>
          </p:nvPr>
        </p:nvSpPr>
        <p:spPr>
          <a:xfrm>
            <a:off x="177800" y="1120775"/>
            <a:ext cx="8829675" cy="4862513"/>
          </a:xfrm>
        </p:spPr>
        <p:txBody>
          <a:bodyPr/>
          <a:lstStyle/>
          <a:p>
            <a:pPr marL="304800" indent="-304800">
              <a:buFontTx/>
              <a:buAutoNum type="arabicPeriod"/>
              <a:tabLst>
                <a:tab pos="2962275" algn="l"/>
              </a:tabLst>
            </a:pPr>
            <a:r>
              <a:rPr lang="de-DE" altLang="en-US" sz="1400" b="1"/>
              <a:t>Bail-in</a:t>
            </a:r>
          </a:p>
          <a:p>
            <a:pPr marL="660400" lvl="1" indent="-304800">
              <a:buFontTx/>
              <a:buBlip>
                <a:blip r:embed="rId2"/>
              </a:buBlip>
              <a:tabLst>
                <a:tab pos="2962275" algn="l"/>
              </a:tabLst>
            </a:pPr>
            <a:r>
              <a:rPr lang="de-DE" altLang="en-US" sz="1400"/>
              <a:t>Restructuring of an institution through the use of a bail-in tool</a:t>
            </a:r>
          </a:p>
          <a:p>
            <a:pPr marL="660400" lvl="1" indent="-304800">
              <a:buFontTx/>
              <a:buBlip>
                <a:blip r:embed="rId2"/>
              </a:buBlip>
              <a:tabLst>
                <a:tab pos="2962275" algn="l"/>
              </a:tabLst>
            </a:pPr>
            <a:r>
              <a:rPr lang="de-DE" altLang="en-US" sz="1400"/>
              <a:t>Write down or conversion of liabilities into equity</a:t>
            </a:r>
          </a:p>
          <a:p>
            <a:pPr marL="660400" lvl="1" indent="-304800">
              <a:buFontTx/>
              <a:buBlip>
                <a:blip r:embed="rId2"/>
              </a:buBlip>
              <a:tabLst>
                <a:tab pos="2962275" algn="l"/>
              </a:tabLst>
            </a:pPr>
            <a:r>
              <a:rPr lang="de-DE" altLang="en-US" sz="1400"/>
              <a:t>Applicable to all liabilities, except those defined in Article 44 (2) BRRD</a:t>
            </a:r>
          </a:p>
          <a:p>
            <a:pPr marL="660400" lvl="1" indent="-304800">
              <a:buFontTx/>
              <a:buBlip>
                <a:blip r:embed="rId2"/>
              </a:buBlip>
              <a:tabLst>
                <a:tab pos="2962275" algn="l"/>
              </a:tabLst>
            </a:pPr>
            <a:r>
              <a:rPr lang="de-DE" altLang="en-US" sz="1400"/>
              <a:t>But: no creditor worse off principle may trigger compensation by Resolution Funds</a:t>
            </a:r>
          </a:p>
          <a:p>
            <a:pPr marL="660400" lvl="1" indent="-304800">
              <a:buFontTx/>
              <a:buBlip>
                <a:blip r:embed="rId2"/>
              </a:buBlip>
              <a:tabLst>
                <a:tab pos="2962275" algn="l"/>
              </a:tabLst>
            </a:pPr>
            <a:r>
              <a:rPr lang="de-DE" altLang="en-US" sz="1400"/>
              <a:t>Defines Loss Given Default in case of resolution</a:t>
            </a:r>
          </a:p>
          <a:p>
            <a:pPr marL="304800" indent="-304800">
              <a:buFontTx/>
              <a:buAutoNum type="arabicPeriod"/>
              <a:tabLst>
                <a:tab pos="2962275" algn="l"/>
              </a:tabLst>
            </a:pPr>
            <a:r>
              <a:rPr lang="de-DE" altLang="en-US" sz="1400" b="1"/>
              <a:t>MREL: Minimum requirements for loss absorbing own funds and liabilities</a:t>
            </a:r>
          </a:p>
          <a:p>
            <a:pPr marL="660400" lvl="1" indent="-304800">
              <a:buFontTx/>
              <a:buBlip>
                <a:blip r:embed="rId2"/>
              </a:buBlip>
              <a:tabLst>
                <a:tab pos="2962275" algn="l"/>
              </a:tabLst>
            </a:pPr>
            <a:r>
              <a:rPr lang="de-DE" altLang="en-US" sz="1400"/>
              <a:t>Going Concern requirement, calibrated by Resolution Authority</a:t>
            </a:r>
          </a:p>
          <a:p>
            <a:pPr marL="660400" lvl="1" indent="-304800">
              <a:buFontTx/>
              <a:buBlip>
                <a:blip r:embed="rId2"/>
              </a:buBlip>
              <a:tabLst>
                <a:tab pos="2962275" algn="l"/>
              </a:tabLst>
            </a:pPr>
            <a:r>
              <a:rPr lang="de-DE" altLang="en-US" sz="1400"/>
              <a:t>Volume defined as a percentage of total liabilities</a:t>
            </a:r>
          </a:p>
          <a:p>
            <a:pPr marL="660400" lvl="1" indent="-304800">
              <a:buFontTx/>
              <a:buBlip>
                <a:blip r:embed="rId2"/>
              </a:buBlip>
              <a:tabLst>
                <a:tab pos="2962275" algn="l"/>
              </a:tabLst>
            </a:pPr>
            <a:r>
              <a:rPr lang="de-DE" altLang="en-US" sz="1400"/>
              <a:t>Remaining maturity: more than 1 year</a:t>
            </a:r>
          </a:p>
          <a:p>
            <a:pPr marL="304800" indent="-304800">
              <a:buFontTx/>
              <a:buAutoNum type="arabicPeriod"/>
              <a:tabLst>
                <a:tab pos="2962275" algn="l"/>
              </a:tabLst>
            </a:pPr>
            <a:r>
              <a:rPr lang="de-DE" altLang="en-US" sz="1400" b="1"/>
              <a:t>GLAC: Gone concern loss absorbing capital / TLAC: Total loss absorbing capacity *)</a:t>
            </a:r>
          </a:p>
          <a:p>
            <a:pPr marL="660400" lvl="1" indent="-304800">
              <a:buFontTx/>
              <a:buBlip>
                <a:blip r:embed="rId2"/>
              </a:buBlip>
              <a:tabLst>
                <a:tab pos="2962275" algn="l"/>
              </a:tabLst>
            </a:pPr>
            <a:r>
              <a:rPr lang="de-DE" altLang="en-US" sz="1400"/>
              <a:t>Applicable to G-SIBs only</a:t>
            </a:r>
          </a:p>
          <a:p>
            <a:pPr marL="660400" lvl="1" indent="-304800">
              <a:buFontTx/>
              <a:buBlip>
                <a:blip r:embed="rId2"/>
              </a:buBlip>
              <a:tabLst>
                <a:tab pos="2962275" algn="l"/>
              </a:tabLst>
            </a:pPr>
            <a:r>
              <a:rPr lang="de-DE" altLang="en-US" sz="1400"/>
              <a:t>Going concern requirement, calibrated by Resolution Authority</a:t>
            </a:r>
          </a:p>
          <a:p>
            <a:pPr marL="660400" lvl="1" indent="-304800">
              <a:buFontTx/>
              <a:buBlip>
                <a:blip r:embed="rId2"/>
              </a:buBlip>
              <a:tabLst>
                <a:tab pos="2962275" algn="l"/>
              </a:tabLst>
            </a:pPr>
            <a:r>
              <a:rPr lang="de-DE" altLang="en-US" sz="1400"/>
              <a:t>Legally, contractually or structurally subordinated</a:t>
            </a:r>
          </a:p>
          <a:p>
            <a:pPr marL="660400" lvl="1" indent="-304800">
              <a:buFontTx/>
              <a:buBlip>
                <a:blip r:embed="rId2"/>
              </a:buBlip>
              <a:tabLst>
                <a:tab pos="2962275" algn="l"/>
              </a:tabLst>
            </a:pPr>
            <a:r>
              <a:rPr lang="de-DE" altLang="en-US" sz="1400"/>
              <a:t>Volume defined as percentage of RWA and the level of leverage ratio </a:t>
            </a:r>
          </a:p>
        </p:txBody>
      </p:sp>
      <p:sp>
        <p:nvSpPr>
          <p:cNvPr id="1889284" name="Text Box 150"/>
          <p:cNvSpPr txBox="1">
            <a:spLocks noChangeArrowheads="1"/>
          </p:cNvSpPr>
          <p:nvPr/>
        </p:nvSpPr>
        <p:spPr bwMode="auto">
          <a:xfrm>
            <a:off x="171450" y="6223000"/>
            <a:ext cx="847248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Aft>
                <a:spcPct val="50000"/>
              </a:spcAft>
              <a:buBlip>
                <a:blip r:embed="rId2"/>
              </a:buBlip>
              <a:defRPr sz="1600">
                <a:solidFill>
                  <a:srgbClr val="000000"/>
                </a:solidFill>
                <a:latin typeface="Arial" charset="0"/>
              </a:defRPr>
            </a:lvl1pPr>
            <a:lvl2pPr marL="742950" indent="-285750">
              <a:spcAft>
                <a:spcPct val="50000"/>
              </a:spcAft>
              <a:buFont typeface="Arial" charset="0"/>
              <a:buChar char="–"/>
              <a:defRPr sz="1600">
                <a:solidFill>
                  <a:srgbClr val="000000"/>
                </a:solidFill>
                <a:latin typeface="Arial" charset="0"/>
              </a:defRPr>
            </a:lvl2pPr>
            <a:lvl3pPr marL="1143000" indent="-228600">
              <a:spcAft>
                <a:spcPct val="50000"/>
              </a:spcAft>
              <a:buFont typeface="Arial" charset="0"/>
              <a:buChar char="–"/>
              <a:defRPr sz="1600">
                <a:solidFill>
                  <a:srgbClr val="000000"/>
                </a:solidFill>
                <a:latin typeface="Arial" charset="0"/>
              </a:defRPr>
            </a:lvl3pPr>
            <a:lvl4pPr marL="1600200" indent="-228600">
              <a:lnSpc>
                <a:spcPct val="95000"/>
              </a:lnSpc>
              <a:spcBef>
                <a:spcPct val="20000"/>
              </a:spcBef>
              <a:spcAft>
                <a:spcPct val="20000"/>
              </a:spcAft>
              <a:buBlip>
                <a:blip r:embed="rId3"/>
              </a:buBlip>
              <a:defRPr>
                <a:solidFill>
                  <a:schemeClr val="tx1"/>
                </a:solidFill>
                <a:latin typeface="Arial" charset="0"/>
              </a:defRPr>
            </a:lvl4pPr>
            <a:lvl5pPr marL="2057400" indent="-228600">
              <a:lnSpc>
                <a:spcPct val="95000"/>
              </a:lnSpc>
              <a:spcBef>
                <a:spcPct val="20000"/>
              </a:spcBef>
              <a:spcAft>
                <a:spcPct val="20000"/>
              </a:spcAft>
              <a:buBlip>
                <a:blip r:embed="rId3"/>
              </a:buBlip>
              <a:defRPr>
                <a:solidFill>
                  <a:schemeClr val="tx1"/>
                </a:solidFill>
                <a:latin typeface="Arial" charset="0"/>
              </a:defRPr>
            </a:lvl5pPr>
            <a:lvl6pPr marL="2514600" indent="-228600" fontAlgn="base">
              <a:lnSpc>
                <a:spcPct val="95000"/>
              </a:lnSpc>
              <a:spcBef>
                <a:spcPct val="20000"/>
              </a:spcBef>
              <a:spcAft>
                <a:spcPct val="20000"/>
              </a:spcAft>
              <a:buBlip>
                <a:blip r:embed="rId3"/>
              </a:buBlip>
              <a:defRPr>
                <a:solidFill>
                  <a:schemeClr val="tx1"/>
                </a:solidFill>
                <a:latin typeface="Arial" charset="0"/>
              </a:defRPr>
            </a:lvl6pPr>
            <a:lvl7pPr marL="2971800" indent="-228600" fontAlgn="base">
              <a:lnSpc>
                <a:spcPct val="95000"/>
              </a:lnSpc>
              <a:spcBef>
                <a:spcPct val="20000"/>
              </a:spcBef>
              <a:spcAft>
                <a:spcPct val="20000"/>
              </a:spcAft>
              <a:buBlip>
                <a:blip r:embed="rId3"/>
              </a:buBlip>
              <a:defRPr>
                <a:solidFill>
                  <a:schemeClr val="tx1"/>
                </a:solidFill>
                <a:latin typeface="Arial" charset="0"/>
              </a:defRPr>
            </a:lvl7pPr>
            <a:lvl8pPr marL="3429000" indent="-228600" fontAlgn="base">
              <a:lnSpc>
                <a:spcPct val="95000"/>
              </a:lnSpc>
              <a:spcBef>
                <a:spcPct val="20000"/>
              </a:spcBef>
              <a:spcAft>
                <a:spcPct val="20000"/>
              </a:spcAft>
              <a:buBlip>
                <a:blip r:embed="rId3"/>
              </a:buBlip>
              <a:defRPr>
                <a:solidFill>
                  <a:schemeClr val="tx1"/>
                </a:solidFill>
                <a:latin typeface="Arial" charset="0"/>
              </a:defRPr>
            </a:lvl8pPr>
            <a:lvl9pPr marL="3886200" indent="-228600" fontAlgn="base">
              <a:lnSpc>
                <a:spcPct val="95000"/>
              </a:lnSpc>
              <a:spcBef>
                <a:spcPct val="20000"/>
              </a:spcBef>
              <a:spcAft>
                <a:spcPct val="20000"/>
              </a:spcAft>
              <a:buBlip>
                <a:blip r:embed="rId3"/>
              </a:buBlip>
              <a:defRPr>
                <a:solidFill>
                  <a:schemeClr val="tx1"/>
                </a:solidFill>
                <a:latin typeface="Arial" charset="0"/>
              </a:defRPr>
            </a:lvl9pPr>
          </a:lstStyle>
          <a:p>
            <a:pPr fontAlgn="base">
              <a:spcBef>
                <a:spcPct val="0"/>
              </a:spcBef>
              <a:spcAft>
                <a:spcPct val="0"/>
              </a:spcAft>
              <a:buFontTx/>
              <a:buNone/>
            </a:pPr>
            <a:r>
              <a:rPr lang="de-DE" altLang="de-DE" sz="800" baseline="30000" smtClean="0">
                <a:cs typeface="Arial" charset="0"/>
              </a:rPr>
              <a:t>*)</a:t>
            </a:r>
            <a:r>
              <a:rPr lang="de-DE" altLang="de-DE" sz="800" smtClean="0">
                <a:cs typeface="Arial" charset="0"/>
              </a:rPr>
              <a:t> at least according to REUTERS</a:t>
            </a:r>
          </a:p>
        </p:txBody>
      </p:sp>
    </p:spTree>
    <p:extLst>
      <p:ext uri="{BB962C8B-B14F-4D97-AF65-F5344CB8AC3E}">
        <p14:creationId xmlns:p14="http://schemas.microsoft.com/office/powerpoint/2010/main" val="3732838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8610" name="Rectangle 2"/>
          <p:cNvSpPr>
            <a:spLocks noGrp="1" noChangeArrowheads="1"/>
          </p:cNvSpPr>
          <p:nvPr>
            <p:ph type="title"/>
          </p:nvPr>
        </p:nvSpPr>
        <p:spPr>
          <a:xfrm>
            <a:off x="149225" y="627063"/>
            <a:ext cx="8829675" cy="501650"/>
          </a:xfrm>
        </p:spPr>
        <p:txBody>
          <a:bodyPr/>
          <a:lstStyle/>
          <a:p>
            <a:r>
              <a:rPr lang="de-DE" altLang="en-US"/>
              <a:t>In search for a new equilibrium …</a:t>
            </a:r>
          </a:p>
        </p:txBody>
      </p:sp>
      <p:sp>
        <p:nvSpPr>
          <p:cNvPr id="1988611" name="Rectangle 3"/>
          <p:cNvSpPr>
            <a:spLocks noGrp="1" noChangeArrowheads="1"/>
          </p:cNvSpPr>
          <p:nvPr>
            <p:ph type="body" idx="1"/>
          </p:nvPr>
        </p:nvSpPr>
        <p:spPr>
          <a:xfrm>
            <a:off x="5397500" y="1720850"/>
            <a:ext cx="1323975" cy="471488"/>
          </a:xfrm>
        </p:spPr>
        <p:txBody>
          <a:bodyPr/>
          <a:lstStyle/>
          <a:p>
            <a:pPr marL="304800" indent="-304800">
              <a:buFontTx/>
              <a:buNone/>
              <a:tabLst>
                <a:tab pos="2962275" algn="l"/>
              </a:tabLst>
            </a:pPr>
            <a:r>
              <a:rPr lang="de-DE" altLang="en-US" sz="2400">
                <a:solidFill>
                  <a:schemeClr val="folHlink"/>
                </a:solidFill>
              </a:rPr>
              <a:t>Institute</a:t>
            </a:r>
          </a:p>
        </p:txBody>
      </p:sp>
      <p:sp>
        <p:nvSpPr>
          <p:cNvPr id="1988613" name="Oval 5"/>
          <p:cNvSpPr>
            <a:spLocks noChangeArrowheads="1"/>
          </p:cNvSpPr>
          <p:nvPr/>
        </p:nvSpPr>
        <p:spPr bwMode="auto">
          <a:xfrm>
            <a:off x="4324350" y="1476375"/>
            <a:ext cx="3495675" cy="3476625"/>
          </a:xfrm>
          <a:prstGeom prst="ellipse">
            <a:avLst/>
          </a:prstGeom>
          <a:noFill/>
          <a:ln w="76200">
            <a:solidFill>
              <a:schemeClr val="folHlink"/>
            </a:solidFill>
            <a:round/>
            <a:headEnd/>
            <a:tailEnd type="none" w="lg"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fontAlgn="base">
              <a:spcBef>
                <a:spcPct val="0"/>
              </a:spcBef>
              <a:spcAft>
                <a:spcPct val="0"/>
              </a:spcAft>
            </a:pPr>
            <a:endParaRPr lang="en-GB" sz="1600" smtClean="0">
              <a:solidFill>
                <a:srgbClr val="000000"/>
              </a:solidFill>
            </a:endParaRPr>
          </a:p>
        </p:txBody>
      </p:sp>
      <p:sp>
        <p:nvSpPr>
          <p:cNvPr id="1988614" name="Oval 6"/>
          <p:cNvSpPr>
            <a:spLocks noChangeArrowheads="1"/>
          </p:cNvSpPr>
          <p:nvPr/>
        </p:nvSpPr>
        <p:spPr bwMode="auto">
          <a:xfrm>
            <a:off x="3111500" y="2482850"/>
            <a:ext cx="3495675" cy="3476625"/>
          </a:xfrm>
          <a:prstGeom prst="ellipse">
            <a:avLst/>
          </a:prstGeom>
          <a:noFill/>
          <a:ln w="76200">
            <a:solidFill>
              <a:srgbClr val="0000FF"/>
            </a:solidFill>
            <a:round/>
            <a:headEnd/>
            <a:tailEnd type="none" w="lg"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fontAlgn="base">
              <a:spcBef>
                <a:spcPct val="0"/>
              </a:spcBef>
              <a:spcAft>
                <a:spcPct val="0"/>
              </a:spcAft>
            </a:pPr>
            <a:endParaRPr lang="en-GB" sz="1600" smtClean="0">
              <a:solidFill>
                <a:srgbClr val="000000"/>
              </a:solidFill>
            </a:endParaRPr>
          </a:p>
        </p:txBody>
      </p:sp>
      <p:sp>
        <p:nvSpPr>
          <p:cNvPr id="1988615" name="Oval 7"/>
          <p:cNvSpPr>
            <a:spLocks noChangeArrowheads="1"/>
          </p:cNvSpPr>
          <p:nvPr/>
        </p:nvSpPr>
        <p:spPr bwMode="auto">
          <a:xfrm>
            <a:off x="1422400" y="1403350"/>
            <a:ext cx="3495675" cy="3476625"/>
          </a:xfrm>
          <a:prstGeom prst="ellipse">
            <a:avLst/>
          </a:prstGeom>
          <a:noFill/>
          <a:ln w="76200">
            <a:solidFill>
              <a:srgbClr val="339966"/>
            </a:solidFill>
            <a:round/>
            <a:headEnd/>
            <a:tailEnd type="none" w="lg" len="me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fontAlgn="base">
              <a:spcBef>
                <a:spcPct val="0"/>
              </a:spcBef>
              <a:spcAft>
                <a:spcPct val="0"/>
              </a:spcAft>
            </a:pPr>
            <a:endParaRPr lang="en-GB" sz="1600" smtClean="0">
              <a:solidFill>
                <a:srgbClr val="000000"/>
              </a:solidFill>
            </a:endParaRPr>
          </a:p>
        </p:txBody>
      </p:sp>
      <p:sp>
        <p:nvSpPr>
          <p:cNvPr id="1988617" name="Rectangle 9"/>
          <p:cNvSpPr>
            <a:spLocks noChangeArrowheads="1"/>
          </p:cNvSpPr>
          <p:nvPr/>
        </p:nvSpPr>
        <p:spPr bwMode="gray">
          <a:xfrm>
            <a:off x="2413000" y="1851025"/>
            <a:ext cx="13239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04800" indent="-304800">
              <a:spcAft>
                <a:spcPct val="50000"/>
              </a:spcAft>
              <a:buBlip>
                <a:blip r:embed="rId2"/>
              </a:buBlip>
              <a:tabLst>
                <a:tab pos="2962275" algn="l"/>
              </a:tabLst>
              <a:defRPr sz="1600">
                <a:solidFill>
                  <a:srgbClr val="000000"/>
                </a:solidFill>
                <a:latin typeface="Arial" charset="0"/>
              </a:defRPr>
            </a:lvl1pPr>
            <a:lvl2pPr marL="660400" indent="-304800">
              <a:spcAft>
                <a:spcPct val="50000"/>
              </a:spcAft>
              <a:buFont typeface="Arial" charset="0"/>
              <a:buChar char="–"/>
              <a:tabLst>
                <a:tab pos="2962275" algn="l"/>
              </a:tabLst>
              <a:defRPr sz="1600">
                <a:solidFill>
                  <a:srgbClr val="000000"/>
                </a:solidFill>
                <a:latin typeface="Arial" charset="0"/>
              </a:defRPr>
            </a:lvl2pPr>
            <a:lvl3pPr marL="1108075" indent="-304800">
              <a:spcAft>
                <a:spcPct val="50000"/>
              </a:spcAft>
              <a:buFont typeface="Arial" charset="0"/>
              <a:buChar char="–"/>
              <a:tabLst>
                <a:tab pos="2962275" algn="l"/>
              </a:tabLst>
              <a:defRPr sz="1600">
                <a:solidFill>
                  <a:srgbClr val="000000"/>
                </a:solidFill>
                <a:latin typeface="Arial" charset="0"/>
              </a:defRPr>
            </a:lvl3pPr>
            <a:lvl4pPr marL="1501775" indent="-342900">
              <a:lnSpc>
                <a:spcPct val="95000"/>
              </a:lnSpc>
              <a:spcBef>
                <a:spcPct val="20000"/>
              </a:spcBef>
              <a:spcAft>
                <a:spcPct val="20000"/>
              </a:spcAft>
              <a:buBlip>
                <a:blip r:embed="rId3"/>
              </a:buBlip>
              <a:tabLst>
                <a:tab pos="2962275" algn="l"/>
              </a:tabLst>
              <a:defRPr>
                <a:solidFill>
                  <a:schemeClr val="tx1"/>
                </a:solidFill>
                <a:latin typeface="Arial" charset="0"/>
              </a:defRPr>
            </a:lvl4pPr>
            <a:lvl5pPr marL="1868488" indent="-342900">
              <a:lnSpc>
                <a:spcPct val="95000"/>
              </a:lnSpc>
              <a:spcBef>
                <a:spcPct val="20000"/>
              </a:spcBef>
              <a:spcAft>
                <a:spcPct val="20000"/>
              </a:spcAft>
              <a:buBlip>
                <a:blip r:embed="rId3"/>
              </a:buBlip>
              <a:tabLst>
                <a:tab pos="2962275" algn="l"/>
              </a:tabLst>
              <a:defRPr>
                <a:solidFill>
                  <a:schemeClr val="tx1"/>
                </a:solidFill>
                <a:latin typeface="Arial" charset="0"/>
              </a:defRPr>
            </a:lvl5pPr>
            <a:lvl6pPr marL="2325688" indent="-342900" fontAlgn="base">
              <a:lnSpc>
                <a:spcPct val="95000"/>
              </a:lnSpc>
              <a:spcBef>
                <a:spcPct val="20000"/>
              </a:spcBef>
              <a:spcAft>
                <a:spcPct val="20000"/>
              </a:spcAft>
              <a:buBlip>
                <a:blip r:embed="rId3"/>
              </a:buBlip>
              <a:tabLst>
                <a:tab pos="2962275" algn="l"/>
              </a:tabLst>
              <a:defRPr>
                <a:solidFill>
                  <a:schemeClr val="tx1"/>
                </a:solidFill>
                <a:latin typeface="Arial" charset="0"/>
              </a:defRPr>
            </a:lvl6pPr>
            <a:lvl7pPr marL="2782888" indent="-342900" fontAlgn="base">
              <a:lnSpc>
                <a:spcPct val="95000"/>
              </a:lnSpc>
              <a:spcBef>
                <a:spcPct val="20000"/>
              </a:spcBef>
              <a:spcAft>
                <a:spcPct val="20000"/>
              </a:spcAft>
              <a:buBlip>
                <a:blip r:embed="rId3"/>
              </a:buBlip>
              <a:tabLst>
                <a:tab pos="2962275" algn="l"/>
              </a:tabLst>
              <a:defRPr>
                <a:solidFill>
                  <a:schemeClr val="tx1"/>
                </a:solidFill>
                <a:latin typeface="Arial" charset="0"/>
              </a:defRPr>
            </a:lvl7pPr>
            <a:lvl8pPr marL="3240088" indent="-342900" fontAlgn="base">
              <a:lnSpc>
                <a:spcPct val="95000"/>
              </a:lnSpc>
              <a:spcBef>
                <a:spcPct val="20000"/>
              </a:spcBef>
              <a:spcAft>
                <a:spcPct val="20000"/>
              </a:spcAft>
              <a:buBlip>
                <a:blip r:embed="rId3"/>
              </a:buBlip>
              <a:tabLst>
                <a:tab pos="2962275" algn="l"/>
              </a:tabLst>
              <a:defRPr>
                <a:solidFill>
                  <a:schemeClr val="tx1"/>
                </a:solidFill>
                <a:latin typeface="Arial" charset="0"/>
              </a:defRPr>
            </a:lvl8pPr>
            <a:lvl9pPr marL="3697288" indent="-342900" fontAlgn="base">
              <a:lnSpc>
                <a:spcPct val="95000"/>
              </a:lnSpc>
              <a:spcBef>
                <a:spcPct val="20000"/>
              </a:spcBef>
              <a:spcAft>
                <a:spcPct val="20000"/>
              </a:spcAft>
              <a:buBlip>
                <a:blip r:embed="rId3"/>
              </a:buBlip>
              <a:tabLst>
                <a:tab pos="2962275" algn="l"/>
              </a:tabLst>
              <a:defRPr>
                <a:solidFill>
                  <a:schemeClr val="tx1"/>
                </a:solidFill>
                <a:latin typeface="Arial" charset="0"/>
              </a:defRPr>
            </a:lvl9pPr>
          </a:lstStyle>
          <a:p>
            <a:pPr fontAlgn="base">
              <a:spcBef>
                <a:spcPct val="0"/>
              </a:spcBef>
              <a:buFontTx/>
              <a:buNone/>
            </a:pPr>
            <a:r>
              <a:rPr lang="de-DE" altLang="en-US" sz="2400" smtClean="0">
                <a:solidFill>
                  <a:srgbClr val="007700"/>
                </a:solidFill>
              </a:rPr>
              <a:t>Investor</a:t>
            </a:r>
          </a:p>
        </p:txBody>
      </p:sp>
      <p:sp>
        <p:nvSpPr>
          <p:cNvPr id="1988618" name="Rectangle 10"/>
          <p:cNvSpPr>
            <a:spLocks noChangeArrowheads="1"/>
          </p:cNvSpPr>
          <p:nvPr/>
        </p:nvSpPr>
        <p:spPr bwMode="gray">
          <a:xfrm>
            <a:off x="3946525" y="5146675"/>
            <a:ext cx="160972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04800" indent="-304800">
              <a:spcAft>
                <a:spcPct val="50000"/>
              </a:spcAft>
              <a:buBlip>
                <a:blip r:embed="rId2"/>
              </a:buBlip>
              <a:tabLst>
                <a:tab pos="2962275" algn="l"/>
              </a:tabLst>
              <a:defRPr sz="1600">
                <a:solidFill>
                  <a:srgbClr val="000000"/>
                </a:solidFill>
                <a:latin typeface="Arial" charset="0"/>
              </a:defRPr>
            </a:lvl1pPr>
            <a:lvl2pPr marL="660400" indent="-304800">
              <a:spcAft>
                <a:spcPct val="50000"/>
              </a:spcAft>
              <a:buFont typeface="Arial" charset="0"/>
              <a:buChar char="–"/>
              <a:tabLst>
                <a:tab pos="2962275" algn="l"/>
              </a:tabLst>
              <a:defRPr sz="1600">
                <a:solidFill>
                  <a:srgbClr val="000000"/>
                </a:solidFill>
                <a:latin typeface="Arial" charset="0"/>
              </a:defRPr>
            </a:lvl2pPr>
            <a:lvl3pPr marL="1108075" indent="-304800">
              <a:spcAft>
                <a:spcPct val="50000"/>
              </a:spcAft>
              <a:buFont typeface="Arial" charset="0"/>
              <a:buChar char="–"/>
              <a:tabLst>
                <a:tab pos="2962275" algn="l"/>
              </a:tabLst>
              <a:defRPr sz="1600">
                <a:solidFill>
                  <a:srgbClr val="000000"/>
                </a:solidFill>
                <a:latin typeface="Arial" charset="0"/>
              </a:defRPr>
            </a:lvl3pPr>
            <a:lvl4pPr marL="1501775" indent="-342900">
              <a:lnSpc>
                <a:spcPct val="95000"/>
              </a:lnSpc>
              <a:spcBef>
                <a:spcPct val="20000"/>
              </a:spcBef>
              <a:spcAft>
                <a:spcPct val="20000"/>
              </a:spcAft>
              <a:buBlip>
                <a:blip r:embed="rId3"/>
              </a:buBlip>
              <a:tabLst>
                <a:tab pos="2962275" algn="l"/>
              </a:tabLst>
              <a:defRPr>
                <a:solidFill>
                  <a:schemeClr val="tx1"/>
                </a:solidFill>
                <a:latin typeface="Arial" charset="0"/>
              </a:defRPr>
            </a:lvl4pPr>
            <a:lvl5pPr marL="1868488" indent="-342900">
              <a:lnSpc>
                <a:spcPct val="95000"/>
              </a:lnSpc>
              <a:spcBef>
                <a:spcPct val="20000"/>
              </a:spcBef>
              <a:spcAft>
                <a:spcPct val="20000"/>
              </a:spcAft>
              <a:buBlip>
                <a:blip r:embed="rId3"/>
              </a:buBlip>
              <a:tabLst>
                <a:tab pos="2962275" algn="l"/>
              </a:tabLst>
              <a:defRPr>
                <a:solidFill>
                  <a:schemeClr val="tx1"/>
                </a:solidFill>
                <a:latin typeface="Arial" charset="0"/>
              </a:defRPr>
            </a:lvl5pPr>
            <a:lvl6pPr marL="2325688" indent="-342900" fontAlgn="base">
              <a:lnSpc>
                <a:spcPct val="95000"/>
              </a:lnSpc>
              <a:spcBef>
                <a:spcPct val="20000"/>
              </a:spcBef>
              <a:spcAft>
                <a:spcPct val="20000"/>
              </a:spcAft>
              <a:buBlip>
                <a:blip r:embed="rId3"/>
              </a:buBlip>
              <a:tabLst>
                <a:tab pos="2962275" algn="l"/>
              </a:tabLst>
              <a:defRPr>
                <a:solidFill>
                  <a:schemeClr val="tx1"/>
                </a:solidFill>
                <a:latin typeface="Arial" charset="0"/>
              </a:defRPr>
            </a:lvl6pPr>
            <a:lvl7pPr marL="2782888" indent="-342900" fontAlgn="base">
              <a:lnSpc>
                <a:spcPct val="95000"/>
              </a:lnSpc>
              <a:spcBef>
                <a:spcPct val="20000"/>
              </a:spcBef>
              <a:spcAft>
                <a:spcPct val="20000"/>
              </a:spcAft>
              <a:buBlip>
                <a:blip r:embed="rId3"/>
              </a:buBlip>
              <a:tabLst>
                <a:tab pos="2962275" algn="l"/>
              </a:tabLst>
              <a:defRPr>
                <a:solidFill>
                  <a:schemeClr val="tx1"/>
                </a:solidFill>
                <a:latin typeface="Arial" charset="0"/>
              </a:defRPr>
            </a:lvl7pPr>
            <a:lvl8pPr marL="3240088" indent="-342900" fontAlgn="base">
              <a:lnSpc>
                <a:spcPct val="95000"/>
              </a:lnSpc>
              <a:spcBef>
                <a:spcPct val="20000"/>
              </a:spcBef>
              <a:spcAft>
                <a:spcPct val="20000"/>
              </a:spcAft>
              <a:buBlip>
                <a:blip r:embed="rId3"/>
              </a:buBlip>
              <a:tabLst>
                <a:tab pos="2962275" algn="l"/>
              </a:tabLst>
              <a:defRPr>
                <a:solidFill>
                  <a:schemeClr val="tx1"/>
                </a:solidFill>
                <a:latin typeface="Arial" charset="0"/>
              </a:defRPr>
            </a:lvl8pPr>
            <a:lvl9pPr marL="3697288" indent="-342900" fontAlgn="base">
              <a:lnSpc>
                <a:spcPct val="95000"/>
              </a:lnSpc>
              <a:spcBef>
                <a:spcPct val="20000"/>
              </a:spcBef>
              <a:spcAft>
                <a:spcPct val="20000"/>
              </a:spcAft>
              <a:buBlip>
                <a:blip r:embed="rId3"/>
              </a:buBlip>
              <a:tabLst>
                <a:tab pos="2962275" algn="l"/>
              </a:tabLst>
              <a:defRPr>
                <a:solidFill>
                  <a:schemeClr val="tx1"/>
                </a:solidFill>
                <a:latin typeface="Arial" charset="0"/>
              </a:defRPr>
            </a:lvl9pPr>
          </a:lstStyle>
          <a:p>
            <a:pPr fontAlgn="base">
              <a:spcBef>
                <a:spcPct val="0"/>
              </a:spcBef>
              <a:buFontTx/>
              <a:buNone/>
            </a:pPr>
            <a:r>
              <a:rPr lang="de-DE" altLang="en-US" sz="2400" smtClean="0">
                <a:solidFill>
                  <a:srgbClr val="0000FF"/>
                </a:solidFill>
              </a:rPr>
              <a:t>Regulator</a:t>
            </a:r>
          </a:p>
        </p:txBody>
      </p:sp>
      <p:sp>
        <p:nvSpPr>
          <p:cNvPr id="1988619" name="Cloud"/>
          <p:cNvSpPr>
            <a:spLocks noChangeAspect="1" noEditPoints="1" noChangeArrowheads="1"/>
          </p:cNvSpPr>
          <p:nvPr/>
        </p:nvSpPr>
        <p:spPr bwMode="auto">
          <a:xfrm>
            <a:off x="4114800" y="2557463"/>
            <a:ext cx="981075" cy="12763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1C3AB"/>
          </a:solidFill>
          <a:ln>
            <a:noFill/>
          </a:ln>
          <a:effectLst>
            <a:outerShdw dist="107763"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1600" smtClean="0">
              <a:solidFill>
                <a:srgbClr val="000000"/>
              </a:solidFill>
            </a:endParaRPr>
          </a:p>
        </p:txBody>
      </p:sp>
      <p:sp>
        <p:nvSpPr>
          <p:cNvPr id="1988620" name="Rectangle 12"/>
          <p:cNvSpPr>
            <a:spLocks noChangeArrowheads="1"/>
          </p:cNvSpPr>
          <p:nvPr/>
        </p:nvSpPr>
        <p:spPr bwMode="gray">
          <a:xfrm>
            <a:off x="4108450" y="2870200"/>
            <a:ext cx="1190625"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04800" indent="-304800">
              <a:spcAft>
                <a:spcPct val="50000"/>
              </a:spcAft>
              <a:buBlip>
                <a:blip r:embed="rId2"/>
              </a:buBlip>
              <a:tabLst>
                <a:tab pos="2962275" algn="l"/>
              </a:tabLst>
              <a:defRPr sz="1600">
                <a:solidFill>
                  <a:srgbClr val="000000"/>
                </a:solidFill>
                <a:latin typeface="Arial" charset="0"/>
              </a:defRPr>
            </a:lvl1pPr>
            <a:lvl2pPr marL="660400" indent="-304800">
              <a:spcAft>
                <a:spcPct val="50000"/>
              </a:spcAft>
              <a:buFont typeface="Arial" charset="0"/>
              <a:buChar char="–"/>
              <a:tabLst>
                <a:tab pos="2962275" algn="l"/>
              </a:tabLst>
              <a:defRPr sz="1600">
                <a:solidFill>
                  <a:srgbClr val="000000"/>
                </a:solidFill>
                <a:latin typeface="Arial" charset="0"/>
              </a:defRPr>
            </a:lvl2pPr>
            <a:lvl3pPr marL="1108075" indent="-304800">
              <a:spcAft>
                <a:spcPct val="50000"/>
              </a:spcAft>
              <a:buFont typeface="Arial" charset="0"/>
              <a:buChar char="–"/>
              <a:tabLst>
                <a:tab pos="2962275" algn="l"/>
              </a:tabLst>
              <a:defRPr sz="1600">
                <a:solidFill>
                  <a:srgbClr val="000000"/>
                </a:solidFill>
                <a:latin typeface="Arial" charset="0"/>
              </a:defRPr>
            </a:lvl3pPr>
            <a:lvl4pPr marL="1501775" indent="-342900">
              <a:lnSpc>
                <a:spcPct val="95000"/>
              </a:lnSpc>
              <a:spcBef>
                <a:spcPct val="20000"/>
              </a:spcBef>
              <a:spcAft>
                <a:spcPct val="20000"/>
              </a:spcAft>
              <a:buBlip>
                <a:blip r:embed="rId3"/>
              </a:buBlip>
              <a:tabLst>
                <a:tab pos="2962275" algn="l"/>
              </a:tabLst>
              <a:defRPr>
                <a:solidFill>
                  <a:schemeClr val="tx1"/>
                </a:solidFill>
                <a:latin typeface="Arial" charset="0"/>
              </a:defRPr>
            </a:lvl4pPr>
            <a:lvl5pPr marL="1868488" indent="-342900">
              <a:lnSpc>
                <a:spcPct val="95000"/>
              </a:lnSpc>
              <a:spcBef>
                <a:spcPct val="20000"/>
              </a:spcBef>
              <a:spcAft>
                <a:spcPct val="20000"/>
              </a:spcAft>
              <a:buBlip>
                <a:blip r:embed="rId3"/>
              </a:buBlip>
              <a:tabLst>
                <a:tab pos="2962275" algn="l"/>
              </a:tabLst>
              <a:defRPr>
                <a:solidFill>
                  <a:schemeClr val="tx1"/>
                </a:solidFill>
                <a:latin typeface="Arial" charset="0"/>
              </a:defRPr>
            </a:lvl5pPr>
            <a:lvl6pPr marL="2325688" indent="-342900" fontAlgn="base">
              <a:lnSpc>
                <a:spcPct val="95000"/>
              </a:lnSpc>
              <a:spcBef>
                <a:spcPct val="20000"/>
              </a:spcBef>
              <a:spcAft>
                <a:spcPct val="20000"/>
              </a:spcAft>
              <a:buBlip>
                <a:blip r:embed="rId3"/>
              </a:buBlip>
              <a:tabLst>
                <a:tab pos="2962275" algn="l"/>
              </a:tabLst>
              <a:defRPr>
                <a:solidFill>
                  <a:schemeClr val="tx1"/>
                </a:solidFill>
                <a:latin typeface="Arial" charset="0"/>
              </a:defRPr>
            </a:lvl6pPr>
            <a:lvl7pPr marL="2782888" indent="-342900" fontAlgn="base">
              <a:lnSpc>
                <a:spcPct val="95000"/>
              </a:lnSpc>
              <a:spcBef>
                <a:spcPct val="20000"/>
              </a:spcBef>
              <a:spcAft>
                <a:spcPct val="20000"/>
              </a:spcAft>
              <a:buBlip>
                <a:blip r:embed="rId3"/>
              </a:buBlip>
              <a:tabLst>
                <a:tab pos="2962275" algn="l"/>
              </a:tabLst>
              <a:defRPr>
                <a:solidFill>
                  <a:schemeClr val="tx1"/>
                </a:solidFill>
                <a:latin typeface="Arial" charset="0"/>
              </a:defRPr>
            </a:lvl7pPr>
            <a:lvl8pPr marL="3240088" indent="-342900" fontAlgn="base">
              <a:lnSpc>
                <a:spcPct val="95000"/>
              </a:lnSpc>
              <a:spcBef>
                <a:spcPct val="20000"/>
              </a:spcBef>
              <a:spcAft>
                <a:spcPct val="20000"/>
              </a:spcAft>
              <a:buBlip>
                <a:blip r:embed="rId3"/>
              </a:buBlip>
              <a:tabLst>
                <a:tab pos="2962275" algn="l"/>
              </a:tabLst>
              <a:defRPr>
                <a:solidFill>
                  <a:schemeClr val="tx1"/>
                </a:solidFill>
                <a:latin typeface="Arial" charset="0"/>
              </a:defRPr>
            </a:lvl8pPr>
            <a:lvl9pPr marL="3697288" indent="-342900" fontAlgn="base">
              <a:lnSpc>
                <a:spcPct val="95000"/>
              </a:lnSpc>
              <a:spcBef>
                <a:spcPct val="20000"/>
              </a:spcBef>
              <a:spcAft>
                <a:spcPct val="20000"/>
              </a:spcAft>
              <a:buBlip>
                <a:blip r:embed="rId3"/>
              </a:buBlip>
              <a:tabLst>
                <a:tab pos="2962275" algn="l"/>
              </a:tabLst>
              <a:defRPr>
                <a:solidFill>
                  <a:schemeClr val="tx1"/>
                </a:solidFill>
                <a:latin typeface="Arial" charset="0"/>
              </a:defRPr>
            </a:lvl9pPr>
          </a:lstStyle>
          <a:p>
            <a:pPr fontAlgn="base">
              <a:spcBef>
                <a:spcPct val="0"/>
              </a:spcBef>
              <a:buFontTx/>
              <a:buNone/>
            </a:pPr>
            <a:r>
              <a:rPr lang="de-DE" altLang="en-US" sz="1800" smtClean="0"/>
              <a:t>Spreads ?</a:t>
            </a:r>
          </a:p>
          <a:p>
            <a:pPr fontAlgn="base">
              <a:spcBef>
                <a:spcPct val="0"/>
              </a:spcBef>
              <a:buFontTx/>
              <a:buNone/>
            </a:pPr>
            <a:endParaRPr lang="de-DE" altLang="en-US" sz="1800" smtClean="0"/>
          </a:p>
        </p:txBody>
      </p:sp>
    </p:spTree>
    <p:extLst>
      <p:ext uri="{BB962C8B-B14F-4D97-AF65-F5344CB8AC3E}">
        <p14:creationId xmlns:p14="http://schemas.microsoft.com/office/powerpoint/2010/main" val="4800448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62" name="Rectangle 2"/>
          <p:cNvSpPr>
            <a:spLocks noGrp="1" noChangeArrowheads="1"/>
          </p:cNvSpPr>
          <p:nvPr>
            <p:ph type="title"/>
          </p:nvPr>
        </p:nvSpPr>
        <p:spPr>
          <a:xfrm>
            <a:off x="149225" y="627063"/>
            <a:ext cx="8829675" cy="501650"/>
          </a:xfrm>
        </p:spPr>
        <p:txBody>
          <a:bodyPr/>
          <a:lstStyle/>
          <a:p>
            <a:r>
              <a:rPr lang="de-DE" altLang="en-US"/>
              <a:t>The issuer‘s perspective</a:t>
            </a:r>
          </a:p>
        </p:txBody>
      </p:sp>
      <p:sp>
        <p:nvSpPr>
          <p:cNvPr id="1986563" name="Rectangle 3"/>
          <p:cNvSpPr>
            <a:spLocks noGrp="1" noChangeArrowheads="1"/>
          </p:cNvSpPr>
          <p:nvPr>
            <p:ph type="body" idx="1"/>
          </p:nvPr>
        </p:nvSpPr>
        <p:spPr>
          <a:xfrm>
            <a:off x="177800" y="1120775"/>
            <a:ext cx="8829675" cy="4862513"/>
          </a:xfrm>
        </p:spPr>
        <p:txBody>
          <a:bodyPr/>
          <a:lstStyle/>
          <a:p>
            <a:pPr marL="304800" indent="-304800">
              <a:buFontTx/>
              <a:buAutoNum type="arabicPeriod"/>
              <a:tabLst>
                <a:tab pos="2962275" algn="l"/>
              </a:tabLst>
            </a:pPr>
            <a:r>
              <a:rPr lang="de-DE" altLang="en-US" b="1"/>
              <a:t>What is the appropriate capital structure?</a:t>
            </a:r>
          </a:p>
          <a:p>
            <a:pPr marL="660400" lvl="1" indent="-304800">
              <a:buFontTx/>
              <a:buBlip>
                <a:blip r:embed="rId2"/>
              </a:buBlip>
              <a:tabLst>
                <a:tab pos="2962275" algn="l"/>
              </a:tabLst>
            </a:pPr>
            <a:r>
              <a:rPr lang="de-DE" altLang="en-US"/>
              <a:t>Pillar 1: Minimum and buffer requirements as defined by regulators</a:t>
            </a:r>
          </a:p>
          <a:p>
            <a:pPr marL="660400" lvl="1" indent="-304800">
              <a:buFontTx/>
              <a:buBlip>
                <a:blip r:embed="rId2"/>
              </a:buBlip>
              <a:tabLst>
                <a:tab pos="2962275" algn="l"/>
              </a:tabLst>
            </a:pPr>
            <a:r>
              <a:rPr lang="de-DE" altLang="en-US"/>
              <a:t>Pillar 2: Additional requirements possible</a:t>
            </a:r>
          </a:p>
          <a:p>
            <a:pPr marL="660400" lvl="1" indent="-304800">
              <a:buFontTx/>
              <a:buBlip>
                <a:blip r:embed="rId2"/>
              </a:buBlip>
              <a:tabLst>
                <a:tab pos="2962275" algn="l"/>
              </a:tabLst>
            </a:pPr>
            <a:r>
              <a:rPr lang="de-DE" altLang="en-US"/>
              <a:t>Demands of other market participants and rating agencies</a:t>
            </a:r>
          </a:p>
          <a:p>
            <a:pPr marL="660400" lvl="1" indent="-304800">
              <a:buFontTx/>
              <a:buBlip>
                <a:blip r:embed="rId2"/>
              </a:buBlip>
              <a:tabLst>
                <a:tab pos="2962275" algn="l"/>
              </a:tabLst>
            </a:pPr>
            <a:r>
              <a:rPr lang="de-DE" altLang="en-US"/>
              <a:t>Are additional management buffers necessary?</a:t>
            </a:r>
          </a:p>
          <a:p>
            <a:pPr marL="304800" indent="-304800">
              <a:buFontTx/>
              <a:buAutoNum type="arabicPeriod"/>
              <a:tabLst>
                <a:tab pos="2962275" algn="l"/>
              </a:tabLst>
            </a:pPr>
            <a:r>
              <a:rPr lang="de-DE" altLang="en-US" b="1"/>
              <a:t>What is the appropriate debt and funding structure?</a:t>
            </a:r>
          </a:p>
          <a:p>
            <a:pPr marL="660400" lvl="1" indent="-304800">
              <a:buFontTx/>
              <a:buBlip>
                <a:blip r:embed="rId2"/>
              </a:buBlip>
              <a:tabLst>
                <a:tab pos="2962275" algn="l"/>
              </a:tabLst>
            </a:pPr>
            <a:r>
              <a:rPr lang="de-DE" altLang="en-US"/>
              <a:t>MREL (and GLAC/ TLAC) requirements defined by regulators/ resolution authorities</a:t>
            </a:r>
          </a:p>
          <a:p>
            <a:pPr marL="660400" lvl="1" indent="-304800">
              <a:buFontTx/>
              <a:buBlip>
                <a:blip r:embed="rId2"/>
              </a:buBlip>
              <a:tabLst>
                <a:tab pos="2962275" algn="l"/>
              </a:tabLst>
            </a:pPr>
            <a:r>
              <a:rPr lang="de-DE" altLang="en-US"/>
              <a:t>Market guidance on funding strategy, esp. intended thickness of different layers</a:t>
            </a:r>
          </a:p>
          <a:p>
            <a:pPr marL="304800" indent="-304800">
              <a:buFontTx/>
              <a:buAutoNum type="arabicPeriod"/>
              <a:tabLst>
                <a:tab pos="2962275" algn="l"/>
              </a:tabLst>
            </a:pPr>
            <a:r>
              <a:rPr lang="de-DE" altLang="en-US" b="1"/>
              <a:t>What prices will institutions have to pay?</a:t>
            </a:r>
          </a:p>
          <a:p>
            <a:pPr marL="660400" lvl="1" indent="-304800">
              <a:buFontTx/>
              <a:buBlip>
                <a:blip r:embed="rId2"/>
              </a:buBlip>
              <a:tabLst>
                <a:tab pos="2962275" algn="l"/>
              </a:tabLst>
            </a:pPr>
            <a:r>
              <a:rPr lang="de-DE" altLang="en-US"/>
              <a:t>Will the cost of capital of a resolvable institution be lower or higher than today?</a:t>
            </a:r>
          </a:p>
          <a:p>
            <a:pPr marL="660400" lvl="1" indent="-304800">
              <a:buFontTx/>
              <a:buBlip>
                <a:blip r:embed="rId2"/>
              </a:buBlip>
              <a:tabLst>
                <a:tab pos="2962275" algn="l"/>
              </a:tabLst>
            </a:pPr>
            <a:r>
              <a:rPr lang="de-DE" altLang="en-US"/>
              <a:t>What are the expected spread levels of Tier 2 and senior unsecured debt?</a:t>
            </a:r>
          </a:p>
          <a:p>
            <a:pPr marL="660400" lvl="1" indent="-304800">
              <a:buFontTx/>
              <a:buBlip>
                <a:blip r:embed="rId2"/>
              </a:buBlip>
              <a:tabLst>
                <a:tab pos="2962275" algn="l"/>
              </a:tabLst>
            </a:pPr>
            <a:r>
              <a:rPr lang="de-DE" altLang="en-US"/>
              <a:t>Will investors differentiate between legal, contractual or structural subordination?</a:t>
            </a:r>
          </a:p>
          <a:p>
            <a:pPr marL="660400" lvl="1" indent="-304800">
              <a:buFontTx/>
              <a:buBlip>
                <a:blip r:embed="rId2"/>
              </a:buBlip>
              <a:tabLst>
                <a:tab pos="2962275" algn="l"/>
              </a:tabLst>
            </a:pPr>
            <a:r>
              <a:rPr lang="de-DE" altLang="en-US"/>
              <a:t>Inverstors universe: who will be allowed to invest?</a:t>
            </a:r>
          </a:p>
          <a:p>
            <a:pPr marL="660400" lvl="1" indent="-304800">
              <a:buFontTx/>
              <a:buBlip>
                <a:blip r:embed="rId2"/>
              </a:buBlip>
              <a:tabLst>
                <a:tab pos="2962275" algn="l"/>
              </a:tabLst>
            </a:pPr>
            <a:endParaRPr lang="de-DE" altLang="en-US"/>
          </a:p>
          <a:p>
            <a:pPr marL="660400" lvl="1" indent="-304800">
              <a:buFontTx/>
              <a:buBlip>
                <a:blip r:embed="rId2"/>
              </a:buBlip>
              <a:tabLst>
                <a:tab pos="2962275" algn="l"/>
              </a:tabLst>
            </a:pPr>
            <a:endParaRPr lang="de-DE" altLang="en-US"/>
          </a:p>
        </p:txBody>
      </p:sp>
    </p:spTree>
    <p:extLst>
      <p:ext uri="{BB962C8B-B14F-4D97-AF65-F5344CB8AC3E}">
        <p14:creationId xmlns:p14="http://schemas.microsoft.com/office/powerpoint/2010/main" val="600619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7586" name="Rectangle 2"/>
          <p:cNvSpPr>
            <a:spLocks noGrp="1" noChangeArrowheads="1"/>
          </p:cNvSpPr>
          <p:nvPr>
            <p:ph type="title"/>
          </p:nvPr>
        </p:nvSpPr>
        <p:spPr>
          <a:xfrm>
            <a:off x="149225" y="627063"/>
            <a:ext cx="8829675" cy="501650"/>
          </a:xfrm>
        </p:spPr>
        <p:txBody>
          <a:bodyPr/>
          <a:lstStyle/>
          <a:p>
            <a:r>
              <a:rPr lang="de-DE" altLang="en-US"/>
              <a:t>The investor‘s perspective</a:t>
            </a:r>
          </a:p>
        </p:txBody>
      </p:sp>
      <p:sp>
        <p:nvSpPr>
          <p:cNvPr id="1987587" name="Rectangle 3"/>
          <p:cNvSpPr>
            <a:spLocks noGrp="1" noChangeArrowheads="1"/>
          </p:cNvSpPr>
          <p:nvPr>
            <p:ph type="body" idx="1"/>
          </p:nvPr>
        </p:nvSpPr>
        <p:spPr>
          <a:xfrm>
            <a:off x="177800" y="1120775"/>
            <a:ext cx="8829675" cy="4862513"/>
          </a:xfrm>
        </p:spPr>
        <p:txBody>
          <a:bodyPr/>
          <a:lstStyle/>
          <a:p>
            <a:pPr marL="304800" indent="-304800">
              <a:lnSpc>
                <a:spcPct val="90000"/>
              </a:lnSpc>
              <a:buFontTx/>
              <a:buAutoNum type="arabicPeriod"/>
              <a:tabLst>
                <a:tab pos="2962275" algn="l"/>
              </a:tabLst>
            </a:pPr>
            <a:r>
              <a:rPr lang="de-DE" altLang="en-US" b="1"/>
              <a:t>What is the exact position in the hierarchy of loss absorption?</a:t>
            </a:r>
          </a:p>
          <a:p>
            <a:pPr marL="660400" lvl="1" indent="-304800">
              <a:lnSpc>
                <a:spcPct val="90000"/>
              </a:lnSpc>
              <a:buFontTx/>
              <a:buBlip>
                <a:blip r:embed="rId2"/>
              </a:buBlip>
              <a:tabLst>
                <a:tab pos="2962275" algn="l"/>
              </a:tabLst>
            </a:pPr>
            <a:r>
              <a:rPr lang="de-DE" altLang="en-US"/>
              <a:t>To determine the exact position in the hierarchy, transparency is crucial</a:t>
            </a:r>
          </a:p>
          <a:p>
            <a:pPr marL="660400" lvl="1" indent="-304800">
              <a:lnSpc>
                <a:spcPct val="90000"/>
              </a:lnSpc>
              <a:buFontTx/>
              <a:buBlip>
                <a:blip r:embed="rId2"/>
              </a:buBlip>
              <a:tabLst>
                <a:tab pos="2962275" algn="l"/>
              </a:tabLst>
            </a:pPr>
            <a:r>
              <a:rPr lang="de-DE" altLang="en-US"/>
              <a:t>Transparency is best achieved by a single, reliable and public resolution strategy</a:t>
            </a:r>
          </a:p>
          <a:p>
            <a:pPr marL="660400" lvl="1" indent="-304800">
              <a:lnSpc>
                <a:spcPct val="90000"/>
              </a:lnSpc>
              <a:buFontTx/>
              <a:buBlip>
                <a:blip r:embed="rId2"/>
              </a:buBlip>
              <a:tabLst>
                <a:tab pos="2962275" algn="l"/>
              </a:tabLst>
            </a:pPr>
            <a:r>
              <a:rPr lang="de-DE" altLang="en-US"/>
              <a:t>Resolution strategies with too many options (e.g. use of different resolution tools, unexpected exemptions to bail-in etc.) will create additional investment risk</a:t>
            </a:r>
          </a:p>
          <a:p>
            <a:pPr marL="304800" indent="-304800">
              <a:lnSpc>
                <a:spcPct val="90000"/>
              </a:lnSpc>
              <a:buFontTx/>
              <a:buAutoNum type="arabicPeriod"/>
              <a:tabLst>
                <a:tab pos="2962275" algn="l"/>
              </a:tabLst>
            </a:pPr>
            <a:r>
              <a:rPr lang="de-DE" altLang="en-US" b="1"/>
              <a:t>What is the institution‘s </a:t>
            </a:r>
            <a:r>
              <a:rPr lang="de-DE" altLang="en-US" b="1" i="1"/>
              <a:t>probabilty of resolution</a:t>
            </a:r>
            <a:r>
              <a:rPr lang="de-DE" altLang="en-US" b="1"/>
              <a:t> (PR, formerly known as </a:t>
            </a:r>
            <a:r>
              <a:rPr lang="de-DE" altLang="en-US" b="1" i="1"/>
              <a:t>probabilty of default - PD</a:t>
            </a:r>
            <a:r>
              <a:rPr lang="de-DE" altLang="en-US" b="1"/>
              <a:t>)?</a:t>
            </a:r>
          </a:p>
          <a:p>
            <a:pPr marL="660400" lvl="1" indent="-304800">
              <a:lnSpc>
                <a:spcPct val="90000"/>
              </a:lnSpc>
              <a:buFontTx/>
              <a:buBlip>
                <a:blip r:embed="rId2"/>
              </a:buBlip>
              <a:tabLst>
                <a:tab pos="2962275" algn="l"/>
              </a:tabLst>
            </a:pPr>
            <a:r>
              <a:rPr lang="de-DE" altLang="en-US"/>
              <a:t>PR (instead of PD) depends on volume of capital</a:t>
            </a:r>
          </a:p>
          <a:p>
            <a:pPr marL="660400" lvl="1" indent="-304800">
              <a:lnSpc>
                <a:spcPct val="90000"/>
              </a:lnSpc>
              <a:buFontTx/>
              <a:buBlip>
                <a:blip r:embed="rId2"/>
              </a:buBlip>
              <a:tabLst>
                <a:tab pos="2962275" algn="l"/>
              </a:tabLst>
            </a:pPr>
            <a:r>
              <a:rPr lang="de-DE" altLang="en-US"/>
              <a:t>It also depends on the knowlegde of the applicable resolution strategies</a:t>
            </a:r>
          </a:p>
          <a:p>
            <a:pPr marL="304800" indent="-304800">
              <a:lnSpc>
                <a:spcPct val="90000"/>
              </a:lnSpc>
              <a:buFontTx/>
              <a:buAutoNum type="arabicPeriod"/>
              <a:tabLst>
                <a:tab pos="2962275" algn="l"/>
              </a:tabLst>
            </a:pPr>
            <a:r>
              <a:rPr lang="de-DE" altLang="en-US" b="1"/>
              <a:t>What </a:t>
            </a:r>
            <a:r>
              <a:rPr lang="de-DE" altLang="en-US" b="1" i="1"/>
              <a:t>loss given resolution</a:t>
            </a:r>
            <a:r>
              <a:rPr lang="de-DE" altLang="en-US" b="1"/>
              <a:t> (formerly known as </a:t>
            </a:r>
            <a:r>
              <a:rPr lang="de-DE" altLang="en-US" b="1" i="1"/>
              <a:t>loss given default</a:t>
            </a:r>
            <a:r>
              <a:rPr lang="de-DE" altLang="en-US" b="1"/>
              <a:t>) is to be expected?</a:t>
            </a:r>
          </a:p>
          <a:p>
            <a:pPr marL="660400" lvl="1" indent="-304800">
              <a:lnSpc>
                <a:spcPct val="90000"/>
              </a:lnSpc>
              <a:buFontTx/>
              <a:buBlip>
                <a:blip r:embed="rId2"/>
              </a:buBlip>
              <a:tabLst>
                <a:tab pos="2962275" algn="l"/>
              </a:tabLst>
            </a:pPr>
            <a:r>
              <a:rPr lang="de-DE" altLang="en-US"/>
              <a:t>PR (instead of PD) depends on volume of capital and MREL/ GLAC/ TLAC</a:t>
            </a:r>
            <a:endParaRPr lang="de-DE" altLang="en-US" b="1"/>
          </a:p>
          <a:p>
            <a:pPr marL="304800" indent="-304800">
              <a:lnSpc>
                <a:spcPct val="90000"/>
              </a:lnSpc>
              <a:buFontTx/>
              <a:buAutoNum type="arabicPeriod"/>
              <a:tabLst>
                <a:tab pos="2962275" algn="l"/>
              </a:tabLst>
            </a:pPr>
            <a:r>
              <a:rPr lang="de-DE" altLang="en-US" b="1"/>
              <a:t>What are the appropriate spread levels for each instrument?</a:t>
            </a:r>
          </a:p>
          <a:p>
            <a:pPr marL="660400" lvl="1" indent="-304800">
              <a:lnSpc>
                <a:spcPct val="90000"/>
              </a:lnSpc>
              <a:buFontTx/>
              <a:buBlip>
                <a:blip r:embed="rId2"/>
              </a:buBlip>
              <a:tabLst>
                <a:tab pos="2962275" algn="l"/>
              </a:tabLst>
            </a:pPr>
            <a:r>
              <a:rPr lang="de-DE" altLang="en-US"/>
              <a:t>Will the cost of capital of a resolvable institution be lower or higher?</a:t>
            </a:r>
          </a:p>
          <a:p>
            <a:pPr marL="660400" lvl="1" indent="-304800">
              <a:lnSpc>
                <a:spcPct val="90000"/>
              </a:lnSpc>
              <a:buFontTx/>
              <a:buBlip>
                <a:blip r:embed="rId2"/>
              </a:buBlip>
              <a:tabLst>
                <a:tab pos="2962275" algn="l"/>
              </a:tabLst>
            </a:pPr>
            <a:r>
              <a:rPr lang="de-DE" altLang="en-US"/>
              <a:t>How will the necessary, risk-adjusted spread levels of Tier 2 and senior unsecured debt evolve?</a:t>
            </a:r>
          </a:p>
        </p:txBody>
      </p:sp>
    </p:spTree>
    <p:extLst>
      <p:ext uri="{BB962C8B-B14F-4D97-AF65-F5344CB8AC3E}">
        <p14:creationId xmlns:p14="http://schemas.microsoft.com/office/powerpoint/2010/main" val="377471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Overview over bail in tool</a:t>
            </a:r>
            <a:endParaRPr lang="en-GB" dirty="0"/>
          </a:p>
        </p:txBody>
      </p:sp>
      <p:sp>
        <p:nvSpPr>
          <p:cNvPr id="14" name="Text Placeholder 13"/>
          <p:cNvSpPr>
            <a:spLocks noGrp="1"/>
          </p:cNvSpPr>
          <p:nvPr>
            <p:ph sz="quarter" idx="11"/>
          </p:nvPr>
        </p:nvSpPr>
        <p:spPr/>
        <p:txBody>
          <a:bodyPr>
            <a:noAutofit/>
          </a:bodyPr>
          <a:lstStyle/>
          <a:p>
            <a:pPr lvl="1">
              <a:lnSpc>
                <a:spcPct val="120000"/>
              </a:lnSpc>
              <a:buFont typeface="Wingdings" panose="05000000000000000000" pitchFamily="2" charset="2"/>
              <a:buChar char="Ø"/>
            </a:pPr>
            <a:r>
              <a:rPr lang="en-GB" sz="1800" dirty="0" smtClean="0"/>
              <a:t>derivatives </a:t>
            </a:r>
            <a:r>
              <a:rPr lang="en-GB" sz="1800" dirty="0"/>
              <a:t>can only subject to bail in if they have been terminated beforehand</a:t>
            </a:r>
          </a:p>
          <a:p>
            <a:pPr lvl="1">
              <a:lnSpc>
                <a:spcPct val="120000"/>
              </a:lnSpc>
              <a:buFont typeface="Wingdings" panose="05000000000000000000" pitchFamily="2" charset="2"/>
              <a:buChar char="Ø"/>
            </a:pPr>
            <a:r>
              <a:rPr lang="en-GB" sz="1800" dirty="0"/>
              <a:t>authorities can carve out liabilities from bail for certain reasons, however only if an amount of </a:t>
            </a:r>
            <a:r>
              <a:rPr lang="en-GB" sz="1800" dirty="0" smtClean="0"/>
              <a:t>not less than 8 </a:t>
            </a:r>
            <a:r>
              <a:rPr lang="en-GB" sz="1800" dirty="0"/>
              <a:t>percent </a:t>
            </a:r>
            <a:r>
              <a:rPr lang="en-GB" sz="1800" dirty="0" smtClean="0"/>
              <a:t>the total liabilities including own funds have </a:t>
            </a:r>
            <a:r>
              <a:rPr lang="en-GB" sz="1800" dirty="0"/>
              <a:t>participated and contributed to the loss </a:t>
            </a:r>
            <a:r>
              <a:rPr lang="en-GB" sz="1800" dirty="0" smtClean="0"/>
              <a:t>sharing</a:t>
            </a:r>
          </a:p>
          <a:p>
            <a:pPr lvl="1">
              <a:lnSpc>
                <a:spcPct val="120000"/>
              </a:lnSpc>
              <a:buFont typeface="Wingdings" panose="05000000000000000000" pitchFamily="2" charset="2"/>
              <a:buChar char="Ø"/>
            </a:pPr>
            <a:r>
              <a:rPr lang="en-GB" sz="1800" dirty="0" smtClean="0"/>
              <a:t>no creditor worse off than in an hypothetical insolvency</a:t>
            </a:r>
          </a:p>
          <a:p>
            <a:pPr lvl="1">
              <a:lnSpc>
                <a:spcPct val="120000"/>
              </a:lnSpc>
              <a:buFont typeface="Wingdings" panose="05000000000000000000" pitchFamily="2" charset="2"/>
              <a:buChar char="Ø"/>
            </a:pPr>
            <a:r>
              <a:rPr lang="en-GB" sz="1800" dirty="0" smtClean="0"/>
              <a:t>each </a:t>
            </a:r>
            <a:r>
              <a:rPr lang="en-GB" sz="1800" dirty="0"/>
              <a:t>bank has to have a </a:t>
            </a:r>
            <a:r>
              <a:rPr lang="en-GB" sz="1800" dirty="0" smtClean="0"/>
              <a:t>minimum </a:t>
            </a:r>
            <a:r>
              <a:rPr lang="en-GB" sz="1800" dirty="0"/>
              <a:t>requirement of eligible liabilities (</a:t>
            </a:r>
            <a:r>
              <a:rPr lang="en-GB" sz="1800" dirty="0" err="1"/>
              <a:t>MREL</a:t>
            </a:r>
            <a:r>
              <a:rPr lang="en-GB" sz="1800" dirty="0" smtClean="0"/>
              <a:t>) for bail in </a:t>
            </a:r>
            <a:endParaRPr lang="en-GB" sz="1800" dirty="0"/>
          </a:p>
        </p:txBody>
      </p:sp>
    </p:spTree>
    <p:extLst>
      <p:ext uri="{BB962C8B-B14F-4D97-AF65-F5344CB8AC3E}">
        <p14:creationId xmlns:p14="http://schemas.microsoft.com/office/powerpoint/2010/main" val="1302452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err="1" smtClean="0"/>
              <a:t>Overview</a:t>
            </a:r>
            <a:endParaRPr lang="en-GB" dirty="0"/>
          </a:p>
        </p:txBody>
      </p:sp>
      <p:sp>
        <p:nvSpPr>
          <p:cNvPr id="3" name="Subtitle 2"/>
          <p:cNvSpPr>
            <a:spLocks noGrp="1"/>
          </p:cNvSpPr>
          <p:nvPr>
            <p:ph type="subTitle" idx="1"/>
          </p:nvPr>
        </p:nvSpPr>
        <p:spPr/>
        <p:txBody>
          <a:bodyPr/>
          <a:lstStyle/>
          <a:p>
            <a:pPr marL="85725"/>
            <a:r>
              <a:rPr lang="en-GB" b="1" dirty="0"/>
              <a:t>Prof </a:t>
            </a:r>
            <a:r>
              <a:rPr lang="en-GB" b="1" dirty="0" smtClean="0"/>
              <a:t>Tobias Tröger</a:t>
            </a:r>
            <a:r>
              <a:rPr lang="en-GB" b="1" dirty="0"/>
              <a:t>: </a:t>
            </a:r>
          </a:p>
          <a:p>
            <a:pPr marL="627063"/>
            <a:r>
              <a:rPr lang="en-GB" dirty="0" smtClean="0"/>
              <a:t>- bail-in objectives and implementation issues</a:t>
            </a:r>
          </a:p>
          <a:p>
            <a:pPr marL="85725"/>
            <a:r>
              <a:rPr lang="en-GB" b="1" dirty="0" smtClean="0"/>
              <a:t>Holger </a:t>
            </a:r>
            <a:r>
              <a:rPr lang="en-GB" b="1" dirty="0" err="1" smtClean="0"/>
              <a:t>Hartenfels</a:t>
            </a:r>
            <a:r>
              <a:rPr lang="en-GB" b="1" dirty="0" smtClean="0"/>
              <a:t>: </a:t>
            </a:r>
          </a:p>
          <a:p>
            <a:pPr marL="85725" indent="541338"/>
            <a:r>
              <a:rPr lang="en-GB" dirty="0" smtClean="0"/>
              <a:t>- </a:t>
            </a:r>
            <a:r>
              <a:rPr lang="en-GB" dirty="0"/>
              <a:t>derivatives and bail-in</a:t>
            </a:r>
          </a:p>
          <a:p>
            <a:pPr marL="85725"/>
            <a:r>
              <a:rPr lang="en-GB" b="1" dirty="0"/>
              <a:t>Dr </a:t>
            </a:r>
            <a:r>
              <a:rPr lang="en-GB" b="1" dirty="0" smtClean="0"/>
              <a:t>Tim </a:t>
            </a:r>
            <a:r>
              <a:rPr lang="en-GB" b="1" dirty="0" err="1" smtClean="0"/>
              <a:t>Schabert</a:t>
            </a:r>
            <a:r>
              <a:rPr lang="en-GB" b="1" dirty="0"/>
              <a:t>: </a:t>
            </a:r>
          </a:p>
          <a:p>
            <a:pPr marL="85725" indent="541338"/>
            <a:r>
              <a:rPr lang="en-GB" dirty="0"/>
              <a:t>- </a:t>
            </a:r>
            <a:r>
              <a:rPr lang="en-GB" dirty="0" smtClean="0"/>
              <a:t>valuation </a:t>
            </a:r>
            <a:r>
              <a:rPr lang="en-GB" dirty="0"/>
              <a:t>and bail-in</a:t>
            </a:r>
          </a:p>
          <a:p>
            <a:pPr marL="85725"/>
            <a:r>
              <a:rPr lang="en-GB" b="1" dirty="0" smtClean="0"/>
              <a:t>Karl-Heinz </a:t>
            </a:r>
            <a:r>
              <a:rPr lang="en-GB" b="1" dirty="0" err="1"/>
              <a:t>Raschtuttis</a:t>
            </a:r>
            <a:r>
              <a:rPr lang="en-GB" b="1" dirty="0"/>
              <a:t>: </a:t>
            </a:r>
          </a:p>
          <a:p>
            <a:pPr marL="85725" indent="541338"/>
            <a:r>
              <a:rPr lang="en-GB" dirty="0"/>
              <a:t>- </a:t>
            </a:r>
            <a:r>
              <a:rPr lang="en-GB" dirty="0" smtClean="0"/>
              <a:t>future capital structures in the light of </a:t>
            </a:r>
            <a:r>
              <a:rPr lang="en-GB" dirty="0" err="1" smtClean="0"/>
              <a:t>MREL</a:t>
            </a:r>
            <a:r>
              <a:rPr lang="en-GB" dirty="0" smtClean="0"/>
              <a:t>/</a:t>
            </a:r>
            <a:r>
              <a:rPr lang="en-GB" dirty="0" err="1" smtClean="0"/>
              <a:t>GLAC</a:t>
            </a:r>
            <a:r>
              <a:rPr lang="en-GB" dirty="0" smtClean="0"/>
              <a:t> </a:t>
            </a:r>
            <a:endParaRPr lang="en-GB" dirty="0"/>
          </a:p>
          <a:p>
            <a:endParaRPr lang="en-GB" dirty="0"/>
          </a:p>
        </p:txBody>
      </p:sp>
    </p:spTree>
    <p:extLst>
      <p:ext uri="{BB962C8B-B14F-4D97-AF65-F5344CB8AC3E}">
        <p14:creationId xmlns:p14="http://schemas.microsoft.com/office/powerpoint/2010/main" val="3642560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83768" y="3501008"/>
            <a:ext cx="6480720" cy="1872208"/>
          </a:xfrm>
          <a:solidFill>
            <a:schemeClr val="bg1">
              <a:lumMod val="85000"/>
              <a:alpha val="76000"/>
            </a:schemeClr>
          </a:solidFill>
        </p:spPr>
        <p:txBody>
          <a:bodyPr anchor="ctr" anchorCtr="0"/>
          <a:lstStyle/>
          <a:p>
            <a:r>
              <a:rPr lang="en-US" sz="3200" dirty="0" smtClean="0">
                <a:solidFill>
                  <a:schemeClr val="tx1">
                    <a:lumMod val="75000"/>
                    <a:lumOff val="25000"/>
                  </a:schemeClr>
                </a:solidFill>
                <a:latin typeface="Arial" pitchFamily="34" charset="0"/>
                <a:cs typeface="Arial" pitchFamily="34" charset="0"/>
              </a:rPr>
              <a:t>Objectives and Implementation Issues of the Bail-in Tool</a:t>
            </a:r>
            <a:br>
              <a:rPr lang="en-US" sz="3200" dirty="0" smtClean="0">
                <a:solidFill>
                  <a:schemeClr val="tx1">
                    <a:lumMod val="75000"/>
                    <a:lumOff val="25000"/>
                  </a:schemeClr>
                </a:solidFill>
                <a:latin typeface="Arial" pitchFamily="34" charset="0"/>
                <a:cs typeface="Arial" pitchFamily="34" charset="0"/>
              </a:rPr>
            </a:br>
            <a:r>
              <a:rPr lang="en-US" sz="2000" dirty="0" smtClean="0">
                <a:solidFill>
                  <a:schemeClr val="tx1">
                    <a:lumMod val="75000"/>
                    <a:lumOff val="25000"/>
                  </a:schemeClr>
                </a:solidFill>
                <a:latin typeface="Arial" pitchFamily="34" charset="0"/>
                <a:cs typeface="Arial" pitchFamily="34" charset="0"/>
              </a:rPr>
              <a:t>Tobias H. Tröger</a:t>
            </a:r>
            <a:br>
              <a:rPr lang="en-US" sz="2000" dirty="0" smtClean="0">
                <a:solidFill>
                  <a:schemeClr val="tx1">
                    <a:lumMod val="75000"/>
                    <a:lumOff val="25000"/>
                  </a:schemeClr>
                </a:solidFill>
                <a:latin typeface="Arial" pitchFamily="34" charset="0"/>
                <a:cs typeface="Arial" pitchFamily="34" charset="0"/>
              </a:rPr>
            </a:br>
            <a:r>
              <a:rPr lang="en-US" sz="2000" dirty="0" smtClean="0">
                <a:solidFill>
                  <a:schemeClr val="tx1">
                    <a:lumMod val="75000"/>
                    <a:lumOff val="25000"/>
                  </a:schemeClr>
                </a:solidFill>
                <a:latin typeface="Arial" pitchFamily="34" charset="0"/>
                <a:cs typeface="Arial" pitchFamily="34" charset="0"/>
              </a:rPr>
              <a:t>ILF-AEDBF Conference on Bail-in</a:t>
            </a:r>
            <a:br>
              <a:rPr lang="en-US" sz="2000" dirty="0" smtClean="0">
                <a:solidFill>
                  <a:schemeClr val="tx1">
                    <a:lumMod val="75000"/>
                    <a:lumOff val="25000"/>
                  </a:schemeClr>
                </a:solidFill>
                <a:latin typeface="Arial" pitchFamily="34" charset="0"/>
                <a:cs typeface="Arial" pitchFamily="34" charset="0"/>
              </a:rPr>
            </a:br>
            <a:r>
              <a:rPr lang="en-US" sz="2000" dirty="0" smtClean="0">
                <a:solidFill>
                  <a:schemeClr val="tx1">
                    <a:lumMod val="75000"/>
                    <a:lumOff val="25000"/>
                  </a:schemeClr>
                </a:solidFill>
                <a:latin typeface="Arial" pitchFamily="34" charset="0"/>
                <a:cs typeface="Arial" pitchFamily="34" charset="0"/>
              </a:rPr>
              <a:t>September 18, 2014</a:t>
            </a:r>
            <a:endParaRPr lang="en-US" sz="2000"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1114226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err="1" smtClean="0"/>
              <a:t>Implicit</a:t>
            </a:r>
            <a:r>
              <a:rPr lang="de-DE" dirty="0" smtClean="0"/>
              <a:t> </a:t>
            </a:r>
            <a:r>
              <a:rPr lang="de-DE" dirty="0" err="1" smtClean="0"/>
              <a:t>government</a:t>
            </a:r>
            <a:r>
              <a:rPr lang="de-DE" dirty="0" smtClean="0"/>
              <a:t> </a:t>
            </a:r>
            <a:r>
              <a:rPr lang="de-DE" dirty="0" err="1" smtClean="0"/>
              <a:t>guarantees</a:t>
            </a:r>
            <a:r>
              <a:rPr lang="de-DE" dirty="0" smtClean="0"/>
              <a:t> </a:t>
            </a:r>
            <a:r>
              <a:rPr lang="de-DE" dirty="0" err="1" smtClean="0"/>
              <a:t>for</a:t>
            </a:r>
            <a:r>
              <a:rPr lang="de-DE" dirty="0" smtClean="0"/>
              <a:t> </a:t>
            </a:r>
            <a:r>
              <a:rPr lang="de-DE" dirty="0" err="1" smtClean="0"/>
              <a:t>bank</a:t>
            </a:r>
            <a:r>
              <a:rPr lang="de-DE" dirty="0" smtClean="0"/>
              <a:t> </a:t>
            </a:r>
            <a:r>
              <a:rPr lang="de-DE" dirty="0" err="1" smtClean="0"/>
              <a:t>capital</a:t>
            </a:r>
            <a:r>
              <a:rPr lang="de-DE" dirty="0" smtClean="0"/>
              <a:t> (</a:t>
            </a:r>
            <a:r>
              <a:rPr lang="de-DE" dirty="0" err="1" smtClean="0"/>
              <a:t>bail</a:t>
            </a:r>
            <a:r>
              <a:rPr lang="de-DE" dirty="0" smtClean="0"/>
              <a:t>-out)</a:t>
            </a:r>
            <a:endParaRPr lang="de-DE" dirty="0"/>
          </a:p>
        </p:txBody>
      </p:sp>
      <p:sp>
        <p:nvSpPr>
          <p:cNvPr id="6" name="Untertitel 5"/>
          <p:cNvSpPr>
            <a:spLocks noGrp="1"/>
          </p:cNvSpPr>
          <p:nvPr>
            <p:ph type="subTitle" idx="1"/>
          </p:nvPr>
        </p:nvSpPr>
        <p:spPr>
          <a:xfrm>
            <a:off x="827584" y="1124744"/>
            <a:ext cx="7344816" cy="3744416"/>
          </a:xfrm>
        </p:spPr>
        <p:txBody>
          <a:bodyPr/>
          <a:lstStyle/>
          <a:p>
            <a:pPr>
              <a:spcBef>
                <a:spcPts val="2400"/>
              </a:spcBef>
            </a:pPr>
            <a:r>
              <a:rPr lang="en-US" sz="2000" dirty="0" smtClean="0"/>
              <a:t>Government guarantee provides lower bound to value of assets and shifts default probability downward compared to model with endogenously </a:t>
            </a:r>
            <a:r>
              <a:rPr lang="en-US" sz="2000" dirty="0"/>
              <a:t>determined (asset valuation process) </a:t>
            </a:r>
            <a:r>
              <a:rPr lang="en-US" sz="2000" dirty="0" smtClean="0"/>
              <a:t>default</a:t>
            </a:r>
          </a:p>
          <a:p>
            <a:pPr>
              <a:spcBef>
                <a:spcPts val="2400"/>
              </a:spcBef>
            </a:pPr>
            <a:r>
              <a:rPr lang="en-US" sz="2000" dirty="0" smtClean="0"/>
              <a:t>Banks benefiting from implicit guarantees (TBTF etc.) enjoy lower risk premiums and can thus raise capital from rational investors at lower prices, i.e. inefficient market pricing on liability side of balance sheet</a:t>
            </a:r>
          </a:p>
          <a:p>
            <a:pPr>
              <a:spcBef>
                <a:spcPts val="2400"/>
              </a:spcBef>
            </a:pPr>
            <a:r>
              <a:rPr lang="en-US" sz="2000" dirty="0" smtClean="0"/>
              <a:t>Government subsidy allows to fund excessive risk-taking (moral hazard), i.e. inefficient investment decisions on asset side of balance sheet</a:t>
            </a:r>
          </a:p>
          <a:p>
            <a:pPr>
              <a:spcBef>
                <a:spcPts val="2400"/>
              </a:spcBef>
            </a:pPr>
            <a:r>
              <a:rPr lang="en-US" sz="2000" dirty="0" smtClean="0"/>
              <a:t>Debt-governance doesn’t work, because risk bearing capacity does not drive pricing of capital (no market discipline)</a:t>
            </a:r>
          </a:p>
        </p:txBody>
      </p:sp>
      <p:sp>
        <p:nvSpPr>
          <p:cNvPr id="4" name="Datumsplatzhalter 3"/>
          <p:cNvSpPr>
            <a:spLocks noGrp="1"/>
          </p:cNvSpPr>
          <p:nvPr>
            <p:ph type="dt" sz="half" idx="10"/>
          </p:nvPr>
        </p:nvSpPr>
        <p:spPr/>
        <p:txBody>
          <a:bodyPr/>
          <a:lstStyle/>
          <a:p>
            <a:fld id="{99C75D96-47C7-40F9-9CF7-BF3734F91322}" type="datetime1">
              <a:rPr lang="en-US" smtClean="0"/>
              <a:pPr/>
              <a:t>9/30/2014</a:t>
            </a:fld>
            <a:endParaRPr lang="de-DE" dirty="0"/>
          </a:p>
        </p:txBody>
      </p:sp>
    </p:spTree>
    <p:extLst>
      <p:ext uri="{BB962C8B-B14F-4D97-AF65-F5344CB8AC3E}">
        <p14:creationId xmlns:p14="http://schemas.microsoft.com/office/powerpoint/2010/main" val="1020885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e-DE" dirty="0"/>
          </a:p>
        </p:txBody>
      </p:sp>
      <p:sp>
        <p:nvSpPr>
          <p:cNvPr id="6" name="Untertitel 5"/>
          <p:cNvSpPr>
            <a:spLocks noGrp="1"/>
          </p:cNvSpPr>
          <p:nvPr>
            <p:ph type="subTitle" idx="1"/>
          </p:nvPr>
        </p:nvSpPr>
        <p:spPr/>
        <p:txBody>
          <a:bodyPr/>
          <a:lstStyle/>
          <a:p>
            <a:pPr>
              <a:spcBef>
                <a:spcPts val="2400"/>
              </a:spcBef>
            </a:pPr>
            <a:endParaRPr lang="en-US" sz="2000" dirty="0" smtClean="0"/>
          </a:p>
        </p:txBody>
      </p:sp>
      <p:sp>
        <p:nvSpPr>
          <p:cNvPr id="4" name="Datumsplatzhalter 3"/>
          <p:cNvSpPr>
            <a:spLocks noGrp="1"/>
          </p:cNvSpPr>
          <p:nvPr>
            <p:ph type="dt" sz="half" idx="10"/>
          </p:nvPr>
        </p:nvSpPr>
        <p:spPr/>
        <p:txBody>
          <a:bodyPr/>
          <a:lstStyle/>
          <a:p>
            <a:fld id="{99C75D96-47C7-40F9-9CF7-BF3734F91322}" type="datetime1">
              <a:rPr lang="en-US" smtClean="0"/>
              <a:pPr/>
              <a:t>9/30/2014</a:t>
            </a:fld>
            <a:endParaRPr lang="de-DE" dirty="0"/>
          </a:p>
        </p:txBody>
      </p:sp>
      <p:sp>
        <p:nvSpPr>
          <p:cNvPr id="5" name="Fußzeilenplatzhalter 4"/>
          <p:cNvSpPr>
            <a:spLocks noGrp="1"/>
          </p:cNvSpPr>
          <p:nvPr>
            <p:ph type="ftr" sz="quarter" idx="11"/>
          </p:nvPr>
        </p:nvSpPr>
        <p:spPr/>
        <p:txBody>
          <a:bodyPr/>
          <a:lstStyle/>
          <a:p>
            <a:fld id="{075C1D71-E1AD-4637-9E30-AB0070D6C692}" type="slidenum">
              <a:rPr lang="de-DE" smtClean="0"/>
              <a:pPr/>
              <a:t>7</a:t>
            </a:fld>
            <a:endParaRPr lang="de-DE" dirty="0"/>
          </a:p>
        </p:txBody>
      </p:sp>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2771800" y="0"/>
            <a:ext cx="3456384" cy="307777"/>
          </a:xfrm>
          <a:prstGeom prst="rect">
            <a:avLst/>
          </a:prstGeom>
          <a:noFill/>
        </p:spPr>
        <p:txBody>
          <a:bodyPr wrap="square" rtlCol="0">
            <a:spAutoFit/>
          </a:bodyPr>
          <a:lstStyle/>
          <a:p>
            <a:r>
              <a:rPr lang="de-DE" sz="1400" dirty="0" err="1" smtClean="0"/>
              <a:t>Schweikhard</a:t>
            </a:r>
            <a:r>
              <a:rPr lang="de-DE" sz="1400" dirty="0" smtClean="0"/>
              <a:t> &amp; </a:t>
            </a:r>
            <a:r>
              <a:rPr lang="de-DE" sz="1400" dirty="0" err="1" smtClean="0"/>
              <a:t>Tsesmelidakis</a:t>
            </a:r>
            <a:r>
              <a:rPr lang="de-DE" sz="1400" dirty="0" smtClean="0"/>
              <a:t> (2013, 62)</a:t>
            </a:r>
            <a:endParaRPr lang="de-DE" sz="1400" dirty="0"/>
          </a:p>
        </p:txBody>
      </p:sp>
    </p:spTree>
    <p:extLst>
      <p:ext uri="{BB962C8B-B14F-4D97-AF65-F5344CB8AC3E}">
        <p14:creationId xmlns:p14="http://schemas.microsoft.com/office/powerpoint/2010/main" val="1166071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err="1" smtClean="0"/>
              <a:t>Regulatory</a:t>
            </a:r>
            <a:r>
              <a:rPr lang="de-DE" dirty="0"/>
              <a:t> </a:t>
            </a:r>
            <a:r>
              <a:rPr lang="de-DE" dirty="0" err="1" smtClean="0"/>
              <a:t>intervention</a:t>
            </a:r>
            <a:r>
              <a:rPr lang="de-DE" dirty="0" smtClean="0"/>
              <a:t> </a:t>
            </a:r>
            <a:r>
              <a:rPr lang="de-DE" dirty="0" err="1" smtClean="0"/>
              <a:t>to</a:t>
            </a:r>
            <a:r>
              <a:rPr lang="de-DE" dirty="0" smtClean="0"/>
              <a:t> </a:t>
            </a:r>
            <a:r>
              <a:rPr lang="de-DE" dirty="0" err="1" smtClean="0"/>
              <a:t>instill</a:t>
            </a:r>
            <a:r>
              <a:rPr lang="de-DE" dirty="0" smtClean="0"/>
              <a:t> </a:t>
            </a:r>
            <a:r>
              <a:rPr lang="de-DE" dirty="0" err="1" smtClean="0"/>
              <a:t>market</a:t>
            </a:r>
            <a:r>
              <a:rPr lang="de-DE" dirty="0" smtClean="0"/>
              <a:t> </a:t>
            </a:r>
            <a:r>
              <a:rPr lang="de-DE" dirty="0" err="1" smtClean="0"/>
              <a:t>discipline</a:t>
            </a:r>
            <a:r>
              <a:rPr lang="de-DE" dirty="0" smtClean="0"/>
              <a:t> (</a:t>
            </a:r>
            <a:r>
              <a:rPr lang="de-DE" dirty="0" err="1" smtClean="0"/>
              <a:t>bail</a:t>
            </a:r>
            <a:r>
              <a:rPr lang="de-DE" dirty="0" smtClean="0"/>
              <a:t>-in)</a:t>
            </a:r>
            <a:endParaRPr lang="de-DE" dirty="0"/>
          </a:p>
        </p:txBody>
      </p:sp>
      <p:sp>
        <p:nvSpPr>
          <p:cNvPr id="6" name="Untertitel 5"/>
          <p:cNvSpPr>
            <a:spLocks noGrp="1"/>
          </p:cNvSpPr>
          <p:nvPr>
            <p:ph type="subTitle" idx="1"/>
          </p:nvPr>
        </p:nvSpPr>
        <p:spPr/>
        <p:txBody>
          <a:bodyPr/>
          <a:lstStyle/>
          <a:p>
            <a:pPr>
              <a:spcBef>
                <a:spcPts val="2400"/>
              </a:spcBef>
            </a:pPr>
            <a:endParaRPr lang="en-US" sz="2000" dirty="0" smtClean="0"/>
          </a:p>
        </p:txBody>
      </p:sp>
      <p:sp>
        <p:nvSpPr>
          <p:cNvPr id="4" name="Datumsplatzhalter 3"/>
          <p:cNvSpPr>
            <a:spLocks noGrp="1"/>
          </p:cNvSpPr>
          <p:nvPr>
            <p:ph type="dt" sz="half" idx="10"/>
          </p:nvPr>
        </p:nvSpPr>
        <p:spPr/>
        <p:txBody>
          <a:bodyPr/>
          <a:lstStyle/>
          <a:p>
            <a:fld id="{99C75D96-47C7-40F9-9CF7-BF3734F91322}" type="datetime1">
              <a:rPr lang="en-US" smtClean="0"/>
              <a:pPr/>
              <a:t>9/30/2014</a:t>
            </a:fld>
            <a:endParaRPr lang="de-DE" dirty="0"/>
          </a:p>
        </p:txBody>
      </p:sp>
      <p:sp>
        <p:nvSpPr>
          <p:cNvPr id="5" name="Fußzeilenplatzhalter 4"/>
          <p:cNvSpPr>
            <a:spLocks noGrp="1"/>
          </p:cNvSpPr>
          <p:nvPr>
            <p:ph type="ftr" sz="quarter" idx="11"/>
          </p:nvPr>
        </p:nvSpPr>
        <p:spPr/>
        <p:txBody>
          <a:bodyPr/>
          <a:lstStyle/>
          <a:p>
            <a:fld id="{075C1D71-E1AD-4637-9E30-AB0070D6C692}" type="slidenum">
              <a:rPr lang="de-DE" smtClean="0"/>
              <a:pPr/>
              <a:t>8</a:t>
            </a:fld>
            <a:endParaRPr lang="de-DE" dirty="0"/>
          </a:p>
        </p:txBody>
      </p:sp>
      <p:graphicFrame>
        <p:nvGraphicFramePr>
          <p:cNvPr id="10" name="Tabelle 9"/>
          <p:cNvGraphicFramePr>
            <a:graphicFrameLocks noGrp="1"/>
          </p:cNvGraphicFramePr>
          <p:nvPr>
            <p:extLst>
              <p:ext uri="{D42A27DB-BD31-4B8C-83A1-F6EECF244321}">
                <p14:modId xmlns:p14="http://schemas.microsoft.com/office/powerpoint/2010/main" val="1699104411"/>
              </p:ext>
            </p:extLst>
          </p:nvPr>
        </p:nvGraphicFramePr>
        <p:xfrm>
          <a:off x="2699792" y="1484785"/>
          <a:ext cx="3720244" cy="2448272"/>
        </p:xfrm>
        <a:graphic>
          <a:graphicData uri="http://schemas.openxmlformats.org/drawingml/2006/table">
            <a:tbl>
              <a:tblPr firstRow="1" bandRow="1">
                <a:tableStyleId>{2D5ABB26-0587-4C30-8999-92F81FD0307C}</a:tableStyleId>
              </a:tblPr>
              <a:tblGrid>
                <a:gridCol w="1860122"/>
                <a:gridCol w="1860122"/>
              </a:tblGrid>
              <a:tr h="404394">
                <a:tc gridSpan="2">
                  <a:txBody>
                    <a:bodyPr/>
                    <a:lstStyle/>
                    <a:p>
                      <a:pPr algn="ctr"/>
                      <a:r>
                        <a:rPr lang="de-DE" sz="2000" b="1" dirty="0" smtClean="0"/>
                        <a:t>Bank</a:t>
                      </a:r>
                      <a:endParaRPr lang="de-DE" sz="2000" b="1" dirty="0"/>
                    </a:p>
                  </a:txBody>
                  <a:tcPr>
                    <a:lnB w="12700" cap="flat" cmpd="sng" algn="ctr">
                      <a:solidFill>
                        <a:schemeClr val="tx1"/>
                      </a:solidFill>
                      <a:prstDash val="solid"/>
                      <a:round/>
                      <a:headEnd type="none" w="med" len="med"/>
                      <a:tailEnd type="none" w="med" len="med"/>
                    </a:lnB>
                  </a:tcPr>
                </a:tc>
                <a:tc hMerge="1">
                  <a:txBody>
                    <a:bodyPr/>
                    <a:lstStyle/>
                    <a:p>
                      <a:endParaRPr lang="de-DE" dirty="0"/>
                    </a:p>
                  </a:txBody>
                  <a:tcPr/>
                </a:tc>
              </a:tr>
              <a:tr h="2043878">
                <a:tc>
                  <a:txBody>
                    <a:bodyPr/>
                    <a:lstStyle/>
                    <a:p>
                      <a:pPr algn="ctr"/>
                      <a:r>
                        <a:rPr lang="de-DE" dirty="0" err="1" smtClean="0"/>
                        <a:t>assets</a:t>
                      </a:r>
                      <a:endParaRPr lang="de-DE"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de-DE" dirty="0" err="1" smtClean="0"/>
                        <a:t>liabilities</a:t>
                      </a:r>
                      <a:endParaRPr lang="de-DE" dirty="0" smtClean="0"/>
                    </a:p>
                    <a:p>
                      <a:pPr algn="ctr"/>
                      <a:endParaRPr lang="de-DE" dirty="0" smtClean="0"/>
                    </a:p>
                    <a:p>
                      <a:pPr algn="ctr"/>
                      <a:endParaRPr lang="de-DE" dirty="0" smtClean="0"/>
                    </a:p>
                    <a:p>
                      <a:pPr algn="ctr"/>
                      <a:endParaRPr lang="de-DE" dirty="0" smtClean="0"/>
                    </a:p>
                    <a:p>
                      <a:pPr algn="ctr"/>
                      <a:endParaRPr lang="de-DE" dirty="0" smtClean="0"/>
                    </a:p>
                    <a:p>
                      <a:pPr algn="ctr"/>
                      <a:endParaRPr lang="de-DE" dirty="0" smtClean="0"/>
                    </a:p>
                    <a:p>
                      <a:pPr algn="ctr"/>
                      <a:endParaRPr lang="de-DE"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12" name="Rechteck 11"/>
          <p:cNvSpPr/>
          <p:nvPr/>
        </p:nvSpPr>
        <p:spPr>
          <a:xfrm>
            <a:off x="4730009" y="2417323"/>
            <a:ext cx="1224136"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err="1" smtClean="0">
                <a:solidFill>
                  <a:prstClr val="white"/>
                </a:solidFill>
              </a:rPr>
              <a:t>equity</a:t>
            </a:r>
            <a:endParaRPr lang="de-DE" sz="1400" b="1" dirty="0">
              <a:solidFill>
                <a:prstClr val="white"/>
              </a:solidFill>
            </a:endParaRPr>
          </a:p>
        </p:txBody>
      </p:sp>
      <p:sp>
        <p:nvSpPr>
          <p:cNvPr id="14" name="Rechteck 13"/>
          <p:cNvSpPr/>
          <p:nvPr/>
        </p:nvSpPr>
        <p:spPr>
          <a:xfrm>
            <a:off x="4730009" y="2849371"/>
            <a:ext cx="1224136" cy="43204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smtClean="0">
                <a:solidFill>
                  <a:prstClr val="white"/>
                </a:solidFill>
              </a:rPr>
              <a:t>hybrid</a:t>
            </a:r>
            <a:endParaRPr lang="de-DE" sz="1400" b="1" dirty="0">
              <a:solidFill>
                <a:prstClr val="white"/>
              </a:solidFill>
            </a:endParaRPr>
          </a:p>
        </p:txBody>
      </p:sp>
      <p:sp>
        <p:nvSpPr>
          <p:cNvPr id="15" name="Rechteck 14"/>
          <p:cNvSpPr/>
          <p:nvPr/>
        </p:nvSpPr>
        <p:spPr>
          <a:xfrm>
            <a:off x="4726009" y="3281419"/>
            <a:ext cx="1224136" cy="4320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err="1" smtClean="0">
                <a:solidFill>
                  <a:prstClr val="white"/>
                </a:solidFill>
              </a:rPr>
              <a:t>debt</a:t>
            </a:r>
            <a:endParaRPr lang="de-DE" sz="1400" b="1" dirty="0">
              <a:solidFill>
                <a:prstClr val="white"/>
              </a:solidFill>
            </a:endParaRPr>
          </a:p>
        </p:txBody>
      </p:sp>
      <p:sp>
        <p:nvSpPr>
          <p:cNvPr id="16" name="Rechteck 15"/>
          <p:cNvSpPr/>
          <p:nvPr/>
        </p:nvSpPr>
        <p:spPr>
          <a:xfrm>
            <a:off x="3203848" y="2417323"/>
            <a:ext cx="1224136" cy="129614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1" dirty="0">
              <a:solidFill>
                <a:prstClr val="white"/>
              </a:solidFill>
            </a:endParaRPr>
          </a:p>
        </p:txBody>
      </p:sp>
      <p:sp>
        <p:nvSpPr>
          <p:cNvPr id="13" name="Pfeil nach rechts 12"/>
          <p:cNvSpPr/>
          <p:nvPr/>
        </p:nvSpPr>
        <p:spPr>
          <a:xfrm>
            <a:off x="395536" y="2567626"/>
            <a:ext cx="2520280" cy="995535"/>
          </a:xfrm>
          <a:prstGeom prst="rightArrow">
            <a:avLst>
              <a:gd name="adj1" fmla="val 100000"/>
              <a:gd name="adj2"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err="1" smtClean="0">
                <a:solidFill>
                  <a:prstClr val="white"/>
                </a:solidFill>
              </a:rPr>
              <a:t>investment</a:t>
            </a:r>
            <a:r>
              <a:rPr lang="de-DE" sz="1400" b="1" dirty="0" smtClean="0">
                <a:solidFill>
                  <a:prstClr val="white"/>
                </a:solidFill>
              </a:rPr>
              <a:t> </a:t>
            </a:r>
            <a:r>
              <a:rPr lang="de-DE" sz="1400" b="1" dirty="0" err="1" smtClean="0">
                <a:solidFill>
                  <a:prstClr val="white"/>
                </a:solidFill>
              </a:rPr>
              <a:t>decision</a:t>
            </a:r>
            <a:r>
              <a:rPr lang="de-DE" sz="1400" b="1" dirty="0" smtClean="0">
                <a:solidFill>
                  <a:prstClr val="white"/>
                </a:solidFill>
              </a:rPr>
              <a:t>, </a:t>
            </a:r>
            <a:r>
              <a:rPr lang="de-DE" sz="1400" b="1" dirty="0" err="1" smtClean="0">
                <a:solidFill>
                  <a:prstClr val="white"/>
                </a:solidFill>
              </a:rPr>
              <a:t>risk</a:t>
            </a:r>
            <a:r>
              <a:rPr lang="de-DE" sz="1400" b="1" dirty="0" smtClean="0">
                <a:solidFill>
                  <a:prstClr val="white"/>
                </a:solidFill>
              </a:rPr>
              <a:t> </a:t>
            </a:r>
            <a:r>
              <a:rPr lang="de-DE" sz="1400" b="1" dirty="0" err="1" smtClean="0">
                <a:solidFill>
                  <a:prstClr val="white"/>
                </a:solidFill>
              </a:rPr>
              <a:t>taking</a:t>
            </a:r>
            <a:r>
              <a:rPr lang="de-DE" sz="1400" b="1" dirty="0" smtClean="0">
                <a:solidFill>
                  <a:prstClr val="white"/>
                </a:solidFill>
              </a:rPr>
              <a:t>  etc. </a:t>
            </a:r>
            <a:r>
              <a:rPr lang="de-DE" sz="1400" b="1" dirty="0" err="1" smtClean="0">
                <a:solidFill>
                  <a:prstClr val="white"/>
                </a:solidFill>
              </a:rPr>
              <a:t>determined</a:t>
            </a:r>
            <a:r>
              <a:rPr lang="de-DE" sz="1400" b="1" dirty="0" smtClean="0">
                <a:solidFill>
                  <a:prstClr val="white"/>
                </a:solidFill>
              </a:rPr>
              <a:t> </a:t>
            </a:r>
            <a:r>
              <a:rPr lang="de-DE" sz="1400" b="1" i="1" dirty="0" err="1" smtClean="0">
                <a:solidFill>
                  <a:prstClr val="white"/>
                </a:solidFill>
              </a:rPr>
              <a:t>inter</a:t>
            </a:r>
            <a:r>
              <a:rPr lang="de-DE" sz="1400" b="1" i="1" dirty="0" smtClean="0">
                <a:solidFill>
                  <a:prstClr val="white"/>
                </a:solidFill>
              </a:rPr>
              <a:t> </a:t>
            </a:r>
            <a:r>
              <a:rPr lang="de-DE" sz="1400" b="1" i="1" dirty="0" err="1" smtClean="0">
                <a:solidFill>
                  <a:prstClr val="white"/>
                </a:solidFill>
              </a:rPr>
              <a:t>alia</a:t>
            </a:r>
            <a:r>
              <a:rPr lang="de-DE" sz="1400" b="1" dirty="0" smtClean="0">
                <a:solidFill>
                  <a:prstClr val="white"/>
                </a:solidFill>
              </a:rPr>
              <a:t> </a:t>
            </a:r>
            <a:r>
              <a:rPr lang="de-DE" sz="1400" b="1" dirty="0" err="1" smtClean="0">
                <a:solidFill>
                  <a:prstClr val="white"/>
                </a:solidFill>
              </a:rPr>
              <a:t>by</a:t>
            </a:r>
            <a:r>
              <a:rPr lang="de-DE" sz="1400" b="1" dirty="0" smtClean="0">
                <a:solidFill>
                  <a:prstClr val="white"/>
                </a:solidFill>
              </a:rPr>
              <a:t> </a:t>
            </a:r>
            <a:r>
              <a:rPr lang="de-DE" sz="1400" b="1" dirty="0" err="1" smtClean="0">
                <a:solidFill>
                  <a:prstClr val="white"/>
                </a:solidFill>
              </a:rPr>
              <a:t>available</a:t>
            </a:r>
            <a:r>
              <a:rPr lang="de-DE" sz="1400" b="1" dirty="0" smtClean="0">
                <a:solidFill>
                  <a:prstClr val="white"/>
                </a:solidFill>
              </a:rPr>
              <a:t> </a:t>
            </a:r>
            <a:r>
              <a:rPr lang="de-DE" sz="1400" b="1" dirty="0" err="1" smtClean="0">
                <a:solidFill>
                  <a:prstClr val="white"/>
                </a:solidFill>
              </a:rPr>
              <a:t>funding</a:t>
            </a:r>
            <a:endParaRPr lang="de-DE" sz="1400" b="1" dirty="0">
              <a:solidFill>
                <a:prstClr val="white"/>
              </a:solidFill>
            </a:endParaRPr>
          </a:p>
        </p:txBody>
      </p:sp>
      <p:sp>
        <p:nvSpPr>
          <p:cNvPr id="17" name="Pfeil nach links 16"/>
          <p:cNvSpPr/>
          <p:nvPr/>
        </p:nvSpPr>
        <p:spPr>
          <a:xfrm>
            <a:off x="6084168" y="2567627"/>
            <a:ext cx="2520280" cy="995535"/>
          </a:xfrm>
          <a:prstGeom prst="leftArrow">
            <a:avLst>
              <a:gd name="adj1" fmla="val 100000"/>
              <a:gd name="adj2"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err="1" smtClean="0">
                <a:solidFill>
                  <a:prstClr val="white"/>
                </a:solidFill>
              </a:rPr>
              <a:t>size</a:t>
            </a:r>
            <a:r>
              <a:rPr lang="de-DE" sz="1400" b="1" dirty="0" smtClean="0">
                <a:solidFill>
                  <a:prstClr val="white"/>
                </a:solidFill>
              </a:rPr>
              <a:t>, </a:t>
            </a:r>
            <a:r>
              <a:rPr lang="de-DE" sz="1400" b="1" dirty="0" err="1" smtClean="0">
                <a:solidFill>
                  <a:prstClr val="white"/>
                </a:solidFill>
              </a:rPr>
              <a:t>composition</a:t>
            </a:r>
            <a:r>
              <a:rPr lang="de-DE" sz="1400" b="1" dirty="0" smtClean="0">
                <a:solidFill>
                  <a:prstClr val="white"/>
                </a:solidFill>
              </a:rPr>
              <a:t> etc. </a:t>
            </a:r>
            <a:r>
              <a:rPr lang="de-DE" sz="1400" b="1" i="1" dirty="0" err="1" smtClean="0">
                <a:solidFill>
                  <a:prstClr val="white"/>
                </a:solidFill>
              </a:rPr>
              <a:t>inter</a:t>
            </a:r>
            <a:r>
              <a:rPr lang="de-DE" sz="1400" b="1" i="1" dirty="0" smtClean="0">
                <a:solidFill>
                  <a:prstClr val="white"/>
                </a:solidFill>
              </a:rPr>
              <a:t> </a:t>
            </a:r>
            <a:r>
              <a:rPr lang="de-DE" sz="1400" b="1" i="1" dirty="0" err="1" smtClean="0">
                <a:solidFill>
                  <a:prstClr val="white"/>
                </a:solidFill>
              </a:rPr>
              <a:t>alia</a:t>
            </a:r>
            <a:r>
              <a:rPr lang="de-DE" sz="1400" b="1" dirty="0" smtClean="0">
                <a:solidFill>
                  <a:prstClr val="white"/>
                </a:solidFill>
              </a:rPr>
              <a:t> </a:t>
            </a:r>
            <a:r>
              <a:rPr lang="de-DE" sz="1400" b="1" dirty="0" err="1" smtClean="0">
                <a:solidFill>
                  <a:prstClr val="white"/>
                </a:solidFill>
              </a:rPr>
              <a:t>determined</a:t>
            </a:r>
            <a:r>
              <a:rPr lang="de-DE" sz="1400" b="1" dirty="0" smtClean="0">
                <a:solidFill>
                  <a:prstClr val="white"/>
                </a:solidFill>
              </a:rPr>
              <a:t> </a:t>
            </a:r>
            <a:r>
              <a:rPr lang="de-DE" sz="1400" b="1" dirty="0" err="1" smtClean="0">
                <a:solidFill>
                  <a:prstClr val="white"/>
                </a:solidFill>
              </a:rPr>
              <a:t>by</a:t>
            </a:r>
            <a:r>
              <a:rPr lang="de-DE" sz="1400" b="1" dirty="0" smtClean="0">
                <a:solidFill>
                  <a:prstClr val="white"/>
                </a:solidFill>
              </a:rPr>
              <a:t> </a:t>
            </a:r>
            <a:r>
              <a:rPr lang="de-DE" sz="1400" b="1" dirty="0" err="1" smtClean="0">
                <a:solidFill>
                  <a:prstClr val="white"/>
                </a:solidFill>
              </a:rPr>
              <a:t>market</a:t>
            </a:r>
            <a:r>
              <a:rPr lang="de-DE" sz="1400" b="1" dirty="0" smtClean="0">
                <a:solidFill>
                  <a:prstClr val="white"/>
                </a:solidFill>
              </a:rPr>
              <a:t> </a:t>
            </a:r>
            <a:r>
              <a:rPr lang="de-DE" sz="1400" b="1" dirty="0" err="1" smtClean="0">
                <a:solidFill>
                  <a:prstClr val="white"/>
                </a:solidFill>
              </a:rPr>
              <a:t>pricing</a:t>
            </a:r>
            <a:endParaRPr lang="de-DE" sz="1400" b="1" dirty="0">
              <a:solidFill>
                <a:prstClr val="white"/>
              </a:solidFill>
            </a:endParaRPr>
          </a:p>
        </p:txBody>
      </p:sp>
      <p:sp>
        <p:nvSpPr>
          <p:cNvPr id="20" name="Nach oben gekrümmter Pfeil 19"/>
          <p:cNvSpPr/>
          <p:nvPr/>
        </p:nvSpPr>
        <p:spPr>
          <a:xfrm flipH="1">
            <a:off x="971600" y="3563161"/>
            <a:ext cx="6768752" cy="1067543"/>
          </a:xfrm>
          <a:prstGeom prst="curved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black"/>
              </a:solidFill>
            </a:endParaRPr>
          </a:p>
        </p:txBody>
      </p:sp>
      <p:sp>
        <p:nvSpPr>
          <p:cNvPr id="22" name="Pfeil nach oben 21"/>
          <p:cNvSpPr/>
          <p:nvPr/>
        </p:nvSpPr>
        <p:spPr>
          <a:xfrm>
            <a:off x="2075986" y="4797152"/>
            <a:ext cx="5041150" cy="1695027"/>
          </a:xfrm>
          <a:prstGeom prst="upArrow">
            <a:avLst>
              <a:gd name="adj1" fmla="val 100000"/>
              <a:gd name="adj2" fmla="val 2604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err="1" smtClean="0">
                <a:solidFill>
                  <a:prstClr val="white"/>
                </a:solidFill>
              </a:rPr>
              <a:t>Regulatory</a:t>
            </a:r>
            <a:r>
              <a:rPr lang="de-DE" sz="1400" b="1" dirty="0" smtClean="0">
                <a:solidFill>
                  <a:prstClr val="white"/>
                </a:solidFill>
              </a:rPr>
              <a:t> </a:t>
            </a:r>
            <a:r>
              <a:rPr lang="de-DE" sz="1400" b="1" dirty="0" err="1" smtClean="0">
                <a:solidFill>
                  <a:prstClr val="white"/>
                </a:solidFill>
              </a:rPr>
              <a:t>intervention</a:t>
            </a:r>
            <a:r>
              <a:rPr lang="de-DE" sz="1400" b="1" dirty="0" smtClean="0">
                <a:solidFill>
                  <a:prstClr val="white"/>
                </a:solidFill>
              </a:rPr>
              <a:t> </a:t>
            </a:r>
            <a:r>
              <a:rPr lang="de-DE" sz="1400" b="1" dirty="0" err="1" smtClean="0">
                <a:solidFill>
                  <a:prstClr val="white"/>
                </a:solidFill>
              </a:rPr>
              <a:t>to</a:t>
            </a:r>
            <a:r>
              <a:rPr lang="de-DE" sz="1400" b="1" dirty="0" smtClean="0">
                <a:solidFill>
                  <a:prstClr val="white"/>
                </a:solidFill>
              </a:rPr>
              <a:t> </a:t>
            </a:r>
            <a:r>
              <a:rPr lang="de-DE" sz="1400" b="1" dirty="0" err="1" smtClean="0">
                <a:solidFill>
                  <a:prstClr val="white"/>
                </a:solidFill>
              </a:rPr>
              <a:t>credibly</a:t>
            </a:r>
            <a:r>
              <a:rPr lang="de-DE" sz="1400" b="1" dirty="0" smtClean="0">
                <a:solidFill>
                  <a:prstClr val="white"/>
                </a:solidFill>
              </a:rPr>
              <a:t> </a:t>
            </a:r>
            <a:r>
              <a:rPr lang="de-DE" sz="1400" b="1" dirty="0" err="1" smtClean="0">
                <a:solidFill>
                  <a:prstClr val="white"/>
                </a:solidFill>
              </a:rPr>
              <a:t>ensure</a:t>
            </a:r>
            <a:r>
              <a:rPr lang="de-DE" sz="1400" b="1" dirty="0" smtClean="0">
                <a:solidFill>
                  <a:prstClr val="white"/>
                </a:solidFill>
              </a:rPr>
              <a:t> private </a:t>
            </a:r>
            <a:r>
              <a:rPr lang="de-DE" sz="1400" b="1" dirty="0" err="1" smtClean="0">
                <a:solidFill>
                  <a:prstClr val="white"/>
                </a:solidFill>
              </a:rPr>
              <a:t>sector</a:t>
            </a:r>
            <a:r>
              <a:rPr lang="de-DE" sz="1400" b="1" dirty="0" smtClean="0">
                <a:solidFill>
                  <a:prstClr val="white"/>
                </a:solidFill>
              </a:rPr>
              <a:t> </a:t>
            </a:r>
            <a:r>
              <a:rPr lang="de-DE" sz="1400" b="1" dirty="0" err="1" smtClean="0">
                <a:solidFill>
                  <a:prstClr val="white"/>
                </a:solidFill>
              </a:rPr>
              <a:t>loss</a:t>
            </a:r>
            <a:r>
              <a:rPr lang="de-DE" sz="1400" b="1" dirty="0" smtClean="0">
                <a:solidFill>
                  <a:prstClr val="white"/>
                </a:solidFill>
              </a:rPr>
              <a:t> </a:t>
            </a:r>
            <a:r>
              <a:rPr lang="de-DE" sz="1400" b="1" dirty="0" err="1" smtClean="0">
                <a:solidFill>
                  <a:prstClr val="white"/>
                </a:solidFill>
              </a:rPr>
              <a:t>participation</a:t>
            </a:r>
            <a:r>
              <a:rPr lang="de-DE" sz="1400" b="1" dirty="0" smtClean="0">
                <a:solidFill>
                  <a:prstClr val="white"/>
                </a:solidFill>
              </a:rPr>
              <a:t> (</a:t>
            </a:r>
            <a:r>
              <a:rPr lang="de-DE" sz="1400" b="1" dirty="0" err="1" smtClean="0">
                <a:solidFill>
                  <a:prstClr val="white"/>
                </a:solidFill>
              </a:rPr>
              <a:t>risk</a:t>
            </a:r>
            <a:r>
              <a:rPr lang="de-DE" sz="1400" b="1" dirty="0" smtClean="0">
                <a:solidFill>
                  <a:prstClr val="white"/>
                </a:solidFill>
              </a:rPr>
              <a:t> </a:t>
            </a:r>
            <a:r>
              <a:rPr lang="de-DE" sz="1400" b="1" dirty="0" err="1" smtClean="0">
                <a:solidFill>
                  <a:prstClr val="white"/>
                </a:solidFill>
              </a:rPr>
              <a:t>bearing</a:t>
            </a:r>
            <a:r>
              <a:rPr lang="de-DE" sz="1400" b="1" dirty="0" smtClean="0">
                <a:solidFill>
                  <a:prstClr val="white"/>
                </a:solidFill>
              </a:rPr>
              <a:t>)</a:t>
            </a:r>
          </a:p>
          <a:p>
            <a:pPr algn="ctr"/>
            <a:r>
              <a:rPr lang="de-DE" sz="1400" b="1" dirty="0" smtClean="0">
                <a:solidFill>
                  <a:prstClr val="white"/>
                </a:solidFill>
              </a:rPr>
              <a:t>(i) </a:t>
            </a:r>
            <a:r>
              <a:rPr lang="de-DE" sz="1400" b="1" dirty="0" err="1" smtClean="0">
                <a:solidFill>
                  <a:prstClr val="white"/>
                </a:solidFill>
              </a:rPr>
              <a:t>undo</a:t>
            </a:r>
            <a:r>
              <a:rPr lang="de-DE" sz="1400" b="1" dirty="0" smtClean="0">
                <a:solidFill>
                  <a:prstClr val="white"/>
                </a:solidFill>
              </a:rPr>
              <a:t> </a:t>
            </a:r>
            <a:r>
              <a:rPr lang="de-DE" sz="1400" b="1" dirty="0" err="1">
                <a:solidFill>
                  <a:prstClr val="white"/>
                </a:solidFill>
              </a:rPr>
              <a:t>government</a:t>
            </a:r>
            <a:r>
              <a:rPr lang="de-DE" sz="1400" b="1" dirty="0">
                <a:solidFill>
                  <a:prstClr val="white"/>
                </a:solidFill>
              </a:rPr>
              <a:t> </a:t>
            </a:r>
            <a:r>
              <a:rPr lang="de-DE" sz="1400" b="1" dirty="0" err="1">
                <a:solidFill>
                  <a:prstClr val="white"/>
                </a:solidFill>
              </a:rPr>
              <a:t>guarantees</a:t>
            </a:r>
            <a:r>
              <a:rPr lang="de-DE" sz="1400" b="1" dirty="0">
                <a:solidFill>
                  <a:prstClr val="white"/>
                </a:solidFill>
              </a:rPr>
              <a:t> (</a:t>
            </a:r>
            <a:r>
              <a:rPr lang="de-DE" sz="1400" b="1" dirty="0" err="1">
                <a:solidFill>
                  <a:prstClr val="white"/>
                </a:solidFill>
              </a:rPr>
              <a:t>no</a:t>
            </a:r>
            <a:r>
              <a:rPr lang="de-DE" sz="1400" b="1" dirty="0">
                <a:solidFill>
                  <a:prstClr val="white"/>
                </a:solidFill>
              </a:rPr>
              <a:t> </a:t>
            </a:r>
            <a:r>
              <a:rPr lang="de-DE" sz="1400" b="1" dirty="0" err="1">
                <a:solidFill>
                  <a:prstClr val="white"/>
                </a:solidFill>
              </a:rPr>
              <a:t>bail</a:t>
            </a:r>
            <a:r>
              <a:rPr lang="de-DE" sz="1400" b="1" dirty="0">
                <a:solidFill>
                  <a:prstClr val="white"/>
                </a:solidFill>
              </a:rPr>
              <a:t>-out)</a:t>
            </a:r>
          </a:p>
          <a:p>
            <a:pPr algn="ctr"/>
            <a:r>
              <a:rPr lang="de-DE" sz="1400" b="1" dirty="0" smtClean="0">
                <a:solidFill>
                  <a:prstClr val="white"/>
                </a:solidFill>
              </a:rPr>
              <a:t>(ii) </a:t>
            </a:r>
            <a:r>
              <a:rPr lang="de-DE" sz="1400" b="1" dirty="0" err="1" smtClean="0">
                <a:solidFill>
                  <a:prstClr val="white"/>
                </a:solidFill>
              </a:rPr>
              <a:t>provide</a:t>
            </a:r>
            <a:r>
              <a:rPr lang="de-DE" sz="1400" b="1" dirty="0" smtClean="0">
                <a:solidFill>
                  <a:prstClr val="white"/>
                </a:solidFill>
              </a:rPr>
              <a:t> </a:t>
            </a:r>
            <a:r>
              <a:rPr lang="de-DE" sz="1400" b="1" dirty="0" err="1">
                <a:solidFill>
                  <a:prstClr val="white"/>
                </a:solidFill>
              </a:rPr>
              <a:t>for</a:t>
            </a:r>
            <a:r>
              <a:rPr lang="de-DE" sz="1400" b="1" dirty="0">
                <a:solidFill>
                  <a:prstClr val="white"/>
                </a:solidFill>
              </a:rPr>
              <a:t> </a:t>
            </a:r>
            <a:r>
              <a:rPr lang="de-DE" sz="1400" b="1" dirty="0" err="1">
                <a:solidFill>
                  <a:prstClr val="white"/>
                </a:solidFill>
              </a:rPr>
              <a:t>risk</a:t>
            </a:r>
            <a:r>
              <a:rPr lang="de-DE" sz="1400" b="1" dirty="0">
                <a:solidFill>
                  <a:prstClr val="white"/>
                </a:solidFill>
              </a:rPr>
              <a:t> sensitive </a:t>
            </a:r>
            <a:r>
              <a:rPr lang="de-DE" sz="1400" b="1" dirty="0" err="1" smtClean="0">
                <a:solidFill>
                  <a:prstClr val="white"/>
                </a:solidFill>
              </a:rPr>
              <a:t>funding</a:t>
            </a:r>
            <a:endParaRPr lang="de-DE" sz="1400" b="1" dirty="0" smtClean="0">
              <a:solidFill>
                <a:prstClr val="white"/>
              </a:solidFill>
            </a:endParaRPr>
          </a:p>
          <a:p>
            <a:pPr algn="ctr"/>
            <a:r>
              <a:rPr lang="de-DE" sz="1400" b="1" dirty="0" smtClean="0">
                <a:solidFill>
                  <a:prstClr val="white"/>
                </a:solidFill>
              </a:rPr>
              <a:t>(iii) </a:t>
            </a:r>
            <a:r>
              <a:rPr lang="de-DE" sz="1400" b="1" dirty="0" err="1" smtClean="0">
                <a:solidFill>
                  <a:prstClr val="white"/>
                </a:solidFill>
              </a:rPr>
              <a:t>prevent</a:t>
            </a:r>
            <a:r>
              <a:rPr lang="de-DE" sz="1400" b="1" dirty="0" smtClean="0">
                <a:solidFill>
                  <a:prstClr val="white"/>
                </a:solidFill>
              </a:rPr>
              <a:t> </a:t>
            </a:r>
            <a:r>
              <a:rPr lang="de-DE" sz="1400" b="1" dirty="0" err="1" smtClean="0">
                <a:solidFill>
                  <a:prstClr val="white"/>
                </a:solidFill>
              </a:rPr>
              <a:t>moral</a:t>
            </a:r>
            <a:r>
              <a:rPr lang="de-DE" sz="1400" b="1" dirty="0" smtClean="0">
                <a:solidFill>
                  <a:prstClr val="white"/>
                </a:solidFill>
              </a:rPr>
              <a:t> </a:t>
            </a:r>
            <a:r>
              <a:rPr lang="de-DE" sz="1400" b="1" dirty="0" err="1" smtClean="0">
                <a:solidFill>
                  <a:prstClr val="white"/>
                </a:solidFill>
              </a:rPr>
              <a:t>hazard</a:t>
            </a:r>
            <a:r>
              <a:rPr lang="de-DE" sz="1400" b="1" dirty="0" smtClean="0">
                <a:solidFill>
                  <a:prstClr val="white"/>
                </a:solidFill>
              </a:rPr>
              <a:t>, </a:t>
            </a:r>
            <a:r>
              <a:rPr lang="de-DE" sz="1400" b="1" dirty="0" err="1" smtClean="0">
                <a:solidFill>
                  <a:prstClr val="white"/>
                </a:solidFill>
              </a:rPr>
              <a:t>excessive</a:t>
            </a:r>
            <a:r>
              <a:rPr lang="de-DE" sz="1400" b="1" dirty="0" smtClean="0">
                <a:solidFill>
                  <a:prstClr val="white"/>
                </a:solidFill>
              </a:rPr>
              <a:t> </a:t>
            </a:r>
            <a:r>
              <a:rPr lang="de-DE" sz="1400" b="1" dirty="0" err="1" smtClean="0">
                <a:solidFill>
                  <a:prstClr val="white"/>
                </a:solidFill>
              </a:rPr>
              <a:t>risk-taking</a:t>
            </a:r>
            <a:r>
              <a:rPr lang="de-DE" sz="1400" b="1" dirty="0" smtClean="0">
                <a:solidFill>
                  <a:prstClr val="white"/>
                </a:solidFill>
              </a:rPr>
              <a:t>, </a:t>
            </a:r>
            <a:r>
              <a:rPr lang="de-DE" sz="1400" b="1" dirty="0" err="1" smtClean="0">
                <a:solidFill>
                  <a:prstClr val="white"/>
                </a:solidFill>
              </a:rPr>
              <a:t>overinvestment</a:t>
            </a:r>
            <a:r>
              <a:rPr lang="de-DE" sz="1400" b="1" dirty="0" smtClean="0">
                <a:solidFill>
                  <a:prstClr val="white"/>
                </a:solidFill>
              </a:rPr>
              <a:t> etc.</a:t>
            </a:r>
          </a:p>
        </p:txBody>
      </p:sp>
      <p:sp>
        <p:nvSpPr>
          <p:cNvPr id="23" name="Textfeld 22"/>
          <p:cNvSpPr txBox="1"/>
          <p:nvPr/>
        </p:nvSpPr>
        <p:spPr>
          <a:xfrm>
            <a:off x="3599892" y="3933056"/>
            <a:ext cx="1944216" cy="646331"/>
          </a:xfrm>
          <a:prstGeom prst="rect">
            <a:avLst/>
          </a:prstGeom>
          <a:noFill/>
        </p:spPr>
        <p:txBody>
          <a:bodyPr wrap="square" rtlCol="0">
            <a:spAutoFit/>
          </a:bodyPr>
          <a:lstStyle/>
          <a:p>
            <a:r>
              <a:rPr lang="de-DE" dirty="0" err="1" smtClean="0">
                <a:solidFill>
                  <a:prstClr val="black"/>
                </a:solidFill>
              </a:rPr>
              <a:t>market</a:t>
            </a:r>
            <a:r>
              <a:rPr lang="de-DE" dirty="0" smtClean="0">
                <a:solidFill>
                  <a:prstClr val="black"/>
                </a:solidFill>
              </a:rPr>
              <a:t> </a:t>
            </a:r>
            <a:r>
              <a:rPr lang="de-DE" dirty="0" err="1" smtClean="0">
                <a:solidFill>
                  <a:prstClr val="black"/>
                </a:solidFill>
              </a:rPr>
              <a:t>failure</a:t>
            </a:r>
            <a:r>
              <a:rPr lang="de-DE" dirty="0" smtClean="0">
                <a:solidFill>
                  <a:prstClr val="black"/>
                </a:solidFill>
              </a:rPr>
              <a:t>/</a:t>
            </a:r>
            <a:br>
              <a:rPr lang="de-DE" dirty="0" smtClean="0">
                <a:solidFill>
                  <a:prstClr val="black"/>
                </a:solidFill>
              </a:rPr>
            </a:br>
            <a:r>
              <a:rPr lang="de-DE" dirty="0" err="1" smtClean="0">
                <a:solidFill>
                  <a:prstClr val="black"/>
                </a:solidFill>
              </a:rPr>
              <a:t>market</a:t>
            </a:r>
            <a:r>
              <a:rPr lang="de-DE" dirty="0" smtClean="0">
                <a:solidFill>
                  <a:prstClr val="black"/>
                </a:solidFill>
              </a:rPr>
              <a:t> </a:t>
            </a:r>
            <a:r>
              <a:rPr lang="de-DE" dirty="0" err="1" smtClean="0">
                <a:solidFill>
                  <a:prstClr val="black"/>
                </a:solidFill>
              </a:rPr>
              <a:t>discipline</a:t>
            </a:r>
            <a:endParaRPr lang="de-DE" dirty="0">
              <a:solidFill>
                <a:prstClr val="black"/>
              </a:solidFill>
            </a:endParaRPr>
          </a:p>
        </p:txBody>
      </p:sp>
    </p:spTree>
    <p:extLst>
      <p:ext uri="{BB962C8B-B14F-4D97-AF65-F5344CB8AC3E}">
        <p14:creationId xmlns:p14="http://schemas.microsoft.com/office/powerpoint/2010/main" val="113486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20" grpId="0" animBg="1"/>
      <p:bldP spid="22" grpId="0" animBg="1"/>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TMS_OFFICEID" val="Frankfurt"/>
  <p:tag name="TMS_CULTUREID" val="German"/>
  <p:tag name="TMS_BUSINESSUNITID" val="LinklatersLLP"/>
  <p:tag name="TMS_TEMPLATE_ID" val="Linklaters"/>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L HS">
  <a:themeElements>
    <a:clrScheme name="LL HS">
      <a:dk1>
        <a:srgbClr val="000000"/>
      </a:dk1>
      <a:lt1>
        <a:srgbClr val="FFFFFF"/>
      </a:lt1>
      <a:dk2>
        <a:srgbClr val="AF005F"/>
      </a:dk2>
      <a:lt2>
        <a:srgbClr val="969696"/>
      </a:lt2>
      <a:accent1>
        <a:srgbClr val="AF005F"/>
      </a:accent1>
      <a:accent2>
        <a:srgbClr val="BF337F"/>
      </a:accent2>
      <a:accent3>
        <a:srgbClr val="CC5C99"/>
      </a:accent3>
      <a:accent4>
        <a:srgbClr val="808080"/>
      </a:accent4>
      <a:accent5>
        <a:srgbClr val="969696"/>
      </a:accent5>
      <a:accent6>
        <a:srgbClr val="C3C3C3"/>
      </a:accent6>
      <a:hlink>
        <a:srgbClr val="D985B2"/>
      </a:hlink>
      <a:folHlink>
        <a:srgbClr val="ECC4DA"/>
      </a:folHlink>
    </a:clrScheme>
    <a:fontScheme name="LL H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REATE TALKBOOK A4">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rgbClr val="CF989C"/>
        </a:solidFill>
        <a:ln w="9525" algn="ctr">
          <a:solidFill>
            <a:srgbClr val="E5F1FA"/>
          </a:solidFill>
          <a:miter lim="800000"/>
          <a:headEnd/>
          <a:tailEnd/>
        </a:ln>
        <a:effectLst/>
      </a:spPr>
      <a:bodyPr vert="horz" lIns="36000" tIns="36000" rIns="36000" bIns="36000" anchor="ctr"/>
      <a:lstStyle>
        <a:defPPr algn="ctr">
          <a:lnSpc>
            <a:spcPct val="80000"/>
          </a:lnSpc>
          <a:defRPr sz="700" b="1" dirty="0" smtClean="0"/>
        </a:defPPr>
      </a:lstStyle>
    </a:spDef>
    <a:lnDef>
      <a:spPr bwMode="auto">
        <a:ln w="28575">
          <a:solidFill>
            <a:schemeClr val="bg1">
              <a:lumMod val="65000"/>
            </a:schemeClr>
          </a:solidFill>
          <a:headEnd type="none" w="med" len="med"/>
          <a:tailEnd type="none" w="med" len="med"/>
        </a:ln>
      </a:spPr>
      <a:bodyPr/>
      <a:lstStyle/>
      <a:style>
        <a:lnRef idx="1">
          <a:schemeClr val="dk1"/>
        </a:lnRef>
        <a:fillRef idx="0">
          <a:schemeClr val="dk1"/>
        </a:fillRef>
        <a:effectRef idx="0">
          <a:schemeClr val="dk1"/>
        </a:effectRef>
        <a:fontRef idx="minor">
          <a:schemeClr val="tx1"/>
        </a:fontRef>
      </a:style>
    </a:lnDef>
    <a:txDef>
      <a:spPr>
        <a:noFill/>
      </a:spPr>
      <a:bodyPr wrap="none" lIns="0" tIns="0" rIns="0" bIns="0" rtlCol="0">
        <a:spAutoFit/>
      </a:bodyPr>
      <a:lstStyle>
        <a:defPPr>
          <a:defRPr sz="1000" dirty="0" err="1"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3.xml><?xml version="1.0" encoding="utf-8"?>
<a:theme xmlns:a="http://schemas.openxmlformats.org/drawingml/2006/main" name="SAFE_Mastervorlag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B_Praesentation_Master_de">
  <a:themeElements>
    <a:clrScheme name="">
      <a:dk1>
        <a:srgbClr val="000000"/>
      </a:dk1>
      <a:lt1>
        <a:srgbClr val="E5E5E5"/>
      </a:lt1>
      <a:dk2>
        <a:srgbClr val="333333"/>
      </a:dk2>
      <a:lt2>
        <a:srgbClr val="A21E24"/>
      </a:lt2>
      <a:accent1>
        <a:srgbClr val="FFCC33"/>
      </a:accent1>
      <a:accent2>
        <a:srgbClr val="808080"/>
      </a:accent2>
      <a:accent3>
        <a:srgbClr val="F0F0F0"/>
      </a:accent3>
      <a:accent4>
        <a:srgbClr val="000000"/>
      </a:accent4>
      <a:accent5>
        <a:srgbClr val="FFE2AD"/>
      </a:accent5>
      <a:accent6>
        <a:srgbClr val="737373"/>
      </a:accent6>
      <a:hlink>
        <a:srgbClr val="B3B3B3"/>
      </a:hlink>
      <a:folHlink>
        <a:srgbClr val="E0700A"/>
      </a:folHlink>
    </a:clrScheme>
    <a:fontScheme name="CB_Praesentation_Master_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en-US"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altLang="en-US" sz="1600" b="0" i="0" u="none" strike="noStrike" cap="none" normalizeH="0" baseline="0" smtClean="0">
            <a:ln>
              <a:noFill/>
            </a:ln>
            <a:solidFill>
              <a:srgbClr val="000000"/>
            </a:solidFill>
            <a:effectLst/>
            <a:latin typeface="Arial" charset="0"/>
          </a:defRPr>
        </a:defPPr>
      </a:lstStyle>
    </a:lnDef>
  </a:objectDefaults>
  <a:extraClrSchemeLst>
    <a:extraClrScheme>
      <a:clrScheme name="CB_Praesentation_Master_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B_Praesentation_Master_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B_Praesentation_Master_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B_Praesentation_Master_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B_Praesentation_Master_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B_Praesentation_Master_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B_Praesentation_Master_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B_Praesentation_Master_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B_Praesentation_Master_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B_Praesentation_Master_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B_Praesentation_Master_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B_Praesentation_Master_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B_Praesentation_Master_de 13">
        <a:dk1>
          <a:srgbClr val="000000"/>
        </a:dk1>
        <a:lt1>
          <a:srgbClr val="FFFFFF"/>
        </a:lt1>
        <a:dk2>
          <a:srgbClr val="E5E5E5"/>
        </a:dk2>
        <a:lt2>
          <a:srgbClr val="B00000"/>
        </a:lt2>
        <a:accent1>
          <a:srgbClr val="FFCC33"/>
        </a:accent1>
        <a:accent2>
          <a:srgbClr val="808080"/>
        </a:accent2>
        <a:accent3>
          <a:srgbClr val="FFFFFF"/>
        </a:accent3>
        <a:accent4>
          <a:srgbClr val="000000"/>
        </a:accent4>
        <a:accent5>
          <a:srgbClr val="FFE2AD"/>
        </a:accent5>
        <a:accent6>
          <a:srgbClr val="737373"/>
        </a:accent6>
        <a:hlink>
          <a:srgbClr val="B3B3B3"/>
        </a:hlink>
        <a:folHlink>
          <a:srgbClr val="0000AA"/>
        </a:folHlink>
      </a:clrScheme>
      <a:clrMap bg1="lt1" tx1="dk1" bg2="lt2" tx2="dk2" accent1="accent1" accent2="accent2" accent3="accent3" accent4="accent4" accent5="accent5" accent6="accent6" hlink="hlink" folHlink="folHlink"/>
    </a:extraClrScheme>
    <a:extraClrScheme>
      <a:clrScheme name="CB_Praesentation_Master_de 14">
        <a:dk1>
          <a:srgbClr val="000000"/>
        </a:dk1>
        <a:lt1>
          <a:srgbClr val="FFFFFF"/>
        </a:lt1>
        <a:dk2>
          <a:srgbClr val="E5E5E5"/>
        </a:dk2>
        <a:lt2>
          <a:srgbClr val="A21E24"/>
        </a:lt2>
        <a:accent1>
          <a:srgbClr val="FFCC33"/>
        </a:accent1>
        <a:accent2>
          <a:srgbClr val="808080"/>
        </a:accent2>
        <a:accent3>
          <a:srgbClr val="FFFFFF"/>
        </a:accent3>
        <a:accent4>
          <a:srgbClr val="000000"/>
        </a:accent4>
        <a:accent5>
          <a:srgbClr val="FFE2AD"/>
        </a:accent5>
        <a:accent6>
          <a:srgbClr val="737373"/>
        </a:accent6>
        <a:hlink>
          <a:srgbClr val="B3B3B3"/>
        </a:hlink>
        <a:folHlink>
          <a:srgbClr val="1D4081"/>
        </a:folHlink>
      </a:clrScheme>
      <a:clrMap bg1="lt1" tx1="dk1" bg2="lt2" tx2="dk2" accent1="accent1" accent2="accent2" accent3="accent3" accent4="accent4" accent5="accent5" accent6="accent6" hlink="hlink" folHlink="folHlink"/>
    </a:extraClrScheme>
    <a:extraClrScheme>
      <a:clrScheme name="CB_Praesentation_Master_de 15">
        <a:dk1>
          <a:srgbClr val="000000"/>
        </a:dk1>
        <a:lt1>
          <a:srgbClr val="1D4081"/>
        </a:lt1>
        <a:dk2>
          <a:srgbClr val="E5E5E5"/>
        </a:dk2>
        <a:lt2>
          <a:srgbClr val="A21E24"/>
        </a:lt2>
        <a:accent1>
          <a:srgbClr val="FFCC33"/>
        </a:accent1>
        <a:accent2>
          <a:srgbClr val="808080"/>
        </a:accent2>
        <a:accent3>
          <a:srgbClr val="ABAFC1"/>
        </a:accent3>
        <a:accent4>
          <a:srgbClr val="000000"/>
        </a:accent4>
        <a:accent5>
          <a:srgbClr val="FFE2AD"/>
        </a:accent5>
        <a:accent6>
          <a:srgbClr val="737373"/>
        </a:accent6>
        <a:hlink>
          <a:srgbClr val="B3B3B3"/>
        </a:hlink>
        <a:folHlink>
          <a:srgbClr val="E0700A"/>
        </a:folHlink>
      </a:clrScheme>
      <a:clrMap bg1="lt1" tx1="dk1" bg2="lt2" tx2="dk2" accent1="accent1" accent2="accent2" accent3="accent3" accent4="accent4" accent5="accent5" accent6="accent6" hlink="hlink" folHlink="folHlink"/>
    </a:extraClrScheme>
    <a:extraClrScheme>
      <a:clrScheme name="CB_Praesentation_Master_de 16">
        <a:dk1>
          <a:srgbClr val="000000"/>
        </a:dk1>
        <a:lt1>
          <a:srgbClr val="E5E5E5"/>
        </a:lt1>
        <a:dk2>
          <a:srgbClr val="E5E5E5"/>
        </a:dk2>
        <a:lt2>
          <a:srgbClr val="A21E24"/>
        </a:lt2>
        <a:accent1>
          <a:srgbClr val="FFCC33"/>
        </a:accent1>
        <a:accent2>
          <a:srgbClr val="808080"/>
        </a:accent2>
        <a:accent3>
          <a:srgbClr val="F0F0F0"/>
        </a:accent3>
        <a:accent4>
          <a:srgbClr val="000000"/>
        </a:accent4>
        <a:accent5>
          <a:srgbClr val="FFE2AD"/>
        </a:accent5>
        <a:accent6>
          <a:srgbClr val="737373"/>
        </a:accent6>
        <a:hlink>
          <a:srgbClr val="B3B3B3"/>
        </a:hlink>
        <a:folHlink>
          <a:srgbClr val="E0700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B Screenshow White">
  <a:themeElements>
    <a:clrScheme name="DB Screenshow White">
      <a:dk1>
        <a:srgbClr val="B4D2F0"/>
      </a:dk1>
      <a:lt1>
        <a:srgbClr val="000000"/>
      </a:lt1>
      <a:dk2>
        <a:srgbClr val="FFFFFF"/>
      </a:dk2>
      <a:lt2>
        <a:srgbClr val="8296AA"/>
      </a:lt2>
      <a:accent1>
        <a:srgbClr val="193296"/>
      </a:accent1>
      <a:accent2>
        <a:srgbClr val="0092D0"/>
      </a:accent2>
      <a:accent3>
        <a:srgbClr val="FFA005"/>
      </a:accent3>
      <a:accent4>
        <a:srgbClr val="D70032"/>
      </a:accent4>
      <a:accent5>
        <a:srgbClr val="2D962D"/>
      </a:accent5>
      <a:accent6>
        <a:srgbClr val="0055AA"/>
      </a:accent6>
      <a:hlink>
        <a:srgbClr val="961414"/>
      </a:hlink>
      <a:folHlink>
        <a:srgbClr val="379B6E"/>
      </a:folHlink>
    </a:clrScheme>
    <a:fontScheme name="DB Screenshow">
      <a:majorFont>
        <a:latin typeface="Arial"/>
        <a:ea typeface="MS PGothic"/>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a:noFill/>
          <a:miter lim="800000"/>
          <a:headEnd/>
          <a:tailEnd/>
        </a:ln>
      </a:spPr>
      <a:bodyPr lIns="100913" tIns="50457" rIns="100913" bIns="50457" rtlCol="0" anchor="ctr">
        <a:noAutofit/>
      </a:bodyPr>
      <a:lstStyle>
        <a:defPPr algn="ctr" defTabSz="963613" eaLnBrk="0" hangingPunct="0">
          <a:tabLst>
            <a:tab pos="1257300" algn="l"/>
          </a:tabLst>
          <a:defRPr dirty="0" err="1" smtClean="0">
            <a:solidFill>
              <a:srgbClr val="FFFFFF"/>
            </a:solidFill>
            <a:latin typeface="+mn-lt"/>
          </a:defRPr>
        </a:defPPr>
      </a:lstStyle>
    </a:spDef>
    <a:lnDef>
      <a:spPr bwMode="auto">
        <a:solidFill>
          <a:schemeClr val="accent1"/>
        </a:solidFill>
        <a:ln w="3175" cap="flat" cmpd="sng" algn="ctr">
          <a:solidFill>
            <a:srgbClr val="009BCD"/>
          </a:solidFill>
          <a:prstDash val="solid"/>
          <a:round/>
          <a:headEnd type="none" w="med" len="med"/>
          <a:tailEnd type="none" w="med" len="med"/>
        </a:ln>
        <a:effectLst/>
      </a:spPr>
      <a:bodyPr/>
      <a:lstStyle/>
    </a:lnDef>
    <a:txDef>
      <a:spPr bwMode="ltGray">
        <a:noFill/>
        <a:ln w="6350">
          <a:noFill/>
          <a:miter lim="800000"/>
          <a:headEnd/>
          <a:tailEnd/>
        </a:ln>
      </a:spPr>
      <a:bodyPr wrap="none" lIns="100913" tIns="50457" rIns="100913" bIns="50457" rtlCol="0" anchor="ctr">
        <a:spAutoFit/>
      </a:bodyPr>
      <a:lstStyle>
        <a:defPPr algn="ctr" eaLnBrk="0" hangingPunct="0">
          <a:defRPr dirty="0" err="1" smtClean="0">
            <a:latin typeface="+mn-lt"/>
          </a:defRPr>
        </a:defPPr>
      </a:lstStyle>
    </a:txDef>
  </a:objectDefaults>
  <a:extraClrSchemeLst/>
  <a:custClrLst>
    <a:custClr name="255,255,255">
      <a:srgbClr val="FFFFFF"/>
    </a:custClr>
    <a:custClr name="0,0,0">
      <a:srgbClr val="000000"/>
    </a:custClr>
    <a:custClr name="Primary Blue 25,50,150">
      <a:srgbClr val="193296"/>
    </a:custClr>
    <a:custClr name="0,146,208">
      <a:srgbClr val="0092D0"/>
    </a:custClr>
    <a:custClr name="255,160,0">
      <a:srgbClr val="FFA000"/>
    </a:custClr>
    <a:custClr name="215,0,50">
      <a:srgbClr val="D70032"/>
    </a:custClr>
    <a:custClr name="45,150,45">
      <a:srgbClr val="2D962D"/>
    </a:custClr>
    <a:custClr name="0,85,170">
      <a:srgbClr val="0055AA"/>
    </a:custClr>
    <a:custClr name="180,210,240">
      <a:srgbClr val="B4D2F0"/>
    </a:custClr>
    <a:custClr name="130,150,170">
      <a:srgbClr val="8296AA"/>
    </a:custClr>
    <a:custClr name="255,255,255">
      <a:srgbClr val="FFFFFF"/>
    </a:custClr>
    <a:custClr name="0,0,0">
      <a:srgbClr val="000000"/>
    </a:custClr>
    <a:custClr name="140,159,236">
      <a:srgbClr val="8C9FEC"/>
    </a:custClr>
    <a:custClr name="130,195,255">
      <a:srgbClr val="82C3FF"/>
    </a:custClr>
    <a:custClr name="255,217,153">
      <a:srgbClr val="FFD999"/>
    </a:custClr>
    <a:custClr name="255,141,167">
      <a:srgbClr val="FF8DA7"/>
    </a:custClr>
    <a:custClr name="158,226,158">
      <a:srgbClr val="9EE29E"/>
    </a:custClr>
    <a:custClr name="51,153,255">
      <a:srgbClr val="3399FF"/>
    </a:custClr>
    <a:custClr name="17,53,87">
      <a:srgbClr val="113557"/>
    </a:custClr>
    <a:custClr name="230,234,238">
      <a:srgbClr val="E6EAEE"/>
    </a:custClr>
    <a:custClr name="255,255,255">
      <a:srgbClr val="FFFFFF"/>
    </a:custClr>
    <a:custClr name="0,0,0">
      <a:srgbClr val="000000"/>
    </a:custClr>
    <a:custClr name="83,111,226">
      <a:srgbClr val="536FE2"/>
    </a:custClr>
    <a:custClr name="180,219,255">
      <a:srgbClr val="B4DBFF"/>
    </a:custClr>
    <a:custClr name="255,198,105">
      <a:srgbClr val="FFC669"/>
    </a:custClr>
    <a:custClr name="255,78,119">
      <a:srgbClr val="FF4E77"/>
    </a:custClr>
    <a:custClr name="110,210,110">
      <a:srgbClr val="6ED26E"/>
    </a:custClr>
    <a:custClr name="187,221,255">
      <a:srgbClr val="BBDDFF"/>
    </a:custClr>
    <a:custClr name="93,157,223">
      <a:srgbClr val="5D9DDF"/>
    </a:custClr>
    <a:custClr name="205,213,221">
      <a:srgbClr val="CDD5DD"/>
    </a:custClr>
    <a:custClr name="Branding Only 0,24,168">
      <a:srgbClr val="0018A8"/>
    </a:custClr>
    <a:custClr name="0,0,0">
      <a:srgbClr val="000000"/>
    </a:custClr>
    <a:custClr name="19,38,113">
      <a:srgbClr val="132671"/>
    </a:custClr>
    <a:custClr name="34,149,255">
      <a:srgbClr val="2295FF"/>
    </a:custClr>
    <a:custClr name="195,121,0">
      <a:srgbClr val="C37900"/>
    </a:custClr>
    <a:custClr name="161,0,38">
      <a:srgbClr val="A10026"/>
    </a:custClr>
    <a:custClr name="34,113,34">
      <a:srgbClr val="227122"/>
    </a:custClr>
    <a:custClr name="0,64,127">
      <a:srgbClr val="00407F"/>
    </a:custClr>
    <a:custClr name="35,105,175">
      <a:srgbClr val="2369AF"/>
    </a:custClr>
    <a:custClr name="61,75,89">
      <a:srgbClr val="3D4B59"/>
    </a:custClr>
    <a:custClr name="PWM Only 182,192,199">
      <a:srgbClr val="B6C0C7"/>
    </a:custClr>
    <a:custClr name="PWM Only 137,150,160">
      <a:srgbClr val="8996A0"/>
    </a:custClr>
    <a:custClr name="0,42,85">
      <a:srgbClr val="002A55"/>
    </a:custClr>
    <a:custClr name="105,167,255">
      <a:srgbClr val="69A7FF"/>
    </a:custClr>
    <a:custClr name="255,255,255">
      <a:srgbClr val="FFFFFF"/>
    </a:custClr>
    <a:custClr name="255,255,255">
      <a:srgbClr val="FFFFFF"/>
    </a:custClr>
    <a:custClr name="255,255,255">
      <a:srgbClr val="FFFFFF"/>
    </a:custClr>
    <a:custClr name="0,34,68">
      <a:srgbClr val="002244"/>
    </a:custClr>
    <a:custClr name="0,0,0">
      <a:srgbClr val="000000"/>
    </a:custClr>
    <a:custClr name="91,113,134">
      <a:srgbClr val="5B7186"/>
    </a:custClr>
  </a:custClr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3661</Words>
  <Application>Microsoft Office PowerPoint</Application>
  <PresentationFormat>On-screen Show (4:3)</PresentationFormat>
  <Paragraphs>343</Paragraphs>
  <Slides>35</Slides>
  <Notes>23</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35</vt:i4>
      </vt:variant>
    </vt:vector>
  </HeadingPairs>
  <TitlesOfParts>
    <vt:vector size="41" baseType="lpstr">
      <vt:lpstr>LL HS</vt:lpstr>
      <vt:lpstr>2_CREATE TALKBOOK A4</vt:lpstr>
      <vt:lpstr>SAFE_Mastervorlage</vt:lpstr>
      <vt:lpstr>CB_Praesentation_Master_de</vt:lpstr>
      <vt:lpstr>DB Screenshow White</vt:lpstr>
      <vt:lpstr>think-cell Folie</vt:lpstr>
      <vt:lpstr>Seminar on bail in – Panel II</vt:lpstr>
      <vt:lpstr>Overview and Introduction to Panel II</vt:lpstr>
      <vt:lpstr>Overview over bail in tool</vt:lpstr>
      <vt:lpstr>Overview over bail in tool</vt:lpstr>
      <vt:lpstr>Overview</vt:lpstr>
      <vt:lpstr>Objectives and Implementation Issues of the Bail-in Tool Tobias H. Tröger ILF-AEDBF Conference on Bail-in September 18, 2014</vt:lpstr>
      <vt:lpstr>Implicit government guarantees for bank capital (bail-out)</vt:lpstr>
      <vt:lpstr>PowerPoint Presentation</vt:lpstr>
      <vt:lpstr>Regulatory intervention to instill market discipline (bail-in)</vt:lpstr>
      <vt:lpstr>Preconditions for effective bail-in tool</vt:lpstr>
      <vt:lpstr>Key problems of BRRD bail-in tool</vt:lpstr>
      <vt:lpstr>Bail-in Tool &amp; Derivatives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Valuation in the context of bank resolution</vt:lpstr>
      <vt:lpstr>Art. 36 – “Valuation for the purposes of resolution“ (1/2)</vt:lpstr>
      <vt:lpstr>Art. 36 – “Valuation for the purposes of resolution“ (2/2)</vt:lpstr>
      <vt:lpstr>Art. 74 – “Valuation of difference in treatment “ </vt:lpstr>
      <vt:lpstr>Bail-in Tool &amp; Derivatives AEDBF/ILF Seminar, 18. September 2014 Frankfurt am Main  Karl-Heinz Raschtuttis </vt:lpstr>
      <vt:lpstr>The regulator‘s perspective: defining the playground</vt:lpstr>
      <vt:lpstr>In search for a new equilibrium …</vt:lpstr>
      <vt:lpstr>The issuer‘s perspective</vt:lpstr>
      <vt:lpstr>The investor‘s perspective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Schulz, Claudia</dc:creator>
  <cp:lastModifiedBy>Any Authorised User</cp:lastModifiedBy>
  <cp:revision>62</cp:revision>
  <dcterms:created xsi:type="dcterms:W3CDTF">2011-09-07T13:40:18Z</dcterms:created>
  <dcterms:modified xsi:type="dcterms:W3CDTF">2014-09-30T16:12:56Z</dcterms:modified>
</cp: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Template Version">
    <vt:lpwstr>R.2010-2</vt:lpwstr>
  </op:property>
  <op:property fmtid="{D5CDD505-2E9C-101B-9397-08002B2CF9AE}" pid="3" name="FirmName">
    <vt:lpwstr>Linklaters</vt:lpwstr>
  </op:property>
  <op:property fmtid="{D5CDD505-2E9C-101B-9397-08002B2CF9AE}" pid="4" name="Pitch">
    <vt:lpwstr>HS</vt:lpwstr>
  </op:property>
  <op:property fmtid="{D5CDD505-2E9C-101B-9397-08002B2CF9AE}" pid="5" name="ObjectID">
    <vt:lpwstr/>
  </op:property>
  <op:property fmtid="{D5CDD505-2E9C-101B-9397-08002B2CF9AE}" pid="6" name="Document Number">
    <vt:lpwstr/>
  </op:property>
  <op:property fmtid="{D5CDD505-2E9C-101B-9397-08002B2CF9AE}" pid="7" name="Version">
    <vt:lpwstr/>
  </op:property>
  <op:property fmtid="{D5CDD505-2E9C-101B-9397-08002B2CF9AE}" pid="8" name="Last Modified">
    <vt:lpwstr/>
  </op:property>
  <op:property fmtid="{D5CDD505-2E9C-101B-9397-08002B2CF9AE}" pid="9" name="Matter Number">
    <vt:lpwstr/>
  </op:property>
  <op:property fmtid="{D5CDD505-2E9C-101B-9397-08002B2CF9AE}" pid="10" name="Client Code">
    <vt:lpwstr/>
  </op:property>
  <op:property fmtid="{D5CDD505-2E9C-101B-9397-08002B2CF9AE}" pid="11" name="Mode">
    <vt:lpwstr>Export</vt:lpwstr>
  </op:property>
  <op:property fmtid="{D5CDD505-2E9C-101B-9397-08002B2CF9AE}" pid="12" name="DEDocumentLocation">
    <vt:lpwstr>H:\settings\profile\desktop\140918_Seminar on bail in_Panel II.pptx</vt:lpwstr>
  </op:property>
</op:Properties>
</file>